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  <p:sldMasterId id="2147483673" r:id="rId3"/>
  </p:sldMasterIdLst>
  <p:notesMasterIdLst>
    <p:notesMasterId r:id="rId28"/>
  </p:notesMasterIdLst>
  <p:sldIdLst>
    <p:sldId id="300" r:id="rId4"/>
    <p:sldId id="301" r:id="rId5"/>
    <p:sldId id="288" r:id="rId6"/>
    <p:sldId id="303" r:id="rId7"/>
    <p:sldId id="290" r:id="rId8"/>
    <p:sldId id="291" r:id="rId9"/>
    <p:sldId id="304" r:id="rId10"/>
    <p:sldId id="279" r:id="rId11"/>
    <p:sldId id="292" r:id="rId12"/>
    <p:sldId id="293" r:id="rId13"/>
    <p:sldId id="284" r:id="rId14"/>
    <p:sldId id="305" r:id="rId15"/>
    <p:sldId id="295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02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FF0000"/>
    <a:srgbClr val="000066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99" d="100"/>
          <a:sy n="99" d="100"/>
        </p:scale>
        <p:origin x="28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419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0"/>
            <a:r>
              <a:rPr lang="en-US" altLang="en-US" smtClean="0"/>
              <a:t>Second level</a:t>
            </a:r>
          </a:p>
          <a:p>
            <a:pPr lvl="0"/>
            <a:r>
              <a:rPr lang="en-US" altLang="en-US" smtClean="0"/>
              <a:t>Third level</a:t>
            </a:r>
          </a:p>
          <a:p>
            <a:pPr lvl="0"/>
            <a:r>
              <a:rPr lang="en-US" altLang="en-US" smtClean="0"/>
              <a:t>Fourth level</a:t>
            </a:r>
          </a:p>
          <a:p>
            <a:pPr lvl="0"/>
            <a:r>
              <a:rPr lang="en-US" altLang="en-US" smtClean="0"/>
              <a:t>Fifth level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D48958EF-CF89-4871-A22F-192FBF5EFB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6070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D2A124-5192-4D97-9DFA-BE78FFD509D0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74739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A35644-306E-4380-AFAA-5F9C2BABCA6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7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</a:pPr>
            <a:fld id="{DB686D8D-05ED-414B-9527-12BF352B2183}" type="slidenum">
              <a:rPr lang="en-US" altLang="en-US">
                <a:solidFill>
                  <a:srgbClr val="000000"/>
                </a:solidFill>
              </a:rPr>
              <a:pPr algn="r" eaLnBrk="0" hangingPunct="0">
                <a:spcBef>
                  <a:spcPct val="0"/>
                </a:spcBef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81924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B4BD0-E14C-46F8-AE2F-8C6089763503}" type="slidenum">
              <a:rPr lang="en-US" altLang="en-US">
                <a:solidFill>
                  <a:srgbClr val="000000"/>
                </a:solidFill>
              </a:rPr>
              <a:pPr/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55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279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3A29F2-1227-4615-891E-1B112339B1B0}" type="slidenum">
              <a:rPr lang="en-US" altLang="en-US">
                <a:solidFill>
                  <a:srgbClr val="000000"/>
                </a:solidFill>
              </a:rPr>
              <a:pPr/>
              <a:t>15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9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449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F8A375-4DD4-491E-8CDA-2BC7A0857C0F}" type="slidenum">
              <a:rPr lang="en-US" altLang="en-US">
                <a:solidFill>
                  <a:srgbClr val="000000"/>
                </a:solidFill>
              </a:rPr>
              <a:pPr/>
              <a:t>16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16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68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11719D-6BDE-4E92-954A-B7AECCE83206}" type="slidenum">
              <a:rPr lang="en-US" altLang="en-US">
                <a:solidFill>
                  <a:srgbClr val="000000"/>
                </a:solidFill>
              </a:rPr>
              <a:pPr/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65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9769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896BD2-2DF0-43D2-86C0-2A075BDB6603}" type="slidenum">
              <a:rPr lang="en-US" altLang="en-US">
                <a:solidFill>
                  <a:srgbClr val="000000"/>
                </a:solidFill>
              </a:rPr>
              <a:pPr/>
              <a:t>18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36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33826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547BAF-70A5-4661-A115-9DD9F5F05AB2}" type="slidenum">
              <a:rPr lang="en-US" altLang="en-US">
                <a:solidFill>
                  <a:srgbClr val="000000"/>
                </a:solidFill>
              </a:rPr>
              <a:pPr/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7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6296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29F2A8-8396-4CA6-A1B7-9C7E97F8CD1E}" type="slidenum">
              <a:rPr lang="en-US" altLang="en-US">
                <a:solidFill>
                  <a:srgbClr val="000000"/>
                </a:solidFill>
              </a:rPr>
              <a:pPr/>
              <a:t>20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57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8284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4221CE-EF6B-4944-9C4D-872CE09334FB}" type="slidenum">
              <a:rPr lang="en-US" altLang="en-US">
                <a:solidFill>
                  <a:srgbClr val="000000"/>
                </a:solidFill>
              </a:rPr>
              <a:pPr/>
              <a:t>21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77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225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755026-4C77-4BF9-AB2E-02469CBF98D7}" type="slidenum">
              <a:rPr lang="en-US" altLang="en-US">
                <a:solidFill>
                  <a:srgbClr val="000000"/>
                </a:solidFill>
              </a:rPr>
              <a:pPr/>
              <a:t>22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27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004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038D1E-85A3-4F95-A80F-1558FAACF958}" type="slidenum">
              <a:rPr lang="en-US" altLang="en-US">
                <a:solidFill>
                  <a:srgbClr val="000000"/>
                </a:solidFill>
              </a:rPr>
              <a:pPr/>
              <a:t>23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98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1466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D2A124-5192-4D97-9DFA-BE78FFD509D0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92646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68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97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26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79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6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6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0245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5396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0336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33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745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5745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9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115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635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6758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6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40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85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47539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9500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5829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23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745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5745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3072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5F476-215E-4362-AAD4-2B2A58B8AE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89290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E720C-5F75-4321-8220-2D2B86E679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8457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28730-2FFA-4D09-A65A-D4ED5270AE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9831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D125A-EAC2-46D5-8E9A-7DDC0AE00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09803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96FEF-A5A8-4305-B81E-1F2C104E4D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378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4B3B6-4C4D-4EEE-AF7E-EFC33643B1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20171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A9E3A-5364-4657-B8D1-0AB6C4594D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90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430AE-1085-4AEA-8D80-F6DBD163CC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46831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C0A7E-5E27-40ED-BFC9-7B2C2FF509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32836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7419-B188-419E-BC03-C74621BDE3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5382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5D56A-3E75-4E4F-8B89-252DAEE7E6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5951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i="1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76213" indent="-176213" algn="l" rtl="0" fontAlgn="base">
        <a:spcBef>
          <a:spcPct val="20000"/>
        </a:spcBef>
        <a:spcAft>
          <a:spcPct val="0"/>
        </a:spcAft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166688" algn="l" rtl="0" fontAlgn="base">
        <a:spcBef>
          <a:spcPct val="20000"/>
        </a:spcBef>
        <a:spcAft>
          <a:spcPct val="0"/>
        </a:spcAft>
        <a:buSzPct val="85000"/>
        <a:buFont typeface="Wingdings" panose="05000000000000000000" pitchFamily="2" charset="2"/>
        <a:buChar char="Ø"/>
        <a:defRPr sz="4000" kern="1200">
          <a:solidFill>
            <a:schemeClr val="bg1"/>
          </a:solidFill>
          <a:latin typeface="+mn-lt"/>
          <a:ea typeface="+mn-ea"/>
          <a:cs typeface="+mn-cs"/>
        </a:defRPr>
      </a:lvl2pPr>
      <a:lvl3pPr marL="735013" indent="-163513" algn="l" rtl="0" fontAlgn="base">
        <a:spcBef>
          <a:spcPct val="20000"/>
        </a:spcBef>
        <a:spcAft>
          <a:spcPct val="0"/>
        </a:spcAft>
        <a:buChar char="•"/>
        <a:defRPr sz="3600" kern="1200">
          <a:solidFill>
            <a:schemeClr val="bg1"/>
          </a:solidFill>
          <a:latin typeface="+mn-lt"/>
          <a:ea typeface="+mn-ea"/>
          <a:cs typeface="+mn-cs"/>
        </a:defRPr>
      </a:lvl3pPr>
      <a:lvl4pPr marL="1025525" indent="-176213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ü"/>
        <a:defRPr sz="3600" kern="1200">
          <a:solidFill>
            <a:schemeClr val="bg1"/>
          </a:solidFill>
          <a:latin typeface="+mn-lt"/>
          <a:ea typeface="+mn-ea"/>
          <a:cs typeface="+mn-cs"/>
        </a:defRPr>
      </a:lvl4pPr>
      <a:lvl5pPr marL="1254125" indent="-114300" algn="l" rtl="0" fontAlgn="base">
        <a:spcBef>
          <a:spcPct val="20000"/>
        </a:spcBef>
        <a:spcAft>
          <a:spcPct val="0"/>
        </a:spcAft>
        <a:buSzPct val="65000"/>
        <a:buFont typeface="Wingdings" panose="05000000000000000000" pitchFamily="2" charset="2"/>
        <a:buChar char="v"/>
        <a:defRPr sz="3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494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166688" algn="l" rtl="0" eaLnBrk="0" fontAlgn="base" hangingPunct="0">
        <a:spcBef>
          <a:spcPct val="20000"/>
        </a:spcBef>
        <a:spcAft>
          <a:spcPct val="0"/>
        </a:spcAft>
        <a:buSzPct val="85000"/>
        <a:buFont typeface="Wingdings" panose="05000000000000000000" pitchFamily="2" charset="2"/>
        <a:buChar char="Ø"/>
        <a:defRPr sz="4000">
          <a:solidFill>
            <a:schemeClr val="bg1"/>
          </a:solidFill>
          <a:latin typeface="+mn-lt"/>
          <a:cs typeface="+mn-cs"/>
        </a:defRPr>
      </a:lvl2pPr>
      <a:lvl3pPr marL="735013" indent="-163513" algn="l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bg1"/>
          </a:solidFill>
          <a:latin typeface="+mn-lt"/>
          <a:cs typeface="+mn-cs"/>
        </a:defRPr>
      </a:lvl3pPr>
      <a:lvl4pPr marL="1025525" indent="-176213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ü"/>
        <a:defRPr sz="3600">
          <a:solidFill>
            <a:schemeClr val="bg1"/>
          </a:solidFill>
          <a:latin typeface="+mn-lt"/>
          <a:cs typeface="+mn-cs"/>
        </a:defRPr>
      </a:lvl4pPr>
      <a:lvl5pPr marL="1254125" indent="-114300" algn="l" rtl="0" eaLnBrk="0" fontAlgn="base" hangingPunct="0">
        <a:spcBef>
          <a:spcPct val="20000"/>
        </a:spcBef>
        <a:spcAft>
          <a:spcPct val="0"/>
        </a:spcAft>
        <a:buSzPct val="65000"/>
        <a:buFont typeface="Wingdings" panose="05000000000000000000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5pPr>
      <a:lvl6pPr marL="17113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6pPr>
      <a:lvl7pPr marL="21685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7pPr>
      <a:lvl8pPr marL="26257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8pPr>
      <a:lvl9pPr marL="30829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6BED1B7-37C4-4C56-BAAC-CE32A5A5B0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925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33388" y="1838325"/>
            <a:ext cx="8240712" cy="2468563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sz="7200" b="1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Grace Bible Church</a:t>
            </a:r>
            <a: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54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Glorifying God </a:t>
            </a:r>
            <a:b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Making Disciples of Jesus Christ</a:t>
            </a:r>
          </a:p>
        </p:txBody>
      </p:sp>
    </p:spTree>
    <p:extLst>
      <p:ext uri="{BB962C8B-B14F-4D97-AF65-F5344CB8AC3E}">
        <p14:creationId xmlns:p14="http://schemas.microsoft.com/office/powerpoint/2010/main" val="3721270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304800"/>
            <a:ext cx="7696200" cy="762000"/>
          </a:xfrm>
        </p:spPr>
        <p:txBody>
          <a:bodyPr/>
          <a:lstStyle/>
          <a:p>
            <a:pPr eaLnBrk="1" hangingPunct="1"/>
            <a:r>
              <a:rPr lang="en-US" altLang="en-US" sz="4000" b="1" smtClean="0"/>
              <a:t>A reminder to consider others Please: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04800" y="1295400"/>
            <a:ext cx="8458200" cy="5334000"/>
          </a:xfrm>
        </p:spPr>
        <p:txBody>
          <a:bodyPr/>
          <a:lstStyle/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Silence your cell phone &amp; all electronic devices</a:t>
            </a:r>
          </a:p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Use the nursery or cry room if your child is fussy</a:t>
            </a:r>
          </a:p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Get up during the preaching only if absolutely necessary (please sit in back if you must leave early)</a:t>
            </a:r>
          </a:p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Refrain from eating &amp; drinking during worship service (</a:t>
            </a:r>
            <a:r>
              <a:rPr lang="en-US" altLang="en-US" b="1" smtClean="0"/>
              <a:t>except medical needs) </a:t>
            </a:r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82861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The Proper Pattern of Prayer, Pt.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2</a:t>
            </a:r>
            <a:r>
              <a:rPr lang="en-US" altLang="en-US" b="1" i="0" u="sng" dirty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 dirty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 dirty="0">
                <a:solidFill>
                  <a:srgbClr val="FFFF99"/>
                </a:solidFill>
                <a:latin typeface="Arial Narrow" panose="020B0606020202030204" pitchFamily="34" charset="0"/>
              </a:rPr>
              <a:t>Matthew 6:9-10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715000"/>
          </a:xfrm>
          <a:noFill/>
          <a:ln/>
        </p:spPr>
        <p:txBody>
          <a:bodyPr/>
          <a:lstStyle/>
          <a:p>
            <a:pPr marL="169863" indent="-169863"/>
            <a:r>
              <a:rPr lang="en-US" sz="4400" b="1" i="0" u="none" strike="noStrike" baseline="0" dirty="0" smtClean="0">
                <a:latin typeface="Arial Narrow" panose="020B0606020202030204" pitchFamily="34" charset="0"/>
              </a:rPr>
              <a:t>Time with the Lord is the lifeblood of the Christian life - a priority often lost to the rush of daily life</a:t>
            </a:r>
            <a:endParaRPr lang="en-US" altLang="en-US" sz="44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marL="169863" indent="-169863"/>
            <a:endParaRPr lang="en-US" altLang="en-US" sz="44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  <p:bldP spid="8089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Review</a:t>
            </a:r>
            <a:r>
              <a:rPr lang="en-US" altLang="en-US" b="1" i="0" u="sng" dirty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 dirty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 dirty="0">
                <a:solidFill>
                  <a:srgbClr val="FFFF99"/>
                </a:solidFill>
                <a:latin typeface="Arial Narrow" panose="020B0606020202030204" pitchFamily="34" charset="0"/>
              </a:rPr>
              <a:t>Matthew 6:9-10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715000"/>
          </a:xfrm>
          <a:noFill/>
          <a:ln/>
        </p:spPr>
        <p:txBody>
          <a:bodyPr/>
          <a:lstStyle/>
          <a:p>
            <a:pPr marL="169863" indent="-169863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Proper Purpose of Prayer is to talk with God – not to impress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men   </a:t>
            </a:r>
            <a:r>
              <a:rPr lang="en-US" altLang="en-US" b="1" dirty="0">
                <a:solidFill>
                  <a:srgbClr val="FFFFFF"/>
                </a:solidFill>
                <a:latin typeface="Arial Narrow" panose="020B0606020202030204" pitchFamily="34" charset="0"/>
              </a:rPr>
              <a:t>(</a:t>
            </a:r>
            <a:r>
              <a:rPr lang="en-US" altLang="en-US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Matthew </a:t>
            </a:r>
            <a:r>
              <a:rPr lang="en-US" altLang="en-US" b="1" dirty="0">
                <a:solidFill>
                  <a:srgbClr val="FFFFFF"/>
                </a:solidFill>
                <a:latin typeface="Arial Narrow" panose="020B0606020202030204" pitchFamily="34" charset="0"/>
              </a:rPr>
              <a:t>6:5-6)</a:t>
            </a:r>
          </a:p>
          <a:p>
            <a:pPr marL="169863" indent="-169863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Proper Practice of Prayer is to seek God’s will confident He hears &amp; answers </a:t>
            </a:r>
            <a:r>
              <a:rPr lang="en-US" altLang="en-US" b="1" dirty="0">
                <a:solidFill>
                  <a:srgbClr val="FFFFFF"/>
                </a:solidFill>
                <a:latin typeface="Arial Narrow" panose="020B0606020202030204" pitchFamily="34" charset="0"/>
              </a:rPr>
              <a:t>– (</a:t>
            </a:r>
            <a:r>
              <a:rPr lang="en-US" altLang="en-US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Matthew </a:t>
            </a:r>
            <a:r>
              <a:rPr lang="en-US" altLang="en-US" b="1" dirty="0">
                <a:solidFill>
                  <a:srgbClr val="FFFFFF"/>
                </a:solidFill>
                <a:latin typeface="Arial Narrow" panose="020B0606020202030204" pitchFamily="34" charset="0"/>
              </a:rPr>
              <a:t>6:7-8</a:t>
            </a:r>
            <a:r>
              <a:rPr lang="en-US" altLang="en-US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)</a:t>
            </a:r>
            <a:endParaRPr lang="en-US" altLang="en-US" b="1" dirty="0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marL="169863" indent="-169863"/>
            <a:endParaRPr lang="en-US" altLang="en-US" sz="44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688507"/>
      </p:ext>
    </p:extLst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  <p:bldP spid="808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Review</a:t>
            </a:r>
            <a:r>
              <a:rPr lang="en-US" altLang="en-US" b="1" i="0" u="sng" dirty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 dirty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 dirty="0">
                <a:solidFill>
                  <a:srgbClr val="FFFF99"/>
                </a:solidFill>
                <a:latin typeface="Arial Narrow" panose="020B0606020202030204" pitchFamily="34" charset="0"/>
              </a:rPr>
              <a:t>Matthew 6:9-13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105400"/>
          </a:xfrm>
          <a:noFill/>
          <a:ln/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4400" b="1" i="0" u="none" strike="noStrike" baseline="0" dirty="0" smtClean="0"/>
              <a:t>Matthew 6:9-13 is the proper pattern of prayer taught by Jesus to His disciples covering: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marL="762000" indent="-762000">
              <a:buFontTx/>
              <a:buAutoNum type="arabicParenR"/>
            </a:pP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Who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we are praying to</a:t>
            </a:r>
          </a:p>
          <a:p>
            <a:pPr marL="762000" indent="-762000">
              <a:buFontTx/>
              <a:buAutoNum type="arabicParenR"/>
            </a:pP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The proper subjects of prayer</a:t>
            </a:r>
          </a:p>
          <a:p>
            <a:pPr marL="762000" indent="-762000">
              <a:buFontTx/>
              <a:buAutoNum type="arabicParenR"/>
            </a:pP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All aspects of time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/>
      <p:bldP spid="8294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Review</a:t>
            </a:r>
            <a:r>
              <a:rPr lang="en-US" altLang="en-US" b="1" i="0" dirty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dirty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 dirty="0">
                <a:solidFill>
                  <a:srgbClr val="FFFF99"/>
                </a:solidFill>
                <a:latin typeface="Arial Narrow" panose="020B0606020202030204" pitchFamily="34" charset="0"/>
              </a:rPr>
              <a:t>Matthew 6:9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715000"/>
          </a:xfrm>
          <a:noFill/>
          <a:ln/>
        </p:spPr>
        <p:txBody>
          <a:bodyPr/>
          <a:lstStyle/>
          <a:p>
            <a:r>
              <a:rPr lang="en-US" altLang="en-US" sz="4400" b="1" i="1" dirty="0">
                <a:solidFill>
                  <a:srgbClr val="FFFF99"/>
                </a:solidFill>
                <a:latin typeface="Arial Narrow" panose="020B0606020202030204" pitchFamily="34" charset="0"/>
              </a:rPr>
              <a:t>“Our Father”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 </a:t>
            </a:r>
          </a:p>
          <a:p>
            <a:pPr lvl="1">
              <a:buSzPct val="65000"/>
            </a:pP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Christians call God, “Our Father,” because they are born again by faith in Jesus and adopted into His family</a:t>
            </a:r>
            <a:endParaRPr lang="en-US" altLang="en-US" sz="4400" b="1" i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Review</a:t>
            </a:r>
            <a:r>
              <a:rPr lang="en-US" altLang="en-US" b="1" i="0" dirty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dirty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 dirty="0">
                <a:solidFill>
                  <a:srgbClr val="FFFF99"/>
                </a:solidFill>
                <a:latin typeface="Arial Narrow" panose="020B0606020202030204" pitchFamily="34" charset="0"/>
              </a:rPr>
              <a:t>Matthew 6:9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715000"/>
          </a:xfrm>
          <a:noFill/>
          <a:ln/>
        </p:spPr>
        <p:txBody>
          <a:bodyPr/>
          <a:lstStyle/>
          <a:p>
            <a:r>
              <a:rPr lang="en-US" altLang="en-US" sz="4400" b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Who </a:t>
            </a:r>
            <a:r>
              <a:rPr lang="en-US" altLang="en-US" sz="4400" b="1" dirty="0">
                <a:solidFill>
                  <a:srgbClr val="FFFF99"/>
                </a:solidFill>
                <a:latin typeface="Arial Narrow" panose="020B0606020202030204" pitchFamily="34" charset="0"/>
              </a:rPr>
              <a:t>art in Heaven</a:t>
            </a:r>
          </a:p>
          <a:p>
            <a:pPr lvl="1">
              <a:buSzPct val="65000"/>
            </a:pP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This differentiates God from man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&amp; any earthly father -Numbers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23:19</a:t>
            </a:r>
          </a:p>
          <a:p>
            <a:pPr lvl="1">
              <a:buSzPct val="65000"/>
            </a:pP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God is not limited in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wisdom, love, resources or wisdom to answer prayer</a:t>
            </a:r>
            <a:endParaRPr lang="en-US" altLang="en-US" sz="4400" b="1" i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345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Review</a:t>
            </a:r>
            <a:r>
              <a:rPr lang="en-US" altLang="en-US" b="1" i="0" u="sng" dirty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 dirty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 dirty="0">
                <a:solidFill>
                  <a:srgbClr val="FFFF99"/>
                </a:solidFill>
                <a:latin typeface="Arial Narrow" panose="020B0606020202030204" pitchFamily="34" charset="0"/>
              </a:rPr>
              <a:t>Matthew 6:9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105400"/>
          </a:xfrm>
          <a:noFill/>
          <a:ln/>
        </p:spPr>
        <p:txBody>
          <a:bodyPr/>
          <a:lstStyle/>
          <a:p>
            <a:r>
              <a:rPr lang="en-US" altLang="en-US" sz="4400" b="1" dirty="0" smtClean="0">
                <a:solidFill>
                  <a:srgbClr val="FFFF99"/>
                </a:solidFill>
                <a:latin typeface="Arial Narrow" panose="020B0606020202030204" pitchFamily="34" charset="0"/>
              </a:rPr>
              <a:t>Hallowed be Thy Name</a:t>
            </a:r>
          </a:p>
          <a:p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This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is the passion of prayer and sets its tone</a:t>
            </a:r>
          </a:p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To “Hallow” = make holy; sanctify. We approach God with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highest reverence &amp; honor</a:t>
            </a:r>
            <a:endParaRPr lang="en-US" altLang="en-US" sz="44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“</a:t>
            </a:r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Hallowed Be Thy Name</a:t>
            </a:r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”</a:t>
            </a:r>
            <a: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6:9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105400"/>
          </a:xfrm>
          <a:noFill/>
          <a:ln/>
        </p:spPr>
        <p:txBody>
          <a:bodyPr/>
          <a:lstStyle/>
          <a:p>
            <a:pPr marL="574675" indent="-574675">
              <a:buFontTx/>
              <a:buAutoNum type="arabicParenR"/>
            </a:pP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Believe God exists </a:t>
            </a:r>
            <a:r>
              <a:rPr lang="en-US" altLang="en-US" b="1">
                <a:solidFill>
                  <a:srgbClr val="FFFFFF"/>
                </a:solidFill>
                <a:latin typeface="Arial Narrow" panose="020B0606020202030204" pitchFamily="34" charset="0"/>
              </a:rPr>
              <a:t>– Hebrews 11:6</a:t>
            </a:r>
          </a:p>
          <a:p>
            <a:pPr marL="574675" indent="-574675">
              <a:buFontTx/>
              <a:buAutoNum type="arabicParenR"/>
            </a:pP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Believe what God has revealed about Himself in the Scriptures </a:t>
            </a:r>
            <a:r>
              <a:rPr lang="en-US" altLang="en-US" b="1">
                <a:solidFill>
                  <a:srgbClr val="FFFFFF"/>
                </a:solidFill>
                <a:latin typeface="Arial Narrow" panose="020B0606020202030204" pitchFamily="34" charset="0"/>
              </a:rPr>
              <a:t>– cf. Rom. 1</a:t>
            </a:r>
          </a:p>
          <a:p>
            <a:pPr marL="574675" indent="-574675">
              <a:buFontTx/>
              <a:buAutoNum type="arabicParenR"/>
            </a:pP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Speak of God with reverence </a:t>
            </a:r>
            <a:r>
              <a:rPr lang="en-US" altLang="en-US" b="1">
                <a:solidFill>
                  <a:srgbClr val="FFFFFF"/>
                </a:solidFill>
                <a:latin typeface="Arial Narrow" panose="020B0606020202030204" pitchFamily="34" charset="0"/>
              </a:rPr>
              <a:t>– Prov. 1:7; Exodus 20:7</a:t>
            </a:r>
          </a:p>
          <a:p>
            <a:pPr marL="574675" indent="-574675">
              <a:buFontTx/>
              <a:buAutoNum type="arabicParenR"/>
            </a:pP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Have godly behavior </a:t>
            </a:r>
            <a:r>
              <a:rPr lang="en-US" altLang="en-US" b="1">
                <a:solidFill>
                  <a:srgbClr val="FFFFFF"/>
                </a:solidFill>
                <a:latin typeface="Arial Narrow" panose="020B0606020202030204" pitchFamily="34" charset="0"/>
              </a:rPr>
              <a:t>– Matt. 5:16</a:t>
            </a:r>
          </a:p>
          <a:p>
            <a:pPr marL="574675" indent="-574675"/>
            <a:endParaRPr lang="en-US" altLang="en-US" sz="4400" b="1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49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“</a:t>
            </a:r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Thy Kingdom Come</a:t>
            </a:r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”</a:t>
            </a:r>
            <a: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6:10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105400"/>
          </a:xfrm>
          <a:noFill/>
          <a:ln/>
        </p:spPr>
        <p:txBody>
          <a:bodyPr/>
          <a:lstStyle/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Desire for the establishment of the promised kingdom – 2 Sam. 7:12; Isaiah 9:6-7, etc.</a:t>
            </a:r>
          </a:p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Desire for Jesus to reign here &amp; now</a:t>
            </a:r>
          </a:p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This is a pledge of our allegiance to our king and to follow Him now.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500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/>
      <p:bldP spid="8601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Thy will be Done</a:t>
            </a:r>
            <a:r>
              <a:rPr lang="en-US" altLang="en-US" b="1" i="0" u="sng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6:10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105400"/>
          </a:xfrm>
          <a:noFill/>
          <a:ln/>
        </p:spPr>
        <p:txBody>
          <a:bodyPr/>
          <a:lstStyle/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This is the focus of  prayer for the true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Christian</a:t>
            </a:r>
          </a:p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Prosperity preachers twist the Scriptures until prayer becomes seeking their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own will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instead of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God’s - Matt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. 21:22; cf. James 4:3; 1 </a:t>
            </a:r>
            <a:r>
              <a:rPr lang="en-US" altLang="en-US" sz="4400" b="1" dirty="0" err="1">
                <a:solidFill>
                  <a:srgbClr val="FFFFFF"/>
                </a:solidFill>
                <a:latin typeface="Arial Narrow" panose="020B0606020202030204" pitchFamily="34" charset="0"/>
              </a:rPr>
              <a:t>Jn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 5:14-15</a:t>
            </a:r>
          </a:p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Selfishness blocks proper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prayer</a:t>
            </a:r>
            <a:endParaRPr lang="en-US" altLang="en-US" sz="44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Thy will be Done</a:t>
            </a:r>
            <a:r>
              <a:rPr lang="en-US" altLang="en-US" b="1" i="0" u="sng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6:10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105400"/>
          </a:xfrm>
          <a:noFill/>
          <a:ln/>
        </p:spPr>
        <p:txBody>
          <a:bodyPr/>
          <a:lstStyle/>
          <a:p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Not properly understanding God’s love, many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resent not getting what they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want</a:t>
            </a:r>
          </a:p>
          <a:p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Resentment is most often revealed when tragedy strikes</a:t>
            </a:r>
          </a:p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Pray without the hope &amp; understanding that brings peace &amp; instead with resentful or defiant surrender</a:t>
            </a:r>
            <a:endParaRPr lang="en-US" altLang="en-US" sz="44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364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Thy will be Done</a:t>
            </a:r>
            <a:r>
              <a:rPr lang="en-US" altLang="en-US" b="1" i="0" u="sng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6:10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105400"/>
          </a:xfrm>
          <a:noFill/>
          <a:ln/>
        </p:spPr>
        <p:txBody>
          <a:bodyPr/>
          <a:lstStyle/>
          <a:p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Some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pray this in passive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resignation – the right words but without heart</a:t>
            </a:r>
            <a:endParaRPr lang="en-US" altLang="en-US" sz="44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Some pray this in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fatalism that removes faith &amp; expectation prayer</a:t>
            </a:r>
          </a:p>
          <a:p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Acts 12 – the disciples had problems believing God would answer their prayers</a:t>
            </a:r>
            <a:endParaRPr lang="en-US" altLang="en-US" sz="44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/>
      <p:bldP spid="8806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-3591"/>
            <a:ext cx="9144000" cy="677108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Prayer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&amp; God’s </a:t>
            </a:r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Moral &amp; Sovereign Will</a:t>
            </a:r>
            <a:endParaRPr lang="en-US" altLang="en-US" sz="3600" b="1" dirty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14400"/>
            <a:ext cx="9144000" cy="59436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God is sovereign and immutable (Numbers 23:19), yet God responds to prayer (James 5:13-18)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What happens in life is within the realm of God’s sovereign will, but not always His moral will</a:t>
            </a:r>
          </a:p>
        </p:txBody>
      </p:sp>
    </p:spTree>
    <p:extLst>
      <p:ext uri="{BB962C8B-B14F-4D97-AF65-F5344CB8AC3E}">
        <p14:creationId xmlns:p14="http://schemas.microsoft.com/office/powerpoint/2010/main" val="89774435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-3591"/>
            <a:ext cx="9144000" cy="677108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Prayer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&amp; God’s </a:t>
            </a:r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Moral &amp; Sovereign Will</a:t>
            </a:r>
            <a:endParaRPr lang="en-US" altLang="en-US" sz="3600" b="1" dirty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14400"/>
            <a:ext cx="9144000" cy="59436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God’s moral will is that all repent 	   (2 Peter 3:9; Acts 17:30-31), but most do not and are judged (Rev. 20)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Sin occurs in defiance of God’s moral will (1 Corinthians 10:13) due to man’s own lusts (James 1:13-15)</a:t>
            </a:r>
          </a:p>
        </p:txBody>
      </p:sp>
    </p:spTree>
    <p:extLst>
      <p:ext uri="{BB962C8B-B14F-4D97-AF65-F5344CB8AC3E}">
        <p14:creationId xmlns:p14="http://schemas.microsoft.com/office/powerpoint/2010/main" val="32068607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  <p:bldP spid="10854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-3591"/>
            <a:ext cx="9144000" cy="677108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Prayer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&amp; God’s </a:t>
            </a:r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Moral &amp; Sovereign Will</a:t>
            </a:r>
            <a:endParaRPr lang="en-US" altLang="en-US" sz="3600" b="1" dirty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14400"/>
            <a:ext cx="9144000" cy="5943600"/>
          </a:xfrm>
          <a:noFill/>
          <a:ln/>
        </p:spPr>
        <p:txBody>
          <a:bodyPr/>
          <a:lstStyle/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God expects us to know His stated will and follow it - Rom. 12:2; Col. 4:12; 1 Peter 4:1-2, 19; 1 John 2:17</a:t>
            </a:r>
          </a:p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Praying, </a:t>
            </a:r>
            <a:r>
              <a:rPr lang="en-US" altLang="en-US" sz="4400" b="1" i="1" dirty="0">
                <a:solidFill>
                  <a:srgbClr val="FFFFFF"/>
                </a:solidFill>
                <a:latin typeface="Arial Narrow" panose="020B0606020202030204" pitchFamily="34" charset="0"/>
              </a:rPr>
              <a:t>“Thy will be done,”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yet remaining ignorant of God’s stated moral will proves insincerity </a:t>
            </a:r>
          </a:p>
        </p:txBody>
      </p:sp>
    </p:spTree>
    <p:extLst>
      <p:ext uri="{BB962C8B-B14F-4D97-AF65-F5344CB8AC3E}">
        <p14:creationId xmlns:p14="http://schemas.microsoft.com/office/powerpoint/2010/main" val="22591009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/>
      <p:bldP spid="11059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-3591"/>
            <a:ext cx="9144000" cy="677108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Obedience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&amp; Praying </a:t>
            </a:r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for God’s Will</a:t>
            </a:r>
            <a:endParaRPr lang="en-US" altLang="en-US" sz="3600" b="1" dirty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38200"/>
            <a:ext cx="9144000" cy="60198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Those who pray for God’s will strive to be obedient to God’s stated will - to do otherwise is hypocritical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1 Thessalonians 4:3-8 - God wants you to be sanctified, not sexually immoral</a:t>
            </a:r>
          </a:p>
        </p:txBody>
      </p:sp>
    </p:spTree>
    <p:extLst>
      <p:ext uri="{BB962C8B-B14F-4D97-AF65-F5344CB8AC3E}">
        <p14:creationId xmlns:p14="http://schemas.microsoft.com/office/powerpoint/2010/main" val="27178823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-3591"/>
            <a:ext cx="9144000" cy="677108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Obedience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&amp; Praying </a:t>
            </a:r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for God’s Will</a:t>
            </a:r>
            <a:endParaRPr lang="en-US" altLang="en-US" sz="3600" b="1" dirty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38200"/>
            <a:ext cx="9144000" cy="60198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Colossians 3:22-24 - God wants you to do all your work as unto him regardless of who signs your paycheck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1 Thess. 5:16-18 - Christians are to rejoice always, pray without ceasing and give thanks in everything</a:t>
            </a:r>
          </a:p>
        </p:txBody>
      </p:sp>
    </p:spTree>
    <p:extLst>
      <p:ext uri="{BB962C8B-B14F-4D97-AF65-F5344CB8AC3E}">
        <p14:creationId xmlns:p14="http://schemas.microsoft.com/office/powerpoint/2010/main" val="37755730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2" grpId="0"/>
      <p:bldP spid="11264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-60325"/>
            <a:ext cx="9144000" cy="133985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Sincerity of Heart </a:t>
            </a:r>
            <a:b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&amp; Praying for God’s Will</a:t>
            </a:r>
            <a:endParaRPr lang="en-US" altLang="en-US" sz="3600" b="1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371600"/>
            <a:ext cx="9144000" cy="54864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Pray for God’s will to be done the same way Jesus did in the Garden of Gethsemane (Matthew 26)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There should be passion in praying, </a:t>
            </a:r>
            <a:r>
              <a:rPr lang="en-US" altLang="en-US" sz="4400" b="1" i="1">
                <a:solidFill>
                  <a:srgbClr val="FFFFFF"/>
                </a:solidFill>
                <a:latin typeface="Arial Narrow" panose="020B0606020202030204" pitchFamily="34" charset="0"/>
              </a:rPr>
              <a:t>“Thy will be done,”</a:t>
            </a: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 - there is a defiance against sin</a:t>
            </a:r>
          </a:p>
        </p:txBody>
      </p:sp>
    </p:spTree>
    <p:extLst>
      <p:ext uri="{BB962C8B-B14F-4D97-AF65-F5344CB8AC3E}">
        <p14:creationId xmlns:p14="http://schemas.microsoft.com/office/powerpoint/2010/main" val="841886857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-60325"/>
            <a:ext cx="9144000" cy="133985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Sincerity of Heart </a:t>
            </a:r>
            <a:b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&amp; Praying for God’s Will</a:t>
            </a:r>
            <a:endParaRPr lang="en-US" altLang="en-US" sz="3600" b="1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371600"/>
            <a:ext cx="9144000" cy="54864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There should be humility in praying, </a:t>
            </a:r>
            <a:r>
              <a:rPr lang="en-US" altLang="en-US" sz="4400" b="1" i="1">
                <a:solidFill>
                  <a:srgbClr val="FFFFFF"/>
                </a:solidFill>
                <a:latin typeface="Arial Narrow" panose="020B0606020202030204" pitchFamily="34" charset="0"/>
              </a:rPr>
              <a:t>“Thy will be done,”</a:t>
            </a: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 - a submission even when things are unpleasant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Learn to pray for God’s will by applying His stated will to salvation, tough decisions, tragedies, etc. </a:t>
            </a:r>
          </a:p>
        </p:txBody>
      </p:sp>
    </p:spTree>
    <p:extLst>
      <p:ext uri="{BB962C8B-B14F-4D97-AF65-F5344CB8AC3E}">
        <p14:creationId xmlns:p14="http://schemas.microsoft.com/office/powerpoint/2010/main" val="40515085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  <p:bldP spid="11469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-60325"/>
            <a:ext cx="9144000" cy="133985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Sincerity of Heart </a:t>
            </a:r>
            <a:b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&amp; Praying for God’s Will</a:t>
            </a:r>
            <a:endParaRPr lang="en-US" altLang="en-US" sz="3600" b="1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371600"/>
            <a:ext cx="9144000" cy="54864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The true Christian wants God's will to be done </a:t>
            </a:r>
            <a:r>
              <a:rPr lang="en-US" altLang="en-US" sz="4400" b="1" i="1">
                <a:solidFill>
                  <a:srgbClr val="FFFFFF"/>
                </a:solidFill>
                <a:latin typeface="Arial Narrow" panose="020B0606020202030204" pitchFamily="34" charset="0"/>
              </a:rPr>
              <a:t>“on the earth as it is in heaven”</a:t>
            </a: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 - perfectly without hesitation</a:t>
            </a:r>
          </a:p>
        </p:txBody>
      </p:sp>
    </p:spTree>
    <p:extLst>
      <p:ext uri="{BB962C8B-B14F-4D97-AF65-F5344CB8AC3E}">
        <p14:creationId xmlns:p14="http://schemas.microsoft.com/office/powerpoint/2010/main" val="37478507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  <p:bldP spid="11673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669925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Conclusions</a:t>
            </a:r>
            <a:endParaRPr lang="en-US" altLang="en-US" sz="3600" b="1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38200"/>
            <a:ext cx="9144000" cy="60198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The Christian’s relationship with God - 	</a:t>
            </a:r>
            <a:r>
              <a:rPr lang="en-US" altLang="en-US" sz="4400" b="1" i="1">
                <a:solidFill>
                  <a:srgbClr val="FFFFFF"/>
                </a:solidFill>
                <a:latin typeface="Arial Narrow" panose="020B0606020202030204" pitchFamily="34" charset="0"/>
              </a:rPr>
              <a:t>“Our Father who art in heaven.”</a:t>
            </a: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 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The Christian’s passion - 		</a:t>
            </a:r>
            <a:r>
              <a:rPr lang="en-US" altLang="en-US" sz="4400" b="1" i="1">
                <a:solidFill>
                  <a:srgbClr val="FFFFFF"/>
                </a:solidFill>
                <a:latin typeface="Arial Narrow" panose="020B0606020202030204" pitchFamily="34" charset="0"/>
              </a:rPr>
              <a:t>“Hallowed be Thy name.” </a:t>
            </a:r>
            <a:endParaRPr lang="en-US" altLang="en-US" sz="4400" b="1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370896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669925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Conclusions</a:t>
            </a:r>
            <a:endParaRPr lang="en-US" altLang="en-US" sz="3600" b="1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38200"/>
            <a:ext cx="9144000" cy="60198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The Christian’s hope and desire </a:t>
            </a:r>
            <a:r>
              <a:rPr lang="en-US" altLang="en-US" sz="4400" b="1" i="1">
                <a:solidFill>
                  <a:srgbClr val="FFFFFF"/>
                </a:solidFill>
                <a:latin typeface="Arial Narrow" panose="020B0606020202030204" pitchFamily="34" charset="0"/>
              </a:rPr>
              <a:t>- 	“Thy kingdom come.” 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The Christian’s occupation - </a:t>
            </a:r>
            <a:r>
              <a:rPr lang="en-US" altLang="en-US" sz="4400" b="1" i="1">
                <a:solidFill>
                  <a:srgbClr val="FFFFFF"/>
                </a:solidFill>
                <a:latin typeface="Arial Narrow" panose="020B0606020202030204" pitchFamily="34" charset="0"/>
              </a:rPr>
              <a:t>“Thy will be done, in earth and it is in heaven.”</a:t>
            </a: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93307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  <p:bldP spid="11878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33388" y="1838325"/>
            <a:ext cx="8240712" cy="2468563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sz="7200" b="1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Grace Bible Church</a:t>
            </a:r>
            <a: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54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Glorifying God </a:t>
            </a:r>
            <a:b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Making Disciples of Jesus Christ</a:t>
            </a:r>
          </a:p>
        </p:txBody>
      </p:sp>
    </p:spTree>
    <p:extLst>
      <p:ext uri="{BB962C8B-B14F-4D97-AF65-F5344CB8AC3E}">
        <p14:creationId xmlns:p14="http://schemas.microsoft.com/office/powerpoint/2010/main" val="27849230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</p:bld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Sermon 1</Template>
  <TotalTime>1653</TotalTime>
  <Words>824</Words>
  <Application>Microsoft Office PowerPoint</Application>
  <PresentationFormat>On-screen Show (4:3)</PresentationFormat>
  <Paragraphs>92</Paragraphs>
  <Slides>24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Wingdings</vt:lpstr>
      <vt:lpstr>Manuscript</vt:lpstr>
      <vt:lpstr>Arial Narrow</vt:lpstr>
      <vt:lpstr>Symbol</vt:lpstr>
      <vt:lpstr>Custom Design</vt:lpstr>
      <vt:lpstr>1_Custom Design</vt:lpstr>
      <vt:lpstr>3_Default Design</vt:lpstr>
      <vt:lpstr>Grace Bible Church  Glorifying God  by Making Disciples of Jesus Christ</vt:lpstr>
      <vt:lpstr>A reminder to consider others Please:</vt:lpstr>
      <vt:lpstr>The Proper Pattern of Prayer, Pt. 2 Matthew 6:9-10</vt:lpstr>
      <vt:lpstr>Review Matthew 6:9-10</vt:lpstr>
      <vt:lpstr>Review Matthew 6:9-13</vt:lpstr>
      <vt:lpstr>Review Matthew 6:9</vt:lpstr>
      <vt:lpstr>Review Matthew 6:9</vt:lpstr>
      <vt:lpstr>Review Matthew 6:9</vt:lpstr>
      <vt:lpstr>“Hallowed Be Thy Name” Matthew 6:9</vt:lpstr>
      <vt:lpstr>“Thy Kingdom Come” Matthew 6:10</vt:lpstr>
      <vt:lpstr>Thy will be Done Matthew 6:10</vt:lpstr>
      <vt:lpstr>Thy will be Done Matthew 6:10</vt:lpstr>
      <vt:lpstr>Thy will be Done Matthew 6:10</vt:lpstr>
      <vt:lpstr>Prayer &amp; God’s Moral &amp; Sovereign Will</vt:lpstr>
      <vt:lpstr>Prayer &amp; God’s Moral &amp; Sovereign Will</vt:lpstr>
      <vt:lpstr>Prayer &amp; God’s Moral &amp; Sovereign Will</vt:lpstr>
      <vt:lpstr>Obedience &amp; Praying for God’s Will</vt:lpstr>
      <vt:lpstr>Obedience &amp; Praying for God’s Will</vt:lpstr>
      <vt:lpstr>Sincerity of Heart  &amp; Praying for God’s Will</vt:lpstr>
      <vt:lpstr>Sincerity of Heart  &amp; Praying for God’s Will</vt:lpstr>
      <vt:lpstr>Sincerity of Heart  &amp; Praying for God’s Will</vt:lpstr>
      <vt:lpstr>Conclusions</vt:lpstr>
      <vt:lpstr>Conclusions</vt:lpstr>
      <vt:lpstr>Grace Bible Church  Glorifying God  by Making Disciples of Jesus Christ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Grace Bible Church</dc:title>
  <dc:creator>Scott Harris</dc:creator>
  <cp:lastModifiedBy>Microsoft account</cp:lastModifiedBy>
  <cp:revision>61</cp:revision>
  <dcterms:modified xsi:type="dcterms:W3CDTF">2026-10-28T15:52:15Z</dcterms:modified>
</cp:coreProperties>
</file>