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2" r:id="rId2"/>
    <p:sldMasterId id="2147483685" r:id="rId3"/>
  </p:sldMasterIdLst>
  <p:notesMasterIdLst>
    <p:notesMasterId r:id="rId35"/>
  </p:notesMasterIdLst>
  <p:sldIdLst>
    <p:sldId id="296" r:id="rId4"/>
    <p:sldId id="299" r:id="rId5"/>
    <p:sldId id="260" r:id="rId6"/>
    <p:sldId id="300" r:id="rId7"/>
    <p:sldId id="301" r:id="rId8"/>
    <p:sldId id="302" r:id="rId9"/>
    <p:sldId id="303" r:id="rId10"/>
    <p:sldId id="304" r:id="rId11"/>
    <p:sldId id="306" r:id="rId12"/>
    <p:sldId id="305" r:id="rId13"/>
    <p:sldId id="307" r:id="rId14"/>
    <p:sldId id="324" r:id="rId15"/>
    <p:sldId id="308" r:id="rId16"/>
    <p:sldId id="309" r:id="rId17"/>
    <p:sldId id="310" r:id="rId18"/>
    <p:sldId id="311" r:id="rId19"/>
    <p:sldId id="312" r:id="rId20"/>
    <p:sldId id="313" r:id="rId21"/>
    <p:sldId id="316" r:id="rId22"/>
    <p:sldId id="317" r:id="rId23"/>
    <p:sldId id="318" r:id="rId24"/>
    <p:sldId id="319" r:id="rId25"/>
    <p:sldId id="320" r:id="rId26"/>
    <p:sldId id="325" r:id="rId27"/>
    <p:sldId id="321" r:id="rId28"/>
    <p:sldId id="322" r:id="rId29"/>
    <p:sldId id="323" r:id="rId30"/>
    <p:sldId id="326" r:id="rId31"/>
    <p:sldId id="327" r:id="rId32"/>
    <p:sldId id="328" r:id="rId33"/>
    <p:sldId id="29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06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450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9789428-71C6-475A-ACF5-C3DED584B5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824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D2A124-5192-4D97-9DFA-BE78FFD509D0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46448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A35644-306E-4380-AFAA-5F9C2BABCA6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DB686D8D-05ED-414B-9527-12BF352B2183}" type="slidenum">
              <a:rPr lang="en-US" altLang="en-US">
                <a:solidFill>
                  <a:srgbClr val="000000"/>
                </a:solidFill>
              </a:rPr>
              <a:pPr algn="r"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38956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CBA5A9-E91F-425A-8BDB-F5050AACB69F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4469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F449F-A53A-42CF-B76E-6A26EA47DC39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629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F449F-A53A-42CF-B76E-6A26EA47DC39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699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DF449F-A53A-42CF-B76E-6A26EA47DC39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6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739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4F2F7-0DFB-4120-862F-818C28D8522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7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34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4F2F7-0DFB-4120-862F-818C28D8522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8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90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9D3D4-5A84-4761-96B0-EFE9BF8F71CD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9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25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9D3D4-5A84-4761-96B0-EFE9BF8F71CD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10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857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9D3D4-5A84-4761-96B0-EFE9BF8F71CD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11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32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79D3D4-5A84-4761-96B0-EFE9BF8F71CD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12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395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B98FF6-CD16-4F6B-8ED6-A7079B1E7440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13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47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94602F-10A8-4E92-8405-EF8E49473DC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14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259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94602F-10A8-4E92-8405-EF8E49473DC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15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524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3BE002-D934-4F9B-BD37-26B10A87C468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16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87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3BE002-D934-4F9B-BD37-26B10A87C468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17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452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9E712C-C524-4AA0-8630-069F3BFFE159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18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32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B6F5A-EC7E-4DD1-A021-80BF2E002FD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19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356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B6F5A-EC7E-4DD1-A021-80BF2E002FD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20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902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B6F5A-EC7E-4DD1-A021-80BF2E002FD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21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54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B6F5A-EC7E-4DD1-A021-80BF2E002FD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22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765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B6F5A-EC7E-4DD1-A021-80BF2E002FD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23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33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B6F5A-EC7E-4DD1-A021-80BF2E002FDB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24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82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AA78A-2124-4ED0-A47E-04C8D23D2C62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25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8524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AA78A-2124-4ED0-A47E-04C8D23D2C62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26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2983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AA78A-2124-4ED0-A47E-04C8D23D2C62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27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1181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AA78A-2124-4ED0-A47E-04C8D23D2C62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28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8341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AA78A-2124-4ED0-A47E-04C8D23D2C62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29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9598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4AA78A-2124-4ED0-A47E-04C8D23D2C62}" type="slidenum"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30</a:t>
            </a:fld>
            <a:endParaRPr lang="en-US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0410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9665E5-7169-468C-A900-764DBEE5E0FA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2215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65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6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721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0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6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0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608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13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513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76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89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5F476-215E-4362-AAD4-2B2A58B8AE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531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E720C-5F75-4321-8220-2D2B86E67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098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8730-2FFA-4D09-A65A-D4ED5270A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659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D125A-EAC2-46D5-8E9A-7DDC0AE00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771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6FEF-A5A8-4305-B81E-1F2C104E4D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204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4B3B6-4C4D-4EEE-AF7E-EFC33643B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4209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A9E3A-5364-4657-B8D1-0AB6C4594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081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430AE-1085-4AEA-8D80-F6DBD163C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180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0A7E-5E27-40ED-BFC9-7B2C2FF509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179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7419-B188-419E-BC03-C74621BDE3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418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5D56A-3E75-4E4F-8B89-252DAEE7E6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580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37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520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8288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69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617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08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674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11273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8674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362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9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anose="05000000000000000000" pitchFamily="2" charset="2"/>
        <a:buChar char="Ø"/>
        <a:defRPr sz="4000">
          <a:solidFill>
            <a:schemeClr val="bg1"/>
          </a:solidFill>
          <a:latin typeface="+mn-lt"/>
          <a:cs typeface="+mn-cs"/>
        </a:defRPr>
      </a:lvl2pPr>
      <a:lvl3pPr marL="735013" indent="-163513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3pPr>
      <a:lvl4pPr marL="1025525" indent="-1762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ü"/>
        <a:defRPr sz="3600">
          <a:solidFill>
            <a:schemeClr val="bg1"/>
          </a:solidFill>
          <a:latin typeface="+mn-lt"/>
          <a:cs typeface="+mn-cs"/>
        </a:defRPr>
      </a:lvl4pPr>
      <a:lvl5pPr marL="1254125" indent="-1143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anose="05000000000000000000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5pPr>
      <a:lvl6pPr marL="17113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6pPr>
      <a:lvl7pPr marL="21685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7pPr>
      <a:lvl8pPr marL="26257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8pPr>
      <a:lvl9pPr marL="30829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6BED1B7-37C4-4C56-BAAC-CE32A5A5B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19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Ø"/>
        <a:defRPr sz="4000">
          <a:solidFill>
            <a:schemeClr val="bg1"/>
          </a:solidFill>
          <a:latin typeface="+mn-lt"/>
          <a:cs typeface="+mn-cs"/>
        </a:defRPr>
      </a:lvl2pPr>
      <a:lvl3pPr marL="735013" indent="-163513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3pPr>
      <a:lvl4pPr marL="1025525" indent="-1762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2" charset="2"/>
        <a:buChar char="ü"/>
        <a:defRPr sz="3600">
          <a:solidFill>
            <a:schemeClr val="bg1"/>
          </a:solidFill>
          <a:latin typeface="+mn-lt"/>
          <a:cs typeface="+mn-cs"/>
        </a:defRPr>
      </a:lvl4pPr>
      <a:lvl5pPr marL="1254125" indent="-1143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5pPr>
      <a:lvl6pPr marL="17113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6pPr>
      <a:lvl7pPr marL="21685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7pPr>
      <a:lvl8pPr marL="26257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8pPr>
      <a:lvl9pPr marL="30829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304800"/>
            <a:ext cx="7696200" cy="762000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A reminder to consider others Please: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04800" y="1295400"/>
            <a:ext cx="8458200" cy="5334000"/>
          </a:xfrm>
        </p:spPr>
        <p:txBody>
          <a:bodyPr/>
          <a:lstStyle/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Silence your cell phone &amp; all electronic devices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Use the nursery or cry room if your child is fussy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Get up during the preaching only if absolutely necessary (please sit in back if you must leave early)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Refrain from eating &amp; drinking during worship service (</a:t>
            </a:r>
            <a:r>
              <a:rPr lang="en-US" altLang="en-US" b="1" smtClean="0"/>
              <a:t>except medical needs) </a:t>
            </a:r>
            <a:endParaRPr lang="en-US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Discernment, Decisions &amp; Direction </a:t>
            </a:r>
            <a: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Selected Scriptures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5626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We believe the Bible to be true due to its supernatural origin &amp; satisfaction in all aspects of epistemology 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are in a spiritual war and the first place of the devil’s attack is the truth - put on the belt of truth!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Discernment, Decisions &amp; Direction</a:t>
            </a:r>
            <a:r>
              <a:rPr lang="en-US" b="1" i="0" u="sng" dirty="0" smtClean="0">
                <a:solidFill>
                  <a:srgbClr val="A0D0FF"/>
                </a:solidFill>
                <a:latin typeface="Arial Narrow" pitchFamily="34" charset="0"/>
              </a:rPr>
              <a:t/>
            </a:r>
            <a:br>
              <a:rPr lang="en-US" b="1" i="0" u="sng" dirty="0" smtClean="0">
                <a:solidFill>
                  <a:srgbClr val="A0D0FF"/>
                </a:solidFill>
                <a:latin typeface="Arial Narrow" pitchFamily="34" charset="0"/>
              </a:rPr>
            </a:br>
            <a:r>
              <a:rPr lang="en-US" sz="3600" b="1" dirty="0">
                <a:solidFill>
                  <a:srgbClr val="FFFF99"/>
                </a:solidFill>
                <a:latin typeface="Arial Narrow" pitchFamily="34" charset="0"/>
              </a:rPr>
              <a:t>Selected Scriptures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562600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latin typeface="Arial Narrow" panose="020B0606020202030204" pitchFamily="34" charset="0"/>
              </a:rPr>
              <a:t>God, the infinite being who Created all things for His own glory, reveals Himself in Creation &amp; His </a:t>
            </a:r>
            <a:r>
              <a:rPr lang="en-US" sz="4400" b="1" dirty="0" smtClean="0">
                <a:latin typeface="Arial Narrow" panose="020B0606020202030204" pitchFamily="34" charset="0"/>
              </a:rPr>
              <a:t>word</a:t>
            </a:r>
          </a:p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God created man in His own image in order to display in man a limited reflection of His own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attributes</a:t>
            </a:r>
            <a:endParaRPr lang="en-US" sz="44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14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Discernment, Decisions &amp; Direction</a:t>
            </a:r>
            <a:r>
              <a:rPr lang="en-US" b="1" i="0" u="sng" dirty="0" smtClean="0">
                <a:solidFill>
                  <a:srgbClr val="A0D0FF"/>
                </a:solidFill>
                <a:latin typeface="Arial Narrow" pitchFamily="34" charset="0"/>
              </a:rPr>
              <a:t/>
            </a:r>
            <a:br>
              <a:rPr lang="en-US" b="1" i="0" u="sng" dirty="0" smtClean="0">
                <a:solidFill>
                  <a:srgbClr val="A0D0FF"/>
                </a:solidFill>
                <a:latin typeface="Arial Narrow" pitchFamily="34" charset="0"/>
              </a:rPr>
            </a:br>
            <a:r>
              <a:rPr lang="en-US" sz="3600" b="1" dirty="0">
                <a:solidFill>
                  <a:srgbClr val="FFFF99"/>
                </a:solidFill>
                <a:latin typeface="Arial Narrow" pitchFamily="34" charset="0"/>
              </a:rPr>
              <a:t>Selected Scriptures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562600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Man’s sin has corrupted that image of God &amp; brought about both God’s condemnation &amp; plan of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redemption</a:t>
            </a:r>
          </a:p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Man is commanded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to: </a:t>
            </a:r>
            <a:endParaRPr lang="en-US" sz="4400" b="1" dirty="0">
              <a:solidFill>
                <a:srgbClr val="FFFFFF"/>
              </a:solidFill>
              <a:latin typeface="Arial Narrow" pitchFamily="34" charset="0"/>
            </a:endParaRPr>
          </a:p>
          <a:p>
            <a:pPr marL="969963" lvl="1" indent="-568325" eaLnBrk="1" hangingPunct="1">
              <a:buAutoNum type="arabicParenR"/>
            </a:pP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Love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God with all his heart, soul, mind &amp; strength,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marL="969963" lvl="1" indent="-568325" eaLnBrk="1" hangingPunct="1">
              <a:buAutoNum type="arabicParenR"/>
            </a:pP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Love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others as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himself</a:t>
            </a:r>
          </a:p>
        </p:txBody>
      </p:sp>
    </p:spTree>
    <p:extLst>
      <p:ext uri="{BB962C8B-B14F-4D97-AF65-F5344CB8AC3E}">
        <p14:creationId xmlns:p14="http://schemas.microsoft.com/office/powerpoint/2010/main" val="1955327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Discernment, Decisions &amp; Direction</a:t>
            </a:r>
            <a:r>
              <a:rPr lang="en-US" b="1" i="0" u="sng" dirty="0" smtClean="0">
                <a:solidFill>
                  <a:srgbClr val="A0D0FF"/>
                </a:solidFill>
                <a:latin typeface="Arial Narrow" pitchFamily="34" charset="0"/>
              </a:rPr>
              <a:t/>
            </a:r>
            <a:br>
              <a:rPr lang="en-US" b="1" i="0" u="sng" dirty="0" smtClean="0">
                <a:solidFill>
                  <a:srgbClr val="A0D0FF"/>
                </a:solidFill>
                <a:latin typeface="Arial Narrow" pitchFamily="34" charset="0"/>
              </a:rPr>
            </a:br>
            <a:r>
              <a:rPr lang="en-US" sz="3600" b="1" dirty="0">
                <a:solidFill>
                  <a:srgbClr val="FFFF99"/>
                </a:solidFill>
                <a:latin typeface="Arial Narrow" pitchFamily="34" charset="0"/>
              </a:rPr>
              <a:t>Selected Scriptures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562600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God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saves people from sin so that they will be holy &amp; blameless before Him: Positional, Practical,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Perfect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Holy Spirit gives Christians discernment unavailable to natural man’s darkened mind  - 1 Cor. 2:14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732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Defining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Discern: </a:t>
            </a:r>
            <a:r>
              <a:rPr lang="en-US" sz="4400" b="1" i="1" dirty="0">
                <a:solidFill>
                  <a:srgbClr val="FFFFFF"/>
                </a:solidFill>
                <a:latin typeface="Arial Narrow" pitchFamily="34" charset="0"/>
              </a:rPr>
              <a:t>“to separate, distinguish between.”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 It is to </a:t>
            </a:r>
            <a:r>
              <a:rPr lang="en-US" sz="4400" b="1" i="1" dirty="0">
                <a:solidFill>
                  <a:srgbClr val="FFFFFF"/>
                </a:solidFill>
                <a:latin typeface="Arial Narrow" pitchFamily="34" charset="0"/>
              </a:rPr>
              <a:t>“recognize and identify as separate and distinct.” 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Hebrew,</a:t>
            </a:r>
            <a:r>
              <a:rPr lang="en-US" sz="4400" b="1" dirty="0" smtClean="0">
                <a:solidFill>
                  <a:srgbClr val="FFFFFF"/>
                </a:solidFill>
                <a:latin typeface="TekniaHebrew" panose="02000400000000000000" pitchFamily="2" charset="0"/>
              </a:rPr>
              <a:t> </a:t>
            </a:r>
            <a:r>
              <a:rPr lang="en-US" sz="4400" b="1" dirty="0">
                <a:solidFill>
                  <a:srgbClr val="FFFFFF"/>
                </a:solidFill>
                <a:latin typeface="TekniaHebrew" panose="02000400000000000000" pitchFamily="2" charset="0"/>
              </a:rPr>
              <a:t>]</a:t>
            </a:r>
            <a:r>
              <a:rPr lang="en-US" sz="4400" b="1" dirty="0" err="1">
                <a:solidFill>
                  <a:srgbClr val="FFFFFF"/>
                </a:solidFill>
                <a:latin typeface="TekniaHebrew" panose="02000400000000000000" pitchFamily="2" charset="0"/>
              </a:rPr>
              <a:t>yB</a:t>
            </a:r>
            <a:r>
              <a:rPr lang="en-US" sz="4400" b="1" dirty="0">
                <a:solidFill>
                  <a:srgbClr val="FFFFFF"/>
                </a:solidFill>
                <a:latin typeface="TekniaHebrew" panose="02000400000000000000" pitchFamily="2" charset="0"/>
              </a:rPr>
              <a:t>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/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bin,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(</a:t>
            </a:r>
            <a:r>
              <a:rPr lang="en-US" sz="4400" b="1" i="1" dirty="0" smtClean="0">
                <a:solidFill>
                  <a:srgbClr val="FFFFFF"/>
                </a:solidFill>
                <a:latin typeface="Arial Narrow" pitchFamily="34" charset="0"/>
              </a:rPr>
              <a:t>understand</a:t>
            </a:r>
            <a:r>
              <a:rPr lang="en-US" sz="4400" b="1" i="1" dirty="0">
                <a:solidFill>
                  <a:srgbClr val="FFFFFF"/>
                </a:solidFill>
                <a:latin typeface="Arial Narrow" pitchFamily="34" charset="0"/>
              </a:rPr>
              <a:t>, insight, discern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)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Greek, </a:t>
            </a:r>
            <a:r>
              <a:rPr lang="en-US" sz="4400" b="1" dirty="0" err="1">
                <a:solidFill>
                  <a:srgbClr val="FFFFFF"/>
                </a:solidFill>
                <a:latin typeface="TekniaGreek" panose="02000503060000020004" pitchFamily="2" charset="0"/>
              </a:rPr>
              <a:t>diavkrisiV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 / </a:t>
            </a:r>
            <a:r>
              <a:rPr lang="en-US" sz="4400" b="1" dirty="0" err="1" smtClean="0">
                <a:solidFill>
                  <a:srgbClr val="FFFFFF"/>
                </a:solidFill>
                <a:latin typeface="Arial Narrow" pitchFamily="34" charset="0"/>
              </a:rPr>
              <a:t>diakrisis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,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(judge there is a difference)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75933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Defining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Biblical / Godly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discernment distinguishes between what is true, good &amp; right and what is false, evil &amp; wrong. Proverbs 1:2, 2:3, 5, 9; Heb. 5:14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9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106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Need for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A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lack in discernment can result in wasting resources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marL="687388" lvl="1" indent="-515938"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and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could even be dangerous - homeopathy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Marketers, Politicians, “influencers”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rely on your lack of discernment to get your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mone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y, your vote, your “clicks”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32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106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Need for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Discernment is necessary to make wise decisions &amp; protect against slick marketing - including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political and bad influence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Discernment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between truth claims will affect the condition of your soul - and eternal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destination</a:t>
            </a:r>
          </a:p>
        </p:txBody>
      </p:sp>
    </p:spTree>
    <p:extLst>
      <p:ext uri="{BB962C8B-B14F-4D97-AF65-F5344CB8AC3E}">
        <p14:creationId xmlns:p14="http://schemas.microsoft.com/office/powerpoint/2010/main" val="3801074717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106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Need for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Rejection of the Bible as truth and ignorance of it is a major reason for the great lack of discernment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Education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that lacks breadth and fails to train in cognitive ability also results in a lack of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discernment</a:t>
            </a:r>
          </a:p>
        </p:txBody>
      </p:sp>
    </p:spTree>
    <p:extLst>
      <p:ext uri="{BB962C8B-B14F-4D97-AF65-F5344CB8AC3E}">
        <p14:creationId xmlns:p14="http://schemas.microsoft.com/office/powerpoint/2010/main" val="399078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7106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Need for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Science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education compromised by humanistic philosophies substitutes true knowledge with falsehoods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Educational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indoctrination &amp; focus on grade achievement reduces cognitive ability to think independently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176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8661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Man’s Faulty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Wisdom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95769"/>
            <a:ext cx="9144000" cy="6162231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Intelligence helps, but a faulty education will result in believing foolishness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Natural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man is blinded by Satan (2 Cor. 4:4) &amp; worldly wisdom does not lead to God (1 Cor. 1:19-26)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4007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Necessity of the Fear of the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Lord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Discernment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requires both knowledge &amp; wisdom and both begin with the fear of the Lord (Prov. 1:7; 9:10)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God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fearing non-Christians can develop some discernment based on conscience (Romans 2) &amp; culture - that increases with Biblical influence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981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Necessity of the Fear of the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Lord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Cultures rejecting the Bible and God become less discerning as they become increasingly blinded to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truth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God-fearer will have more discernment &amp; live a better life, but without Christ, they are still condemned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8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1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Necessity of Holy Spirit 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Spiritual wisdom is dependent on the Holy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Spirit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– 1 Cor. 2:12-16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You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can’t discern between good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&amp; evil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if the things of God seem foolish to you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Holy Spirit brings conviction of sin, righteousness &amp;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judgment (John 16:8-11):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A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ll 3 needed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to bring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repentance</a:t>
            </a:r>
          </a:p>
        </p:txBody>
      </p:sp>
    </p:spTree>
    <p:extLst>
      <p:ext uri="{BB962C8B-B14F-4D97-AF65-F5344CB8AC3E}">
        <p14:creationId xmlns:p14="http://schemas.microsoft.com/office/powerpoint/2010/main" val="275766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1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Necessity of Holy Spirit 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Without both repentance &amp; conversion, reformation from a self-destructive vice has limited temporal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value</a:t>
            </a:r>
          </a:p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Conversion is the work of the Holy Spirit that regenerates &amp; makes you into a new creation in Christ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 Holy Spirit always works in perfect harmony with the Father &amp; the Son</a:t>
            </a:r>
          </a:p>
        </p:txBody>
      </p:sp>
    </p:spTree>
    <p:extLst>
      <p:ext uri="{BB962C8B-B14F-4D97-AF65-F5344CB8AC3E}">
        <p14:creationId xmlns:p14="http://schemas.microsoft.com/office/powerpoint/2010/main" val="175149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6036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Necessity of Knowing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the Bible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9144000" cy="6095999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Christians are transformed by the renewing of their mind - which requires learning the Bible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Bible is critical in developing discernment - Rom. 12:2; 2 Tim. 3:16-17; Heb. 4:12, Ps 19:7-11; 119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00067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Protection of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Discernment requires the knowing the Bible &amp; walking in the Holy Spirit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Be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a Berean examining everything by the Scriptures - we are to be disciples of Jesus Christ, not mere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men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godly grow strong in Biblical convictions increasing in knowledge, wisdom, discernment - &amp; humility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6557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Protection of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People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who start well can end poorly or even as apostates - follow Christ, not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men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God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tests His people - Gen. 15:25; </a:t>
            </a:r>
            <a:r>
              <a:rPr lang="en-US" sz="4400" b="1" dirty="0" err="1">
                <a:solidFill>
                  <a:srgbClr val="FFFFFF"/>
                </a:solidFill>
                <a:latin typeface="Arial Narrow" pitchFamily="34" charset="0"/>
              </a:rPr>
              <a:t>Deut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 13:1-4; </a:t>
            </a:r>
            <a:r>
              <a:rPr lang="en-US" sz="4400" b="1" dirty="0" err="1">
                <a:solidFill>
                  <a:srgbClr val="FFFFFF"/>
                </a:solidFill>
                <a:latin typeface="Arial Narrow" pitchFamily="34" charset="0"/>
              </a:rPr>
              <a:t>Jdg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 2:22; Prov. 17:3; 1 Cor. 10:13; Jam 1:2-4; 2 Pet. 2:1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25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Protection of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Lack of discernment allows for teachings from false religions, cults &amp; liberalism to enter the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church</a:t>
            </a:r>
          </a:p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Lacking discernment, many embrace theological liberalism and / or experientially based belief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systems</a:t>
            </a:r>
            <a:endParaRPr lang="en-US" sz="44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26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Protection of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Professing evangelicals are led astray by aberrant theological movements because of Biblical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ignorance</a:t>
            </a:r>
          </a:p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Lack of discernment allows for false philosophies, modes of evangelism &amp; worship to subvert the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church</a:t>
            </a:r>
            <a:endParaRPr lang="en-US" sz="44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4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Protection of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Hating Jews for being Jews always has a demonic origin (Rev. 12). Nazis were socialists - the political left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Theological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support for Jew hatred comes from allegorical interpretation &amp; disbelieving God’s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promises</a:t>
            </a:r>
          </a:p>
        </p:txBody>
      </p:sp>
    </p:spTree>
    <p:extLst>
      <p:ext uri="{BB962C8B-B14F-4D97-AF65-F5344CB8AC3E}">
        <p14:creationId xmlns:p14="http://schemas.microsoft.com/office/powerpoint/2010/main" val="223336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Protection of </a:t>
            </a:r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Discernment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Discernment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is necessary to pass the test of false religions, cults, heretics, apostates &amp; secular philosophies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Ephesians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4:11-16 - a healthy church, the body of Christ, also provides protection against falsehoods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85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55" y="4665"/>
            <a:ext cx="9144000" cy="677108"/>
          </a:xfrm>
          <a:noFill/>
        </p:spPr>
        <p:txBody>
          <a:bodyPr wrap="square"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Healthy Skeptic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09600"/>
            <a:ext cx="9144000" cy="6248401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The healthy skeptic checks claims that are made against known truth: Scriptures, true science, history, etc.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1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) Discern agreement with God’s Word - Ex. Jew hatred denies the veracity of God’s word &amp; </a:t>
            </a:r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promises</a:t>
            </a:r>
            <a:endParaRPr lang="en-US" sz="4400" b="1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80642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55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Healthy Skeptic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2) Discern agreement with the reality of true observational science - 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Example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: Origin by evolution contradicts the First &amp; Second Laws of Thermodynamics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7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55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Healthy Skeptic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3) Discern agreement with historical reality.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Example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: Socialism / Communism contradict God’s laws (do not steal), and in history have always resulted in oppression and societal and economic destruction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528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55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Healthy Skeptic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4) Discern agreement with being rational.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Example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: “</a:t>
            </a:r>
            <a:r>
              <a:rPr lang="en-US" sz="4400" b="1" dirty="0" err="1">
                <a:solidFill>
                  <a:srgbClr val="FFFFFF"/>
                </a:solidFill>
                <a:latin typeface="Arial Narrow" pitchFamily="34" charset="0"/>
              </a:rPr>
              <a:t>Chem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-trails” - Contrails explained by meteorology. Unknown people spraying unknown chemicals for a vague purpose contaminate themselves &amp; loved ones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48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55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>
                <a:solidFill>
                  <a:srgbClr val="A0D0FF"/>
                </a:solidFill>
                <a:latin typeface="Arial Narrow" pitchFamily="34" charset="0"/>
              </a:rPr>
              <a:t>The Healthy Skeptic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5) Discern the motive(s). Is the desired goal / outcome godly?  Example: “follow the money” - podcasters</a:t>
            </a: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6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) Discern the details. What is false, wrong or evil are often stated in generalities - details expose them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14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55" y="4665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b="1" u="sng" dirty="0" smtClean="0">
                <a:solidFill>
                  <a:srgbClr val="A0D0FF"/>
                </a:solidFill>
                <a:latin typeface="Arial Narrow" pitchFamily="34" charset="0"/>
              </a:rPr>
              <a:t>Conclusions</a:t>
            </a:r>
            <a:endParaRPr lang="en-US" sz="3600" b="1" dirty="0" smtClean="0">
              <a:solidFill>
                <a:srgbClr val="FFFF99"/>
              </a:solidFill>
              <a:latin typeface="Arial Narrow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81773"/>
            <a:ext cx="9144000" cy="6176227"/>
          </a:xfrm>
          <a:noFill/>
        </p:spPr>
        <p:txBody>
          <a:bodyPr/>
          <a:lstStyle/>
          <a:p>
            <a:pPr eaLnBrk="1" hangingPunct="1"/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We live in precarious times (2 Pet. 2:2; 2 Tim. 4:3-4).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Be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diligent to become discerning! 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  <a:p>
            <a:pPr eaLnBrk="1" hangingPunct="1"/>
            <a:r>
              <a:rPr lang="en-US" sz="4400" b="1" dirty="0" smtClean="0">
                <a:solidFill>
                  <a:srgbClr val="FFFFFF"/>
                </a:solidFill>
                <a:latin typeface="Arial Narrow" pitchFamily="34" charset="0"/>
              </a:rPr>
              <a:t>&amp; Help </a:t>
            </a: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</a:rPr>
              <a:t>others do so too</a:t>
            </a:r>
            <a:endParaRPr lang="en-US" sz="4400" b="1" dirty="0" smtClean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361487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Sermon 1</Template>
  <TotalTime>1464</TotalTime>
  <Words>1285</Words>
  <Application>Microsoft Office PowerPoint</Application>
  <PresentationFormat>On-screen Show (4:3)</PresentationFormat>
  <Paragraphs>130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Arial Narrow</vt:lpstr>
      <vt:lpstr>TekniaGreek</vt:lpstr>
      <vt:lpstr>TekniaHebrew</vt:lpstr>
      <vt:lpstr>Times New Roman</vt:lpstr>
      <vt:lpstr>Wingdings</vt:lpstr>
      <vt:lpstr>Custom Design</vt:lpstr>
      <vt:lpstr>3_Default Design</vt:lpstr>
      <vt:lpstr>1_Custom Design</vt:lpstr>
      <vt:lpstr>Grace Bible Church  Glorifying God  by Making Disciples of Jesus Christ</vt:lpstr>
      <vt:lpstr>A reminder to consider others Please:</vt:lpstr>
      <vt:lpstr>Discernment, Decisions &amp; Direction  Selected Scriptures</vt:lpstr>
      <vt:lpstr>Discernment, Decisions &amp; Direction Selected Scriptures</vt:lpstr>
      <vt:lpstr>Discernment, Decisions &amp; Direction Selected Scriptures</vt:lpstr>
      <vt:lpstr>Discernment, Decisions &amp; Direction Selected Scriptures</vt:lpstr>
      <vt:lpstr>Defining Discernment</vt:lpstr>
      <vt:lpstr>Defining Discernment</vt:lpstr>
      <vt:lpstr>The Need for Discernment</vt:lpstr>
      <vt:lpstr>The Need for Discernment</vt:lpstr>
      <vt:lpstr>The Need for Discernment</vt:lpstr>
      <vt:lpstr>The Need for Discernment</vt:lpstr>
      <vt:lpstr>Man’s Faulty Wisdom</vt:lpstr>
      <vt:lpstr>The Necessity of the Fear of the Lord</vt:lpstr>
      <vt:lpstr>The Necessity of the Fear of the Lord</vt:lpstr>
      <vt:lpstr>The Necessity of Holy Spirit </vt:lpstr>
      <vt:lpstr>The Necessity of Holy Spirit </vt:lpstr>
      <vt:lpstr>The Necessity of Knowing the Bible</vt:lpstr>
      <vt:lpstr>The Protection of Discernment</vt:lpstr>
      <vt:lpstr>The Protection of Discernment</vt:lpstr>
      <vt:lpstr>The Protection of Discernment</vt:lpstr>
      <vt:lpstr>The Protection of Discernment</vt:lpstr>
      <vt:lpstr>The Protection of Discernment</vt:lpstr>
      <vt:lpstr>The Protection of Discernment</vt:lpstr>
      <vt:lpstr>The Healthy Skeptic</vt:lpstr>
      <vt:lpstr>The Healthy Skeptic</vt:lpstr>
      <vt:lpstr>The Healthy Skeptic</vt:lpstr>
      <vt:lpstr>The Healthy Skeptic</vt:lpstr>
      <vt:lpstr>The Healthy Skeptic</vt:lpstr>
      <vt:lpstr>Conclusions</vt:lpstr>
      <vt:lpstr>Grace Bible Church  Glorifying God  by Making Disciples of Jesus Christ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 Bible Church</dc:title>
  <dc:creator>Scott</dc:creator>
  <cp:lastModifiedBy>Microsoft account</cp:lastModifiedBy>
  <cp:revision>57</cp:revision>
  <dcterms:modified xsi:type="dcterms:W3CDTF">2026-10-03T13:15:35Z</dcterms:modified>
</cp:coreProperties>
</file>