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  <p:sldMasterId id="2147483662" r:id="rId2"/>
  </p:sldMasterIdLst>
  <p:notesMasterIdLst>
    <p:notesMasterId r:id="rId29"/>
  </p:notesMasterIdLst>
  <p:sldIdLst>
    <p:sldId id="296" r:id="rId3"/>
    <p:sldId id="299" r:id="rId4"/>
    <p:sldId id="260" r:id="rId5"/>
    <p:sldId id="300" r:id="rId6"/>
    <p:sldId id="278" r:id="rId7"/>
    <p:sldId id="301" r:id="rId8"/>
    <p:sldId id="302" r:id="rId9"/>
    <p:sldId id="279" r:id="rId10"/>
    <p:sldId id="303" r:id="rId11"/>
    <p:sldId id="304" r:id="rId12"/>
    <p:sldId id="280" r:id="rId13"/>
    <p:sldId id="281" r:id="rId14"/>
    <p:sldId id="305" r:id="rId15"/>
    <p:sldId id="282" r:id="rId16"/>
    <p:sldId id="306" r:id="rId17"/>
    <p:sldId id="307" r:id="rId18"/>
    <p:sldId id="283" r:id="rId19"/>
    <p:sldId id="308" r:id="rId20"/>
    <p:sldId id="309" r:id="rId21"/>
    <p:sldId id="284" r:id="rId22"/>
    <p:sldId id="310" r:id="rId23"/>
    <p:sldId id="286" r:id="rId24"/>
    <p:sldId id="311" r:id="rId25"/>
    <p:sldId id="312" r:id="rId26"/>
    <p:sldId id="287" r:id="rId27"/>
    <p:sldId id="297" r:id="rId2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FFFF99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306" autoAdjust="0"/>
    <p:restoredTop sz="94660" autoAdjust="0"/>
  </p:normalViewPr>
  <p:slideViewPr>
    <p:cSldViewPr>
      <p:cViewPr varScale="1">
        <p:scale>
          <a:sx n="106" d="100"/>
          <a:sy n="106" d="100"/>
        </p:scale>
        <p:origin x="588" y="1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0"/>
            <a:r>
              <a:rPr lang="en-US" noProof="0" smtClean="0"/>
              <a:t>Second level</a:t>
            </a:r>
          </a:p>
          <a:p>
            <a:pPr lvl="0"/>
            <a:r>
              <a:rPr lang="en-US" noProof="0" smtClean="0"/>
              <a:t>Third level</a:t>
            </a:r>
          </a:p>
          <a:p>
            <a:pPr lvl="0"/>
            <a:r>
              <a:rPr lang="en-US" noProof="0" smtClean="0"/>
              <a:t>Fourth level</a:t>
            </a:r>
          </a:p>
          <a:p>
            <a:pPr lvl="0"/>
            <a:r>
              <a:rPr lang="en-US" noProof="0" smtClean="0"/>
              <a:t>Fifth level</a:t>
            </a:r>
          </a:p>
        </p:txBody>
      </p:sp>
      <p:sp>
        <p:nvSpPr>
          <p:cNvPr id="419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9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39789428-71C6-475A-ACF5-C3DED584B56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38248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CD2A124-5192-4D97-9DFA-BE78FFD509D0}" type="slidenum">
              <a:rPr lang="en-US" altLang="en-US" smtClean="0"/>
              <a:pPr>
                <a:spcBef>
                  <a:spcPct val="0"/>
                </a:spcBef>
              </a:pPr>
              <a:t>1</a:t>
            </a:fld>
            <a:endParaRPr lang="en-US" altLang="en-US" smtClean="0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5464487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2A35644-306E-4380-AFAA-5F9C2BABCA61}" type="slidenum">
              <a:rPr lang="en-US" altLang="en-US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2</a:t>
            </a:fld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7171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DB686D8D-05ED-414B-9527-12BF352B2183}" type="slidenum">
              <a:rPr lang="en-US" altLang="en-US">
                <a:solidFill>
                  <a:srgbClr val="000000"/>
                </a:solidFill>
              </a:rPr>
              <a:pPr algn="r">
                <a:spcBef>
                  <a:spcPct val="0"/>
                </a:spcBef>
              </a:pPr>
              <a:t>2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17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0389568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3CBA5A9-E91F-425A-8BDB-F5050AACB69F}" type="slidenum">
              <a:rPr lang="en-US" altLang="en-US" smtClean="0"/>
              <a:pPr>
                <a:spcBef>
                  <a:spcPct val="0"/>
                </a:spcBef>
              </a:pPr>
              <a:t>3</a:t>
            </a:fld>
            <a:endParaRPr lang="en-US" altLang="en-US" smtClean="0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844693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3CBA5A9-E91F-425A-8BDB-F5050AACB69F}" type="slidenum">
              <a:rPr lang="en-US" altLang="en-US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4</a:t>
            </a:fld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8088461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3E5E57E-6CE6-4FAC-A85A-757113626A41}" type="slidenum">
              <a:rPr lang="en-US" altLang="en-US" smtClean="0"/>
              <a:pPr>
                <a:spcBef>
                  <a:spcPct val="0"/>
                </a:spcBef>
              </a:pPr>
              <a:t>5</a:t>
            </a:fld>
            <a:endParaRPr lang="en-US" altLang="en-US" smtClean="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930801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3E5E57E-6CE6-4FAC-A85A-757113626A41}" type="slidenum">
              <a:rPr lang="en-US" altLang="en-US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6</a:t>
            </a:fld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8964937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3E5E57E-6CE6-4FAC-A85A-757113626A41}" type="slidenum">
              <a:rPr lang="en-US" altLang="en-US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7</a:t>
            </a:fld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1771881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3FDBC1D-F4EC-48D9-B25D-ADD50E393D1D}" type="slidenum">
              <a:rPr lang="en-US" altLang="en-US" smtClean="0"/>
              <a:pPr>
                <a:spcBef>
                  <a:spcPct val="0"/>
                </a:spcBef>
              </a:pPr>
              <a:t>8</a:t>
            </a:fld>
            <a:endParaRPr lang="en-US" altLang="en-US" smtClean="0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5924625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3FDBC1D-F4EC-48D9-B25D-ADD50E393D1D}" type="slidenum">
              <a:rPr lang="en-US" altLang="en-US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9</a:t>
            </a:fld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8883713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3FDBC1D-F4EC-48D9-B25D-ADD50E393D1D}" type="slidenum">
              <a:rPr lang="en-US" altLang="en-US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10</a:t>
            </a:fld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5724917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40B21AF-52B8-4C91-9A4C-74CB70773C40}" type="slidenum">
              <a:rPr lang="en-US" altLang="en-US" smtClean="0"/>
              <a:pPr>
                <a:spcBef>
                  <a:spcPct val="0"/>
                </a:spcBef>
              </a:pPr>
              <a:t>11</a:t>
            </a:fld>
            <a:endParaRPr lang="en-US" altLang="en-US" smtClean="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1052933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2C077CE-97B8-43AF-B721-C0685F5B2E5C}" type="slidenum">
              <a:rPr lang="en-US" altLang="en-US" smtClean="0"/>
              <a:pPr>
                <a:spcBef>
                  <a:spcPct val="0"/>
                </a:spcBef>
              </a:pPr>
              <a:t>12</a:t>
            </a:fld>
            <a:endParaRPr lang="en-US" altLang="en-US" smtClean="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6804045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2C077CE-97B8-43AF-B721-C0685F5B2E5C}" type="slidenum">
              <a:rPr lang="en-US" altLang="en-US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13</a:t>
            </a:fld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0678746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8CC39C4-9F40-472F-9CE2-86B2BFC4C6D6}" type="slidenum">
              <a:rPr lang="en-US" altLang="en-US" smtClean="0"/>
              <a:pPr>
                <a:spcBef>
                  <a:spcPct val="0"/>
                </a:spcBef>
              </a:pPr>
              <a:t>14</a:t>
            </a:fld>
            <a:endParaRPr lang="en-US" altLang="en-US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7044643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8CC39C4-9F40-472F-9CE2-86B2BFC4C6D6}" type="slidenum">
              <a:rPr lang="en-US" altLang="en-US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15</a:t>
            </a:fld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483956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8CC39C4-9F40-472F-9CE2-86B2BFC4C6D6}" type="slidenum">
              <a:rPr lang="en-US" altLang="en-US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16</a:t>
            </a:fld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1264641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F309608-C302-4943-AA93-794CCC6572BE}" type="slidenum">
              <a:rPr lang="en-US" altLang="en-US" smtClean="0"/>
              <a:pPr>
                <a:spcBef>
                  <a:spcPct val="0"/>
                </a:spcBef>
              </a:pPr>
              <a:t>17</a:t>
            </a:fld>
            <a:endParaRPr lang="en-US" altLang="en-US" smtClean="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1382212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F309608-C302-4943-AA93-794CCC6572BE}" type="slidenum">
              <a:rPr lang="en-US" altLang="en-US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18</a:t>
            </a:fld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9355913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F309608-C302-4943-AA93-794CCC6572BE}" type="slidenum">
              <a:rPr lang="en-US" altLang="en-US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19</a:t>
            </a:fld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9571140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0825496-1CF2-45DD-848D-7F90A86A6849}" type="slidenum">
              <a:rPr lang="en-US" altLang="en-US" smtClean="0"/>
              <a:pPr>
                <a:spcBef>
                  <a:spcPct val="0"/>
                </a:spcBef>
              </a:pPr>
              <a:t>20</a:t>
            </a:fld>
            <a:endParaRPr lang="en-US" altLang="en-US" smtClean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4614196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0825496-1CF2-45DD-848D-7F90A86A6849}" type="slidenum">
              <a:rPr lang="en-US" altLang="en-US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21</a:t>
            </a:fld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6352659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532CBFB-C792-4DAD-81ED-996E55B20D5D}" type="slidenum">
              <a:rPr lang="en-US" altLang="en-US" smtClean="0"/>
              <a:pPr>
                <a:spcBef>
                  <a:spcPct val="0"/>
                </a:spcBef>
              </a:pPr>
              <a:t>22</a:t>
            </a:fld>
            <a:endParaRPr lang="en-US" altLang="en-US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96378672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532CBFB-C792-4DAD-81ED-996E55B20D5D}" type="slidenum">
              <a:rPr lang="en-US" altLang="en-US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23</a:t>
            </a:fld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81494706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532CBFB-C792-4DAD-81ED-996E55B20D5D}" type="slidenum">
              <a:rPr lang="en-US" altLang="en-US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24</a:t>
            </a:fld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39852225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56663A9-7A80-489C-9D4C-D36685354097}" type="slidenum">
              <a:rPr lang="en-US" altLang="en-US" smtClean="0"/>
              <a:pPr>
                <a:spcBef>
                  <a:spcPct val="0"/>
                </a:spcBef>
              </a:pPr>
              <a:t>25</a:t>
            </a:fld>
            <a:endParaRPr lang="en-US" altLang="en-US" smtClean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97473011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39665E5-7169-468C-A900-764DBEE5E0FA}" type="slidenum">
              <a:rPr lang="en-US" altLang="en-US" smtClean="0"/>
              <a:pPr>
                <a:spcBef>
                  <a:spcPct val="0"/>
                </a:spcBef>
              </a:pPr>
              <a:t>26</a:t>
            </a:fld>
            <a:endParaRPr lang="en-US" alt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1221561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2658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767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77218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219200"/>
            <a:ext cx="4495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495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007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966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103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4608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71137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5137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576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57451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57451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8890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D5F476-215E-4362-AAD4-2B2A58B8AE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95313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AE720C-5F75-4321-8220-2D2B86E679C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30985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B28730-2FFA-4D09-A65A-D4ED5270AE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76596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BD125A-EAC2-46D5-8E9A-7DDC0AE0062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67710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496FEF-A5A8-4305-B81E-1F2C104E4D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52049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54B3B6-4C4D-4EEE-AF7E-EFC33643B1D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42095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BA9E3A-5364-4657-B8D1-0AB6C4594D8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70812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C430AE-1085-4AEA-8D80-F6DBD163CC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161801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3C0A7E-5E27-40ED-BFC9-7B2C2FF509C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71791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737419-B188-419E-BC03-C74621BDE3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44185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B5D56A-3E75-4E4F-8B89-252DAEE7E69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45800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219200"/>
            <a:ext cx="91440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bg1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bg1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bg1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bg1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i="1">
          <a:solidFill>
            <a:schemeClr val="bg1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i="1">
          <a:solidFill>
            <a:schemeClr val="bg1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i="1">
          <a:solidFill>
            <a:schemeClr val="bg1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i="1">
          <a:solidFill>
            <a:schemeClr val="bg1"/>
          </a:solidFill>
          <a:latin typeface="Arial" pitchFamily="34" charset="0"/>
          <a:cs typeface="Arial" pitchFamily="34" charset="0"/>
        </a:defRPr>
      </a:lvl9pPr>
    </p:titleStyle>
    <p:bodyStyle>
      <a:lvl1pPr marL="176213" indent="-176213" algn="l" rtl="0" eaLnBrk="0" fontAlgn="base" hangingPunct="0">
        <a:spcBef>
          <a:spcPct val="20000"/>
        </a:spcBef>
        <a:spcAft>
          <a:spcPct val="0"/>
        </a:spcAft>
        <a:buChar char="•"/>
        <a:defRPr sz="4000">
          <a:solidFill>
            <a:schemeClr val="bg1"/>
          </a:solidFill>
          <a:latin typeface="+mn-lt"/>
          <a:ea typeface="+mn-ea"/>
          <a:cs typeface="+mn-cs"/>
        </a:defRPr>
      </a:lvl1pPr>
      <a:lvl2pPr marL="457200" indent="-166688" algn="l" rtl="0" eaLnBrk="0" fontAlgn="base" hangingPunct="0">
        <a:spcBef>
          <a:spcPct val="20000"/>
        </a:spcBef>
        <a:spcAft>
          <a:spcPct val="0"/>
        </a:spcAft>
        <a:buSzPct val="85000"/>
        <a:buFont typeface="Wingdings" panose="05000000000000000000" pitchFamily="2" charset="2"/>
        <a:buChar char="Ø"/>
        <a:defRPr sz="4000">
          <a:solidFill>
            <a:schemeClr val="bg1"/>
          </a:solidFill>
          <a:latin typeface="+mn-lt"/>
          <a:cs typeface="+mn-cs"/>
        </a:defRPr>
      </a:lvl2pPr>
      <a:lvl3pPr marL="735013" indent="-163513" algn="l" rtl="0" eaLnBrk="0" fontAlgn="base" hangingPunct="0">
        <a:spcBef>
          <a:spcPct val="20000"/>
        </a:spcBef>
        <a:spcAft>
          <a:spcPct val="0"/>
        </a:spcAft>
        <a:buChar char="•"/>
        <a:defRPr sz="3600">
          <a:solidFill>
            <a:schemeClr val="bg1"/>
          </a:solidFill>
          <a:latin typeface="+mn-lt"/>
          <a:cs typeface="+mn-cs"/>
        </a:defRPr>
      </a:lvl3pPr>
      <a:lvl4pPr marL="1025525" indent="-176213" algn="l" rtl="0" eaLnBrk="0" fontAlgn="base" hangingPunct="0">
        <a:spcBef>
          <a:spcPct val="20000"/>
        </a:spcBef>
        <a:spcAft>
          <a:spcPct val="0"/>
        </a:spcAft>
        <a:buSzPct val="80000"/>
        <a:buFont typeface="Wingdings" panose="05000000000000000000" pitchFamily="2" charset="2"/>
        <a:buChar char="ü"/>
        <a:defRPr sz="3600">
          <a:solidFill>
            <a:schemeClr val="bg1"/>
          </a:solidFill>
          <a:latin typeface="+mn-lt"/>
          <a:cs typeface="+mn-cs"/>
        </a:defRPr>
      </a:lvl4pPr>
      <a:lvl5pPr marL="1254125" indent="-114300" algn="l" rtl="0" eaLnBrk="0" fontAlgn="base" hangingPunct="0">
        <a:spcBef>
          <a:spcPct val="20000"/>
        </a:spcBef>
        <a:spcAft>
          <a:spcPct val="0"/>
        </a:spcAft>
        <a:buSzPct val="65000"/>
        <a:buFont typeface="Wingdings" panose="05000000000000000000" pitchFamily="2" charset="2"/>
        <a:buChar char="v"/>
        <a:defRPr sz="3600">
          <a:solidFill>
            <a:schemeClr val="bg1"/>
          </a:solidFill>
          <a:latin typeface="+mn-lt"/>
          <a:cs typeface="+mn-cs"/>
        </a:defRPr>
      </a:lvl5pPr>
      <a:lvl6pPr marL="1711325" indent="-114300" algn="l" rtl="0" fontAlgn="base">
        <a:spcBef>
          <a:spcPct val="20000"/>
        </a:spcBef>
        <a:spcAft>
          <a:spcPct val="0"/>
        </a:spcAft>
        <a:buSzPct val="65000"/>
        <a:buFont typeface="Wingdings" pitchFamily="2" charset="2"/>
        <a:buChar char="v"/>
        <a:defRPr sz="3600">
          <a:solidFill>
            <a:schemeClr val="bg1"/>
          </a:solidFill>
          <a:latin typeface="+mn-lt"/>
          <a:cs typeface="+mn-cs"/>
        </a:defRPr>
      </a:lvl6pPr>
      <a:lvl7pPr marL="2168525" indent="-114300" algn="l" rtl="0" fontAlgn="base">
        <a:spcBef>
          <a:spcPct val="20000"/>
        </a:spcBef>
        <a:spcAft>
          <a:spcPct val="0"/>
        </a:spcAft>
        <a:buSzPct val="65000"/>
        <a:buFont typeface="Wingdings" pitchFamily="2" charset="2"/>
        <a:buChar char="v"/>
        <a:defRPr sz="3600">
          <a:solidFill>
            <a:schemeClr val="bg1"/>
          </a:solidFill>
          <a:latin typeface="+mn-lt"/>
          <a:cs typeface="+mn-cs"/>
        </a:defRPr>
      </a:lvl7pPr>
      <a:lvl8pPr marL="2625725" indent="-114300" algn="l" rtl="0" fontAlgn="base">
        <a:spcBef>
          <a:spcPct val="20000"/>
        </a:spcBef>
        <a:spcAft>
          <a:spcPct val="0"/>
        </a:spcAft>
        <a:buSzPct val="65000"/>
        <a:buFont typeface="Wingdings" pitchFamily="2" charset="2"/>
        <a:buChar char="v"/>
        <a:defRPr sz="3600">
          <a:solidFill>
            <a:schemeClr val="bg1"/>
          </a:solidFill>
          <a:latin typeface="+mn-lt"/>
          <a:cs typeface="+mn-cs"/>
        </a:defRPr>
      </a:lvl8pPr>
      <a:lvl9pPr marL="3082925" indent="-114300" algn="l" rtl="0" fontAlgn="base">
        <a:spcBef>
          <a:spcPct val="20000"/>
        </a:spcBef>
        <a:spcAft>
          <a:spcPct val="0"/>
        </a:spcAft>
        <a:buSzPct val="65000"/>
        <a:buFont typeface="Wingdings" pitchFamily="2" charset="2"/>
        <a:buChar char="v"/>
        <a:defRPr sz="3600">
          <a:solidFill>
            <a:schemeClr val="bg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870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704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704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E6BED1B7-37C4-4C56-BAAC-CE32A5A5B0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433388" y="1838325"/>
            <a:ext cx="8240712" cy="2468563"/>
          </a:xfrm>
          <a:noFill/>
        </p:spPr>
        <p:txBody>
          <a:bodyPr lIns="0" tIns="0" rIns="0" bIns="0">
            <a:spAutoFit/>
          </a:bodyPr>
          <a:lstStyle/>
          <a:p>
            <a:pPr defTabSz="381000" eaLnBrk="1" hangingPunct="1"/>
            <a:r>
              <a:rPr lang="en-US" altLang="en-US" sz="7200" b="1" smtClean="0">
                <a:solidFill>
                  <a:srgbClr val="A0D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Grace Bible Church</a:t>
            </a:r>
            <a:r>
              <a:rPr lang="en-US" altLang="en-US" sz="7200" b="1" i="0" smtClean="0">
                <a:solidFill>
                  <a:srgbClr val="A0D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altLang="en-US" sz="7200" b="1" i="0" smtClean="0">
                <a:solidFill>
                  <a:srgbClr val="A0D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5400" b="1" i="0" smtClean="0">
                <a:solidFill>
                  <a:srgbClr val="A0D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smtClean="0">
                <a:solidFill>
                  <a:srgbClr val="FFFF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Glorifying God </a:t>
            </a:r>
            <a:br>
              <a:rPr lang="en-US" altLang="en-US" sz="3600" b="1" smtClean="0">
                <a:solidFill>
                  <a:srgbClr val="FFFF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b="1" smtClean="0">
                <a:solidFill>
                  <a:srgbClr val="FFFF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 Making Disciples of Jesus Christ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0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5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304800"/>
            <a:ext cx="7696200" cy="762000"/>
          </a:xfrm>
        </p:spPr>
        <p:txBody>
          <a:bodyPr/>
          <a:lstStyle/>
          <a:p>
            <a:pPr eaLnBrk="1" hangingPunct="1"/>
            <a:r>
              <a:rPr lang="en-US" altLang="en-US" sz="4000" b="1" smtClean="0"/>
              <a:t>A reminder to consider others Please: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304800" y="1295400"/>
            <a:ext cx="8458200" cy="5334000"/>
          </a:xfrm>
        </p:spPr>
        <p:txBody>
          <a:bodyPr/>
          <a:lstStyle/>
          <a:p>
            <a:pPr marL="395288" indent="-395288" eaLnBrk="1" hangingPunct="1">
              <a:buFont typeface="Wingdings" panose="05000000000000000000" pitchFamily="2" charset="2"/>
              <a:buChar char="§"/>
            </a:pPr>
            <a:r>
              <a:rPr lang="en-US" altLang="en-US" b="1" dirty="0" smtClean="0"/>
              <a:t>Silence your cell phone &amp; all electronic devices</a:t>
            </a:r>
          </a:p>
          <a:p>
            <a:pPr marL="395288" indent="-395288" eaLnBrk="1" hangingPunct="1">
              <a:buFont typeface="Wingdings" panose="05000000000000000000" pitchFamily="2" charset="2"/>
              <a:buChar char="§"/>
            </a:pPr>
            <a:r>
              <a:rPr lang="en-US" altLang="en-US" b="1" dirty="0" smtClean="0"/>
              <a:t>Use the nursery or cry room if your child is fussy</a:t>
            </a:r>
          </a:p>
          <a:p>
            <a:pPr marL="395288" indent="-395288" eaLnBrk="1" hangingPunct="1">
              <a:buFont typeface="Wingdings" panose="05000000000000000000" pitchFamily="2" charset="2"/>
              <a:buChar char="§"/>
            </a:pPr>
            <a:r>
              <a:rPr lang="en-US" altLang="en-US" b="1" dirty="0" smtClean="0"/>
              <a:t>Get up during the preaching only if absolutely necessary (please sit in back if you must leave early)</a:t>
            </a:r>
          </a:p>
          <a:p>
            <a:pPr marL="395288" indent="-395288" eaLnBrk="1" hangingPunct="1">
              <a:buFont typeface="Wingdings" panose="05000000000000000000" pitchFamily="2" charset="2"/>
              <a:buChar char="§"/>
            </a:pPr>
            <a:r>
              <a:rPr lang="en-US" altLang="en-US" b="1" dirty="0" smtClean="0"/>
              <a:t>Refrain from eating &amp; drinking during worship service (</a:t>
            </a:r>
            <a:r>
              <a:rPr lang="en-US" altLang="en-US" b="1" smtClean="0"/>
              <a:t>except medical needs) </a:t>
            </a:r>
            <a:endParaRPr lang="en-US" alt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00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0"/>
            <a:ext cx="9144000" cy="1219200"/>
          </a:xfrm>
          <a:noFill/>
        </p:spPr>
        <p:txBody>
          <a:bodyPr lIns="0" tIns="0" rIns="0" bIns="0">
            <a:spAutoFit/>
          </a:bodyPr>
          <a:lstStyle/>
          <a:p>
            <a:pPr defTabSz="381000" eaLnBrk="1" hangingPunct="1"/>
            <a:r>
              <a:rPr lang="en-US" altLang="en-US" b="1" u="sng" dirty="0">
                <a:solidFill>
                  <a:srgbClr val="A0D0FF"/>
                </a:solidFill>
                <a:latin typeface="Arial Narrow" panose="020B0606020202030204" pitchFamily="34" charset="0"/>
              </a:rPr>
              <a:t>The Battle for the </a:t>
            </a:r>
            <a:r>
              <a:rPr lang="en-US" altLang="en-US" b="1" u="sng" dirty="0" smtClean="0">
                <a:solidFill>
                  <a:srgbClr val="A0D0FF"/>
                </a:solidFill>
                <a:latin typeface="Arial Narrow" panose="020B0606020202030204" pitchFamily="34" charset="0"/>
              </a:rPr>
              <a:t>Mind</a:t>
            </a:r>
            <a:r>
              <a:rPr lang="en-US" altLang="en-US" b="1" i="0" u="sng" dirty="0" smtClean="0">
                <a:solidFill>
                  <a:srgbClr val="A0D0FF"/>
                </a:solidFill>
                <a:latin typeface="Arial Narrow" panose="020B0606020202030204" pitchFamily="34" charset="0"/>
              </a:rPr>
              <a:t/>
            </a:r>
            <a:br>
              <a:rPr lang="en-US" altLang="en-US" b="1" i="0" u="sng" dirty="0" smtClean="0">
                <a:solidFill>
                  <a:srgbClr val="A0D0FF"/>
                </a:solidFill>
                <a:latin typeface="Arial Narrow" panose="020B0606020202030204" pitchFamily="34" charset="0"/>
              </a:rPr>
            </a:br>
            <a:r>
              <a:rPr lang="en-US" altLang="en-US" sz="3600" b="1" dirty="0">
                <a:solidFill>
                  <a:srgbClr val="FFFF99"/>
                </a:solidFill>
                <a:latin typeface="Arial Narrow" panose="020B0606020202030204" pitchFamily="34" charset="0"/>
              </a:rPr>
              <a:t>Selected Scriptures</a:t>
            </a:r>
            <a:endParaRPr lang="en-US" altLang="en-US" sz="3600" b="1" dirty="0" smtClean="0">
              <a:solidFill>
                <a:srgbClr val="FFFF99"/>
              </a:solidFill>
              <a:latin typeface="Arial Narrow" panose="020B0606020202030204" pitchFamily="34" charset="0"/>
            </a:endParaRP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143000"/>
            <a:ext cx="9144000" cy="5562600"/>
          </a:xfrm>
          <a:noFill/>
        </p:spPr>
        <p:txBody>
          <a:bodyPr/>
          <a:lstStyle/>
          <a:p>
            <a:pPr eaLnBrk="1" hangingPunct="1"/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Many philosophies claim to be or lead to the truth, but they all fall short due to man’s corrupted sinful </a:t>
            </a:r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mind</a:t>
            </a:r>
            <a:endParaRPr lang="en-US" altLang="en-US" sz="4400" b="1" dirty="0" smtClean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</p:spTree>
  </p:cSld>
  <p:clrMapOvr>
    <a:masterClrMapping/>
  </p:clrMapOvr>
  <p:transition spd="med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50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00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0"/>
            <a:ext cx="9144000" cy="1219200"/>
          </a:xfrm>
          <a:noFill/>
        </p:spPr>
        <p:txBody>
          <a:bodyPr lIns="0" tIns="0" rIns="0" bIns="0">
            <a:spAutoFit/>
          </a:bodyPr>
          <a:lstStyle/>
          <a:p>
            <a:pPr defTabSz="381000" eaLnBrk="1" hangingPunct="1"/>
            <a:r>
              <a:rPr lang="en-US" altLang="en-US" b="1" u="sng" dirty="0">
                <a:solidFill>
                  <a:srgbClr val="A0D0FF"/>
                </a:solidFill>
                <a:latin typeface="Arial Narrow" panose="020B0606020202030204" pitchFamily="34" charset="0"/>
              </a:rPr>
              <a:t>The Battle for the </a:t>
            </a:r>
            <a:r>
              <a:rPr lang="en-US" altLang="en-US" b="1" u="sng" dirty="0" smtClean="0">
                <a:solidFill>
                  <a:srgbClr val="A0D0FF"/>
                </a:solidFill>
                <a:latin typeface="Arial Narrow" panose="020B0606020202030204" pitchFamily="34" charset="0"/>
              </a:rPr>
              <a:t>Mind</a:t>
            </a:r>
            <a:r>
              <a:rPr lang="en-US" altLang="en-US" b="1" i="0" u="sng" dirty="0" smtClean="0">
                <a:solidFill>
                  <a:srgbClr val="A0D0FF"/>
                </a:solidFill>
                <a:latin typeface="Arial Narrow" panose="020B0606020202030204" pitchFamily="34" charset="0"/>
              </a:rPr>
              <a:t/>
            </a:r>
            <a:br>
              <a:rPr lang="en-US" altLang="en-US" b="1" i="0" u="sng" dirty="0" smtClean="0">
                <a:solidFill>
                  <a:srgbClr val="A0D0FF"/>
                </a:solidFill>
                <a:latin typeface="Arial Narrow" panose="020B0606020202030204" pitchFamily="34" charset="0"/>
              </a:rPr>
            </a:br>
            <a:r>
              <a:rPr lang="en-US" altLang="en-US" sz="3600" b="1" dirty="0">
                <a:solidFill>
                  <a:srgbClr val="FFFF99"/>
                </a:solidFill>
                <a:latin typeface="Arial Narrow" panose="020B0606020202030204" pitchFamily="34" charset="0"/>
              </a:rPr>
              <a:t>Selected Scriptures</a:t>
            </a:r>
            <a:endParaRPr lang="en-US" altLang="en-US" sz="3600" b="1" dirty="0" smtClean="0">
              <a:solidFill>
                <a:srgbClr val="FFFF99"/>
              </a:solidFill>
              <a:latin typeface="Arial Narrow" panose="020B0606020202030204" pitchFamily="34" charset="0"/>
            </a:endParaRP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143000"/>
            <a:ext cx="9144000" cy="5562600"/>
          </a:xfrm>
          <a:noFill/>
        </p:spPr>
        <p:txBody>
          <a:bodyPr/>
          <a:lstStyle/>
          <a:p>
            <a:pPr eaLnBrk="1" hangingPunct="1"/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Why </a:t>
            </a:r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we believe the Bible: </a:t>
            </a:r>
            <a:endParaRPr lang="en-US" altLang="en-US" sz="4400" b="1" dirty="0" smtClean="0">
              <a:solidFill>
                <a:srgbClr val="FFFFFF"/>
              </a:solidFill>
              <a:latin typeface="Arial Narrow" panose="020B0606020202030204" pitchFamily="34" charset="0"/>
            </a:endParaRPr>
          </a:p>
          <a:p>
            <a:pPr lvl="1" eaLnBrk="1" hangingPunct="1"/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God-breathed </a:t>
            </a:r>
          </a:p>
          <a:p>
            <a:pPr lvl="1" eaLnBrk="1" hangingPunct="1"/>
            <a:r>
              <a:rPr lang="en-US" altLang="en-US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Creation declares &amp; affirms</a:t>
            </a:r>
          </a:p>
          <a:p>
            <a:pPr lvl="1" eaLnBrk="1" hangingPunct="1"/>
            <a:r>
              <a:rPr lang="en-US" altLang="en-US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Historical accuracy </a:t>
            </a:r>
          </a:p>
          <a:p>
            <a:pPr lvl="1" eaLnBrk="1" hangingPunct="1"/>
            <a:r>
              <a:rPr lang="en-US" altLang="en-US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Integrity of the Authors</a:t>
            </a:r>
          </a:p>
          <a:p>
            <a:pPr lvl="1" eaLnBrk="1" hangingPunct="1"/>
            <a:r>
              <a:rPr lang="en-US" altLang="en-US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Fulfilled prophecy</a:t>
            </a:r>
          </a:p>
          <a:p>
            <a:pPr lvl="1" eaLnBrk="1" hangingPunct="1"/>
            <a:r>
              <a:rPr lang="en-US" altLang="en-US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Transmission accuracy</a:t>
            </a:r>
            <a:endParaRPr lang="en-US" altLang="en-US" b="1" dirty="0" smtClean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61455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1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1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1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1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1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50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0"/>
            <a:ext cx="9144000" cy="1219200"/>
          </a:xfrm>
          <a:noFill/>
        </p:spPr>
        <p:txBody>
          <a:bodyPr lIns="0" tIns="0" rIns="0" bIns="0">
            <a:spAutoFit/>
          </a:bodyPr>
          <a:lstStyle/>
          <a:p>
            <a:pPr defTabSz="381000" eaLnBrk="1" hangingPunct="1"/>
            <a:r>
              <a:rPr lang="en-US" altLang="en-US" b="1" u="sng" dirty="0">
                <a:solidFill>
                  <a:srgbClr val="A0D0FF"/>
                </a:solidFill>
                <a:latin typeface="Arial Narrow" panose="020B0606020202030204" pitchFamily="34" charset="0"/>
              </a:rPr>
              <a:t>Spiritual War </a:t>
            </a:r>
            <a:r>
              <a:rPr lang="en-US" altLang="en-US" b="1" i="0" u="sng" dirty="0" smtClean="0">
                <a:solidFill>
                  <a:srgbClr val="A0D0FF"/>
                </a:solidFill>
                <a:latin typeface="Arial Narrow" panose="020B0606020202030204" pitchFamily="34" charset="0"/>
              </a:rPr>
              <a:t/>
            </a:r>
            <a:br>
              <a:rPr lang="en-US" altLang="en-US" b="1" i="0" u="sng" dirty="0" smtClean="0">
                <a:solidFill>
                  <a:srgbClr val="A0D0FF"/>
                </a:solidFill>
                <a:latin typeface="Arial Narrow" panose="020B0606020202030204" pitchFamily="34" charset="0"/>
              </a:rPr>
            </a:br>
            <a:r>
              <a:rPr lang="en-US" altLang="en-US" sz="3600" b="1" dirty="0">
                <a:solidFill>
                  <a:srgbClr val="FFFF99"/>
                </a:solidFill>
                <a:latin typeface="Arial Narrow" panose="020B0606020202030204" pitchFamily="34" charset="0"/>
              </a:rPr>
              <a:t>Ephesians 6:10-20</a:t>
            </a:r>
            <a:endParaRPr lang="en-US" altLang="en-US" sz="3600" b="1" dirty="0" smtClean="0">
              <a:solidFill>
                <a:srgbClr val="FFFF99"/>
              </a:solidFill>
              <a:latin typeface="Arial Narrow" panose="020B0606020202030204" pitchFamily="34" charset="0"/>
            </a:endParaRP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143000"/>
            <a:ext cx="9144000" cy="5715000"/>
          </a:xfrm>
          <a:noFill/>
        </p:spPr>
        <p:txBody>
          <a:bodyPr/>
          <a:lstStyle/>
          <a:p>
            <a:pPr eaLnBrk="1" hangingPunct="1"/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The </a:t>
            </a:r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spiritual war is worse than any military conflict with greater consequences</a:t>
            </a:r>
          </a:p>
          <a:p>
            <a:pPr eaLnBrk="1" hangingPunct="1"/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Ephesians </a:t>
            </a:r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6:10-13. </a:t>
            </a:r>
            <a:endParaRPr lang="en-US" altLang="en-US" sz="4400" b="1" dirty="0" smtClean="0">
              <a:solidFill>
                <a:srgbClr val="FFFFFF"/>
              </a:solidFill>
              <a:latin typeface="Arial Narrow" panose="020B0606020202030204" pitchFamily="34" charset="0"/>
            </a:endParaRPr>
          </a:p>
          <a:p>
            <a:pPr lvl="1" eaLnBrk="1" hangingPunct="1"/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The </a:t>
            </a:r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nature of the spiritual war</a:t>
            </a:r>
          </a:p>
          <a:p>
            <a:pPr eaLnBrk="1" hangingPunct="1"/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Ephesians 6:14-17</a:t>
            </a:r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. </a:t>
            </a:r>
            <a:endParaRPr lang="en-US" altLang="en-US" sz="4400" b="1" dirty="0" smtClean="0">
              <a:solidFill>
                <a:srgbClr val="FFFFFF"/>
              </a:solidFill>
              <a:latin typeface="Arial Narrow" panose="020B0606020202030204" pitchFamily="34" charset="0"/>
            </a:endParaRPr>
          </a:p>
          <a:p>
            <a:pPr lvl="1" eaLnBrk="1" hangingPunct="1"/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Put </a:t>
            </a:r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on your spiritual </a:t>
            </a:r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armor</a:t>
            </a:r>
            <a:endParaRPr lang="en-US" altLang="en-US" sz="4400" b="1" dirty="0" smtClean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51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51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2" grpId="0"/>
      <p:bldP spid="5120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0"/>
            <a:ext cx="9144000" cy="1219200"/>
          </a:xfrm>
          <a:noFill/>
        </p:spPr>
        <p:txBody>
          <a:bodyPr lIns="0" tIns="0" rIns="0" bIns="0">
            <a:spAutoFit/>
          </a:bodyPr>
          <a:lstStyle/>
          <a:p>
            <a:pPr defTabSz="381000" eaLnBrk="1" hangingPunct="1"/>
            <a:r>
              <a:rPr lang="en-US" altLang="en-US" b="1" u="sng" dirty="0">
                <a:solidFill>
                  <a:srgbClr val="A0D0FF"/>
                </a:solidFill>
                <a:latin typeface="Arial Narrow" panose="020B0606020202030204" pitchFamily="34" charset="0"/>
              </a:rPr>
              <a:t>Spiritual War </a:t>
            </a:r>
            <a:r>
              <a:rPr lang="en-US" altLang="en-US" b="1" i="0" u="sng" dirty="0" smtClean="0">
                <a:solidFill>
                  <a:srgbClr val="A0D0FF"/>
                </a:solidFill>
                <a:latin typeface="Arial Narrow" panose="020B0606020202030204" pitchFamily="34" charset="0"/>
              </a:rPr>
              <a:t/>
            </a:r>
            <a:br>
              <a:rPr lang="en-US" altLang="en-US" b="1" i="0" u="sng" dirty="0" smtClean="0">
                <a:solidFill>
                  <a:srgbClr val="A0D0FF"/>
                </a:solidFill>
                <a:latin typeface="Arial Narrow" panose="020B0606020202030204" pitchFamily="34" charset="0"/>
              </a:rPr>
            </a:br>
            <a:r>
              <a:rPr lang="en-US" altLang="en-US" sz="3600" b="1" dirty="0">
                <a:solidFill>
                  <a:srgbClr val="FFFF99"/>
                </a:solidFill>
                <a:latin typeface="Arial Narrow" panose="020B0606020202030204" pitchFamily="34" charset="0"/>
              </a:rPr>
              <a:t>Ephesians 6:10-20</a:t>
            </a:r>
            <a:endParaRPr lang="en-US" altLang="en-US" sz="3600" b="1" dirty="0" smtClean="0">
              <a:solidFill>
                <a:srgbClr val="FFFF99"/>
              </a:solidFill>
              <a:latin typeface="Arial Narrow" panose="020B0606020202030204" pitchFamily="34" charset="0"/>
            </a:endParaRP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143000"/>
            <a:ext cx="9144000" cy="5715000"/>
          </a:xfrm>
          <a:noFill/>
        </p:spPr>
        <p:txBody>
          <a:bodyPr/>
          <a:lstStyle/>
          <a:p>
            <a:pPr eaLnBrk="1" hangingPunct="1"/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Ephesians </a:t>
            </a:r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6:18-20. </a:t>
            </a:r>
            <a:endParaRPr lang="en-US" altLang="en-US" sz="4400" b="1" dirty="0" smtClean="0">
              <a:solidFill>
                <a:srgbClr val="FFFFFF"/>
              </a:solidFill>
              <a:latin typeface="Arial Narrow" panose="020B0606020202030204" pitchFamily="34" charset="0"/>
            </a:endParaRPr>
          </a:p>
          <a:p>
            <a:pPr lvl="1" eaLnBrk="1" hangingPunct="1"/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Prayer </a:t>
            </a:r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is critical in spiritual conflict</a:t>
            </a:r>
          </a:p>
          <a:p>
            <a:pPr eaLnBrk="1" hangingPunct="1"/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The </a:t>
            </a:r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devil will attack, but Christians need not fear if they submit to God, have their armor on and resist </a:t>
            </a:r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him</a:t>
            </a:r>
            <a:endParaRPr lang="en-US" altLang="en-US" sz="4400" b="1" dirty="0" smtClean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91717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1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2" grpId="0"/>
      <p:bldP spid="5120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0"/>
            <a:ext cx="9144000" cy="1219200"/>
          </a:xfrm>
          <a:noFill/>
        </p:spPr>
        <p:txBody>
          <a:bodyPr lIns="0" tIns="0" rIns="0" bIns="0">
            <a:spAutoFit/>
          </a:bodyPr>
          <a:lstStyle/>
          <a:p>
            <a:pPr defTabSz="381000" eaLnBrk="1" hangingPunct="1"/>
            <a:r>
              <a:rPr lang="en-US" altLang="en-US" b="1" u="sng" dirty="0">
                <a:solidFill>
                  <a:srgbClr val="A0D0FF"/>
                </a:solidFill>
                <a:latin typeface="Arial Narrow" panose="020B0606020202030204" pitchFamily="34" charset="0"/>
              </a:rPr>
              <a:t>Spiritual War </a:t>
            </a:r>
            <a:r>
              <a:rPr lang="en-US" altLang="en-US" b="1" i="0" u="sng" dirty="0" smtClean="0">
                <a:solidFill>
                  <a:srgbClr val="A0D0FF"/>
                </a:solidFill>
                <a:latin typeface="Arial Narrow" panose="020B0606020202030204" pitchFamily="34" charset="0"/>
              </a:rPr>
              <a:t/>
            </a:r>
            <a:br>
              <a:rPr lang="en-US" altLang="en-US" b="1" i="0" u="sng" dirty="0" smtClean="0">
                <a:solidFill>
                  <a:srgbClr val="A0D0FF"/>
                </a:solidFill>
                <a:latin typeface="Arial Narrow" panose="020B0606020202030204" pitchFamily="34" charset="0"/>
              </a:rPr>
            </a:br>
            <a:r>
              <a:rPr lang="en-US" altLang="en-US" sz="3600" b="1" dirty="0">
                <a:solidFill>
                  <a:srgbClr val="FFFF99"/>
                </a:solidFill>
                <a:latin typeface="Arial Narrow" panose="020B0606020202030204" pitchFamily="34" charset="0"/>
              </a:rPr>
              <a:t>Ephesians 6:10-20</a:t>
            </a:r>
            <a:endParaRPr lang="en-US" altLang="en-US" sz="3600" b="1" dirty="0" smtClean="0">
              <a:solidFill>
                <a:srgbClr val="FFFF99"/>
              </a:solidFill>
              <a:latin typeface="Arial Narrow" panose="020B0606020202030204" pitchFamily="34" charset="0"/>
            </a:endParaRP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143000"/>
            <a:ext cx="9144000" cy="5715000"/>
          </a:xfrm>
          <a:noFill/>
        </p:spPr>
        <p:txBody>
          <a:bodyPr/>
          <a:lstStyle/>
          <a:p>
            <a:pPr eaLnBrk="1" hangingPunct="1"/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A </a:t>
            </a:r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major element in spiritual war is the battle for your mind - the first piece of armor is the belt of truth</a:t>
            </a:r>
          </a:p>
          <a:p>
            <a:pPr eaLnBrk="1" hangingPunct="1"/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From </a:t>
            </a:r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the beginning Satan has used slander, lies &amp; deception to attack God to keep people from following Him</a:t>
            </a:r>
            <a:endParaRPr lang="en-US" altLang="en-US" sz="4400" b="1" dirty="0" smtClean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36679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1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2" grpId="0"/>
      <p:bldP spid="5120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34212"/>
            <a:ext cx="9144000" cy="677108"/>
          </a:xfrm>
          <a:noFill/>
        </p:spPr>
        <p:txBody>
          <a:bodyPr lIns="0" tIns="0" rIns="0" bIns="0">
            <a:spAutoFit/>
          </a:bodyPr>
          <a:lstStyle/>
          <a:p>
            <a:pPr defTabSz="381000" eaLnBrk="1" hangingPunct="1"/>
            <a:r>
              <a:rPr lang="en-US" altLang="en-US" b="1" u="sng" dirty="0">
                <a:solidFill>
                  <a:srgbClr val="A0D0FF"/>
                </a:solidFill>
                <a:latin typeface="Arial Narrow" panose="020B0606020202030204" pitchFamily="34" charset="0"/>
              </a:rPr>
              <a:t>Spiritual War </a:t>
            </a:r>
            <a:endParaRPr lang="en-US" altLang="en-US" sz="3600" b="1" dirty="0" smtClean="0">
              <a:solidFill>
                <a:srgbClr val="FFFF99"/>
              </a:solidFill>
              <a:latin typeface="Arial Narrow" panose="020B0606020202030204" pitchFamily="34" charset="0"/>
            </a:endParaRP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838200"/>
            <a:ext cx="9144000" cy="6019800"/>
          </a:xfrm>
          <a:noFill/>
        </p:spPr>
        <p:txBody>
          <a:bodyPr/>
          <a:lstStyle/>
          <a:p>
            <a:pPr eaLnBrk="1" hangingPunct="1"/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This battle for the mind can be seen throughout the Bible </a:t>
            </a:r>
          </a:p>
          <a:p>
            <a:pPr eaLnBrk="1" hangingPunct="1"/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Some </a:t>
            </a:r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of the many verses demonstrating the war on truth and the battle for your mind:</a:t>
            </a:r>
          </a:p>
          <a:p>
            <a:pPr eaLnBrk="1" hangingPunct="1"/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Matt</a:t>
            </a:r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. 7:15; 24:4,11; Rom. 12:2; Eph. 4:17; 5:6; Col. 2:18; 3:2, 2 Thess. 2:3; 2 Pet. 2:1; 1 John </a:t>
            </a:r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3:7</a:t>
            </a:r>
            <a:endParaRPr lang="en-US" altLang="en-US" sz="4400" b="1" dirty="0" smtClean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" dur="500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5" dur="500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DDDDDD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3" presetClass="entr" presetSubtype="5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9" dur="500"/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6" grpId="0"/>
      <p:bldP spid="52227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34212"/>
            <a:ext cx="9144000" cy="677108"/>
          </a:xfrm>
          <a:noFill/>
        </p:spPr>
        <p:txBody>
          <a:bodyPr lIns="0" tIns="0" rIns="0" bIns="0">
            <a:spAutoFit/>
          </a:bodyPr>
          <a:lstStyle/>
          <a:p>
            <a:pPr defTabSz="381000" eaLnBrk="1" hangingPunct="1"/>
            <a:r>
              <a:rPr lang="en-US" altLang="en-US" b="1" u="sng" dirty="0">
                <a:solidFill>
                  <a:srgbClr val="A0D0FF"/>
                </a:solidFill>
                <a:latin typeface="Arial Narrow" panose="020B0606020202030204" pitchFamily="34" charset="0"/>
              </a:rPr>
              <a:t>Spiritual War </a:t>
            </a:r>
            <a:endParaRPr lang="en-US" altLang="en-US" sz="3600" b="1" dirty="0" smtClean="0">
              <a:solidFill>
                <a:srgbClr val="FFFF99"/>
              </a:solidFill>
              <a:latin typeface="Arial Narrow" panose="020B0606020202030204" pitchFamily="34" charset="0"/>
            </a:endParaRP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838200"/>
            <a:ext cx="9144000" cy="6019800"/>
          </a:xfrm>
          <a:noFill/>
        </p:spPr>
        <p:txBody>
          <a:bodyPr/>
          <a:lstStyle/>
          <a:p>
            <a:pPr eaLnBrk="1" hangingPunct="1"/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Lies </a:t>
            </a:r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&amp; deception are Satan’s most effective tools in leading people astray from knowing and following God</a:t>
            </a:r>
          </a:p>
          <a:p>
            <a:pPr eaLnBrk="1" hangingPunct="1"/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The </a:t>
            </a:r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devil only has to skew you away from the truth to have victory in this </a:t>
            </a:r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battle</a:t>
            </a:r>
            <a:endParaRPr lang="en-US" altLang="en-US" sz="4400" b="1" dirty="0" smtClean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43993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" dur="500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5" dur="500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6" grpId="0"/>
      <p:bldP spid="52227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34212"/>
            <a:ext cx="9144000" cy="677108"/>
          </a:xfrm>
          <a:noFill/>
        </p:spPr>
        <p:txBody>
          <a:bodyPr lIns="0" tIns="0" rIns="0" bIns="0">
            <a:spAutoFit/>
          </a:bodyPr>
          <a:lstStyle/>
          <a:p>
            <a:pPr defTabSz="381000" eaLnBrk="1" hangingPunct="1"/>
            <a:r>
              <a:rPr lang="en-US" altLang="en-US" b="1" u="sng" dirty="0">
                <a:solidFill>
                  <a:srgbClr val="A0D0FF"/>
                </a:solidFill>
                <a:latin typeface="Arial Narrow" panose="020B0606020202030204" pitchFamily="34" charset="0"/>
              </a:rPr>
              <a:t>Spiritual War </a:t>
            </a:r>
            <a:endParaRPr lang="en-US" altLang="en-US" sz="3600" b="1" dirty="0" smtClean="0">
              <a:solidFill>
                <a:srgbClr val="FFFF99"/>
              </a:solidFill>
              <a:latin typeface="Arial Narrow" panose="020B0606020202030204" pitchFamily="34" charset="0"/>
            </a:endParaRP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838200"/>
            <a:ext cx="9144000" cy="6019800"/>
          </a:xfrm>
          <a:noFill/>
        </p:spPr>
        <p:txBody>
          <a:bodyPr/>
          <a:lstStyle/>
          <a:p>
            <a:pPr eaLnBrk="1" hangingPunct="1"/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The </a:t>
            </a:r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truth is attacked in many ways, both obvious and more subtle deceptions which are more dangerous</a:t>
            </a:r>
            <a:endParaRPr lang="en-US" altLang="en-US" sz="4400" b="1" dirty="0" smtClean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50031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" dur="500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6" grpId="0"/>
      <p:bldP spid="52227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-3110" y="0"/>
            <a:ext cx="9144000" cy="677108"/>
          </a:xfrm>
          <a:noFill/>
        </p:spPr>
        <p:txBody>
          <a:bodyPr lIns="0" tIns="0" rIns="0" bIns="0">
            <a:spAutoFit/>
          </a:bodyPr>
          <a:lstStyle/>
          <a:p>
            <a:pPr defTabSz="381000" eaLnBrk="1" hangingPunct="1"/>
            <a:r>
              <a:rPr lang="en-US" altLang="en-US" b="1" u="sng" dirty="0">
                <a:solidFill>
                  <a:srgbClr val="A0D0FF"/>
                </a:solidFill>
                <a:latin typeface="Arial Narrow" panose="020B0606020202030204" pitchFamily="34" charset="0"/>
              </a:rPr>
              <a:t>Philosophical Attacks on </a:t>
            </a:r>
            <a:r>
              <a:rPr lang="en-US" altLang="en-US" b="1" u="sng" dirty="0" smtClean="0">
                <a:solidFill>
                  <a:srgbClr val="A0D0FF"/>
                </a:solidFill>
                <a:latin typeface="Arial Narrow" panose="020B0606020202030204" pitchFamily="34" charset="0"/>
              </a:rPr>
              <a:t>Truth</a:t>
            </a:r>
            <a:endParaRPr lang="en-US" altLang="en-US" sz="3600" b="1" dirty="0" smtClean="0">
              <a:solidFill>
                <a:srgbClr val="FFFF99"/>
              </a:solidFill>
              <a:latin typeface="Arial Narrow" panose="020B0606020202030204" pitchFamily="34" charset="0"/>
            </a:endParaRP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762000"/>
            <a:ext cx="9144000" cy="6096000"/>
          </a:xfrm>
          <a:noFill/>
        </p:spPr>
        <p:txBody>
          <a:bodyPr/>
          <a:lstStyle/>
          <a:p>
            <a:pPr eaLnBrk="1" hangingPunct="1"/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Colossians 2:8 </a:t>
            </a:r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– </a:t>
            </a:r>
          </a:p>
          <a:p>
            <a:pPr lvl="1" eaLnBrk="1" hangingPunct="1"/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Philosophies </a:t>
            </a:r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based on the traditions of men and not according to Christ</a:t>
            </a:r>
          </a:p>
          <a:p>
            <a:pPr eaLnBrk="1" hangingPunct="1"/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Wisdom </a:t>
            </a:r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is the ability to take information &amp; apply it in life, but it must be based on what is right &amp; true</a:t>
            </a:r>
          </a:p>
          <a:p>
            <a:pPr eaLnBrk="1" hangingPunct="1"/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The </a:t>
            </a:r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wisdom of man is dangerous, but it falls before the truth - 2 </a:t>
            </a:r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Cor. </a:t>
            </a:r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10:3-5</a:t>
            </a:r>
            <a:endParaRPr lang="en-US" altLang="en-US" sz="4400" b="1" dirty="0" smtClean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0" grpId="0"/>
      <p:bldP spid="53251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13996"/>
            <a:ext cx="9144000" cy="677108"/>
          </a:xfrm>
          <a:noFill/>
        </p:spPr>
        <p:txBody>
          <a:bodyPr lIns="0" tIns="0" rIns="0" bIns="0">
            <a:spAutoFit/>
          </a:bodyPr>
          <a:lstStyle/>
          <a:p>
            <a:pPr defTabSz="381000" eaLnBrk="1" hangingPunct="1"/>
            <a:r>
              <a:rPr lang="en-US" altLang="en-US" b="1" u="sng" dirty="0">
                <a:solidFill>
                  <a:srgbClr val="A0D0FF"/>
                </a:solidFill>
                <a:latin typeface="Arial Narrow" panose="020B0606020202030204" pitchFamily="34" charset="0"/>
              </a:rPr>
              <a:t>Philosophical Frontal </a:t>
            </a:r>
            <a:r>
              <a:rPr lang="en-US" altLang="en-US" b="1" u="sng" dirty="0" smtClean="0">
                <a:solidFill>
                  <a:srgbClr val="A0D0FF"/>
                </a:solidFill>
                <a:latin typeface="Arial Narrow" panose="020B0606020202030204" pitchFamily="34" charset="0"/>
              </a:rPr>
              <a:t>Attacks</a:t>
            </a:r>
            <a:endParaRPr lang="en-US" altLang="en-US" sz="3600" b="1" dirty="0" smtClean="0">
              <a:solidFill>
                <a:srgbClr val="FFFF99"/>
              </a:solidFill>
              <a:latin typeface="Arial Narrow" panose="020B0606020202030204" pitchFamily="34" charset="0"/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691104"/>
            <a:ext cx="9144000" cy="6166896"/>
          </a:xfrm>
          <a:noFill/>
        </p:spPr>
        <p:txBody>
          <a:bodyPr/>
          <a:lstStyle/>
          <a:p>
            <a:pPr eaLnBrk="1" hangingPunct="1"/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Obvious attacks on truth include: False religions, Known cults, False science, Secular / humanistic ideologies</a:t>
            </a:r>
          </a:p>
          <a:p>
            <a:pPr eaLnBrk="1" hangingPunct="1"/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Your </a:t>
            </a:r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guard will be up if you are talking to someone from a false religion, a known cult or an </a:t>
            </a:r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atheist</a:t>
            </a:r>
            <a:endParaRPr lang="en-US" altLang="en-US" sz="4400" b="1" dirty="0" smtClean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4" grpId="0"/>
      <p:bldP spid="54275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13996"/>
            <a:ext cx="9144000" cy="677108"/>
          </a:xfrm>
          <a:noFill/>
        </p:spPr>
        <p:txBody>
          <a:bodyPr lIns="0" tIns="0" rIns="0" bIns="0">
            <a:spAutoFit/>
          </a:bodyPr>
          <a:lstStyle/>
          <a:p>
            <a:pPr defTabSz="381000" eaLnBrk="1" hangingPunct="1"/>
            <a:r>
              <a:rPr lang="en-US" altLang="en-US" b="1" u="sng" dirty="0">
                <a:solidFill>
                  <a:srgbClr val="A0D0FF"/>
                </a:solidFill>
                <a:latin typeface="Arial Narrow" panose="020B0606020202030204" pitchFamily="34" charset="0"/>
              </a:rPr>
              <a:t>Philosophical Frontal </a:t>
            </a:r>
            <a:r>
              <a:rPr lang="en-US" altLang="en-US" b="1" u="sng" dirty="0" smtClean="0">
                <a:solidFill>
                  <a:srgbClr val="A0D0FF"/>
                </a:solidFill>
                <a:latin typeface="Arial Narrow" panose="020B0606020202030204" pitchFamily="34" charset="0"/>
              </a:rPr>
              <a:t>Attacks</a:t>
            </a:r>
            <a:endParaRPr lang="en-US" altLang="en-US" sz="3600" b="1" dirty="0" smtClean="0">
              <a:solidFill>
                <a:srgbClr val="FFFF99"/>
              </a:solidFill>
              <a:latin typeface="Arial Narrow" panose="020B0606020202030204" pitchFamily="34" charset="0"/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691104"/>
            <a:ext cx="9144000" cy="6166896"/>
          </a:xfrm>
          <a:noFill/>
        </p:spPr>
        <p:txBody>
          <a:bodyPr/>
          <a:lstStyle/>
          <a:p>
            <a:pPr eaLnBrk="1" hangingPunct="1"/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Scientism </a:t>
            </a:r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should be obvious, but many Christians are blind to </a:t>
            </a:r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evolution due </a:t>
            </a:r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to receiving compromised teaching </a:t>
            </a:r>
            <a:endParaRPr lang="en-US" altLang="en-US" sz="4400" b="1" dirty="0" smtClean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7009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4" grpId="0"/>
      <p:bldP spid="5427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-4665" y="0"/>
            <a:ext cx="9144000" cy="677108"/>
          </a:xfrm>
          <a:noFill/>
        </p:spPr>
        <p:txBody>
          <a:bodyPr lIns="0" tIns="0" rIns="0" bIns="0">
            <a:spAutoFit/>
          </a:bodyPr>
          <a:lstStyle/>
          <a:p>
            <a:pPr defTabSz="381000" eaLnBrk="1" hangingPunct="1"/>
            <a:r>
              <a:rPr lang="en-US" altLang="en-US" b="1" u="sng" dirty="0">
                <a:solidFill>
                  <a:srgbClr val="A0D0FF"/>
                </a:solidFill>
                <a:latin typeface="Arial Narrow" panose="020B0606020202030204" pitchFamily="34" charset="0"/>
              </a:rPr>
              <a:t>Philosophical Flank </a:t>
            </a:r>
            <a:r>
              <a:rPr lang="en-US" altLang="en-US" b="1" u="sng" dirty="0" smtClean="0">
                <a:solidFill>
                  <a:srgbClr val="A0D0FF"/>
                </a:solidFill>
                <a:latin typeface="Arial Narrow" panose="020B0606020202030204" pitchFamily="34" charset="0"/>
              </a:rPr>
              <a:t>Attacks</a:t>
            </a:r>
            <a:endParaRPr lang="en-US" altLang="en-US" sz="3600" b="1" dirty="0" smtClean="0">
              <a:solidFill>
                <a:srgbClr val="FFFF99"/>
              </a:solidFill>
              <a:latin typeface="Arial Narrow" panose="020B0606020202030204" pitchFamily="34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677108"/>
            <a:ext cx="9144000" cy="6180892"/>
          </a:xfrm>
          <a:noFill/>
        </p:spPr>
        <p:txBody>
          <a:bodyPr/>
          <a:lstStyle/>
          <a:p>
            <a:pPr eaLnBrk="1" hangingPunct="1"/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Unknown cults &amp; false doctrine in mainstream Christianity are especially dangerous</a:t>
            </a:r>
          </a:p>
          <a:p>
            <a:pPr eaLnBrk="1" hangingPunct="1"/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1 </a:t>
            </a:r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Tim. 4:1-5, 2 Tim. 4:1-4,  Col. 2:16-19</a:t>
            </a:r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.</a:t>
            </a:r>
          </a:p>
          <a:p>
            <a:pPr marL="860425" lvl="1" indent="-633413" eaLnBrk="1" hangingPunct="1"/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Examples</a:t>
            </a:r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: Prosperity Gospel; Hebrew Roots </a:t>
            </a:r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Movement</a:t>
            </a:r>
            <a:endParaRPr lang="en-US" altLang="en-US" sz="4400" b="1" dirty="0" smtClean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</p:spTree>
  </p:cSld>
  <p:clrMapOvr>
    <a:masterClrMapping/>
  </p:clrMapOvr>
  <p:transition spd="med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8" grpId="0"/>
      <p:bldP spid="55299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-4665" y="0"/>
            <a:ext cx="9144000" cy="677108"/>
          </a:xfrm>
          <a:noFill/>
        </p:spPr>
        <p:txBody>
          <a:bodyPr lIns="0" tIns="0" rIns="0" bIns="0">
            <a:spAutoFit/>
          </a:bodyPr>
          <a:lstStyle/>
          <a:p>
            <a:pPr defTabSz="381000" eaLnBrk="1" hangingPunct="1"/>
            <a:r>
              <a:rPr lang="en-US" altLang="en-US" b="1" u="sng" dirty="0">
                <a:solidFill>
                  <a:srgbClr val="A0D0FF"/>
                </a:solidFill>
                <a:latin typeface="Arial Narrow" panose="020B0606020202030204" pitchFamily="34" charset="0"/>
              </a:rPr>
              <a:t>Philosophical Flank </a:t>
            </a:r>
            <a:r>
              <a:rPr lang="en-US" altLang="en-US" b="1" u="sng" dirty="0" smtClean="0">
                <a:solidFill>
                  <a:srgbClr val="A0D0FF"/>
                </a:solidFill>
                <a:latin typeface="Arial Narrow" panose="020B0606020202030204" pitchFamily="34" charset="0"/>
              </a:rPr>
              <a:t>Attacks</a:t>
            </a:r>
            <a:endParaRPr lang="en-US" altLang="en-US" sz="3600" b="1" dirty="0" smtClean="0">
              <a:solidFill>
                <a:srgbClr val="FFFF99"/>
              </a:solidFill>
              <a:latin typeface="Arial Narrow" panose="020B0606020202030204" pitchFamily="34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677108"/>
            <a:ext cx="9144000" cy="6180892"/>
          </a:xfrm>
          <a:noFill/>
        </p:spPr>
        <p:txBody>
          <a:bodyPr/>
          <a:lstStyle/>
          <a:p>
            <a:pPr eaLnBrk="1" hangingPunct="1"/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Be </a:t>
            </a:r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like the more noble minded Bereans in Acts 17:11; </a:t>
            </a:r>
            <a:endParaRPr lang="en-US" altLang="en-US" sz="4400" b="1" dirty="0" smtClean="0">
              <a:solidFill>
                <a:srgbClr val="FFFFFF"/>
              </a:solidFill>
              <a:latin typeface="Arial Narrow" panose="020B0606020202030204" pitchFamily="34" charset="0"/>
            </a:endParaRPr>
          </a:p>
          <a:p>
            <a:pPr marL="801688" lvl="1" indent="-344488" eaLnBrk="1" hangingPunct="1">
              <a:tabLst>
                <a:tab pos="512763" algn="l"/>
              </a:tabLst>
            </a:pPr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Be </a:t>
            </a:r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a diligent </a:t>
            </a:r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student </a:t>
            </a:r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of the Scriptures - 2 Tim. 2:15-17</a:t>
            </a:r>
          </a:p>
          <a:p>
            <a:pPr marL="233363" indent="-233363" eaLnBrk="1" hangingPunct="1">
              <a:tabLst>
                <a:tab pos="512763" algn="l"/>
              </a:tabLst>
            </a:pPr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Theological </a:t>
            </a:r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Liberalism </a:t>
            </a:r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– </a:t>
            </a:r>
          </a:p>
          <a:p>
            <a:pPr marL="801688" lvl="1" indent="-344488" eaLnBrk="1" hangingPunct="1">
              <a:tabLst>
                <a:tab pos="512763" algn="l"/>
              </a:tabLst>
            </a:pPr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Its </a:t>
            </a:r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roots are in evolutionary </a:t>
            </a:r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philosophy</a:t>
            </a:r>
            <a:endParaRPr lang="en-US" altLang="en-US" sz="4400" b="1" dirty="0" smtClean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7049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3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8" grpId="0"/>
      <p:bldP spid="55299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-4665" y="0"/>
            <a:ext cx="9144000" cy="677108"/>
          </a:xfrm>
          <a:noFill/>
        </p:spPr>
        <p:txBody>
          <a:bodyPr lIns="0" tIns="0" rIns="0" bIns="0">
            <a:spAutoFit/>
          </a:bodyPr>
          <a:lstStyle/>
          <a:p>
            <a:pPr defTabSz="381000" eaLnBrk="1" hangingPunct="1"/>
            <a:r>
              <a:rPr lang="en-US" altLang="en-US" b="1" u="sng" dirty="0">
                <a:solidFill>
                  <a:srgbClr val="A0D0FF"/>
                </a:solidFill>
                <a:latin typeface="Arial Narrow" panose="020B0606020202030204" pitchFamily="34" charset="0"/>
              </a:rPr>
              <a:t>Philosophical Flank </a:t>
            </a:r>
            <a:r>
              <a:rPr lang="en-US" altLang="en-US" b="1" u="sng" dirty="0" smtClean="0">
                <a:solidFill>
                  <a:srgbClr val="A0D0FF"/>
                </a:solidFill>
                <a:latin typeface="Arial Narrow" panose="020B0606020202030204" pitchFamily="34" charset="0"/>
              </a:rPr>
              <a:t>Attacks</a:t>
            </a:r>
            <a:endParaRPr lang="en-US" altLang="en-US" sz="3600" b="1" dirty="0" smtClean="0">
              <a:solidFill>
                <a:srgbClr val="FFFF99"/>
              </a:solidFill>
              <a:latin typeface="Arial Narrow" panose="020B0606020202030204" pitchFamily="34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677108"/>
            <a:ext cx="9144000" cy="6180892"/>
          </a:xfrm>
          <a:noFill/>
        </p:spPr>
        <p:txBody>
          <a:bodyPr/>
          <a:lstStyle/>
          <a:p>
            <a:pPr eaLnBrk="1" hangingPunct="1"/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Modern </a:t>
            </a:r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Psychology </a:t>
            </a:r>
            <a:endParaRPr lang="en-US" altLang="en-US" sz="4400" b="1" dirty="0" smtClean="0">
              <a:solidFill>
                <a:srgbClr val="FFFFFF"/>
              </a:solidFill>
              <a:latin typeface="Arial Narrow" panose="020B0606020202030204" pitchFamily="34" charset="0"/>
            </a:endParaRPr>
          </a:p>
          <a:p>
            <a:pPr lvl="1" eaLnBrk="1" hangingPunct="1"/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Founded </a:t>
            </a:r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by enemies of Christianity  </a:t>
            </a:r>
            <a:endParaRPr lang="en-US" altLang="en-US" sz="4400" b="1" dirty="0" smtClean="0">
              <a:solidFill>
                <a:srgbClr val="FFFFFF"/>
              </a:solidFill>
              <a:latin typeface="Arial Narrow" panose="020B0606020202030204" pitchFamily="34" charset="0"/>
            </a:endParaRPr>
          </a:p>
          <a:p>
            <a:pPr lvl="1" eaLnBrk="1" hangingPunct="1"/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Embedded </a:t>
            </a:r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with evolutionary philosophy </a:t>
            </a:r>
          </a:p>
          <a:p>
            <a:pPr eaLnBrk="1" hangingPunct="1"/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Much </a:t>
            </a:r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of Christianity has adopted psychology as vital to counseling in denial of 2 Peter 1:2-8</a:t>
            </a:r>
            <a:endParaRPr lang="en-US" altLang="en-US" sz="4400" b="1" dirty="0" smtClean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5410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8" grpId="0"/>
      <p:bldP spid="55299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24882"/>
            <a:ext cx="9144000" cy="677108"/>
          </a:xfrm>
          <a:noFill/>
        </p:spPr>
        <p:txBody>
          <a:bodyPr lIns="0" tIns="0" rIns="0" bIns="0">
            <a:spAutoFit/>
          </a:bodyPr>
          <a:lstStyle/>
          <a:p>
            <a:pPr defTabSz="381000" eaLnBrk="1" hangingPunct="1"/>
            <a:r>
              <a:rPr lang="en-US" altLang="en-US" b="1" u="sng" dirty="0">
                <a:solidFill>
                  <a:srgbClr val="A0D0FF"/>
                </a:solidFill>
                <a:latin typeface="Arial Narrow" panose="020B0606020202030204" pitchFamily="34" charset="0"/>
              </a:rPr>
              <a:t>Philosophical Flank </a:t>
            </a:r>
            <a:r>
              <a:rPr lang="en-US" altLang="en-US" b="1" u="sng" dirty="0" smtClean="0">
                <a:solidFill>
                  <a:srgbClr val="A0D0FF"/>
                </a:solidFill>
                <a:latin typeface="Arial Narrow" panose="020B0606020202030204" pitchFamily="34" charset="0"/>
              </a:rPr>
              <a:t>Attacks</a:t>
            </a:r>
            <a:endParaRPr lang="en-US" altLang="en-US" sz="3600" b="1" dirty="0" smtClean="0">
              <a:solidFill>
                <a:srgbClr val="FFFF99"/>
              </a:solidFill>
              <a:latin typeface="Arial Narrow" panose="020B0606020202030204" pitchFamily="34" charset="0"/>
            </a:endParaRP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701990"/>
            <a:ext cx="9144000" cy="6156010"/>
          </a:xfrm>
          <a:noFill/>
        </p:spPr>
        <p:txBody>
          <a:bodyPr/>
          <a:lstStyle/>
          <a:p>
            <a:pPr eaLnBrk="1" hangingPunct="1"/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Psalm 1 - The blessed man does not walk in the counsel of the wicked</a:t>
            </a:r>
          </a:p>
          <a:p>
            <a:pPr eaLnBrk="1" hangingPunct="1"/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The </a:t>
            </a:r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delight of the blessed man is the law of Yahweh - needed to know, trust and walk with God</a:t>
            </a:r>
          </a:p>
          <a:p>
            <a:pPr eaLnBrk="1" hangingPunct="1"/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The </a:t>
            </a:r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self-esteem movement errs by promoting selfishness and pride, both of which are </a:t>
            </a:r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ungodly</a:t>
            </a:r>
            <a:endParaRPr lang="en-US" altLang="en-US" sz="4400" b="1" dirty="0" smtClean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2" grpId="0"/>
      <p:bldP spid="5632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24882"/>
            <a:ext cx="9144000" cy="677108"/>
          </a:xfrm>
          <a:noFill/>
        </p:spPr>
        <p:txBody>
          <a:bodyPr lIns="0" tIns="0" rIns="0" bIns="0">
            <a:spAutoFit/>
          </a:bodyPr>
          <a:lstStyle/>
          <a:p>
            <a:pPr defTabSz="381000" eaLnBrk="1" hangingPunct="1"/>
            <a:r>
              <a:rPr lang="en-US" altLang="en-US" b="1" u="sng" dirty="0">
                <a:solidFill>
                  <a:srgbClr val="A0D0FF"/>
                </a:solidFill>
                <a:latin typeface="Arial Narrow" panose="020B0606020202030204" pitchFamily="34" charset="0"/>
              </a:rPr>
              <a:t>Philosophical Flank </a:t>
            </a:r>
            <a:r>
              <a:rPr lang="en-US" altLang="en-US" b="1" u="sng" dirty="0" smtClean="0">
                <a:solidFill>
                  <a:srgbClr val="A0D0FF"/>
                </a:solidFill>
                <a:latin typeface="Arial Narrow" panose="020B0606020202030204" pitchFamily="34" charset="0"/>
              </a:rPr>
              <a:t>Attacks</a:t>
            </a:r>
            <a:endParaRPr lang="en-US" altLang="en-US" sz="3600" b="1" dirty="0" smtClean="0">
              <a:solidFill>
                <a:srgbClr val="FFFF99"/>
              </a:solidFill>
              <a:latin typeface="Arial Narrow" panose="020B0606020202030204" pitchFamily="34" charset="0"/>
            </a:endParaRP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701990"/>
            <a:ext cx="9144000" cy="6156010"/>
          </a:xfrm>
          <a:noFill/>
        </p:spPr>
        <p:txBody>
          <a:bodyPr/>
          <a:lstStyle/>
          <a:p>
            <a:pPr eaLnBrk="1" hangingPunct="1"/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The </a:t>
            </a:r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pursuit of happiness errs in the purpose of life and leads to a perverted gospel that is man centered</a:t>
            </a:r>
          </a:p>
          <a:p>
            <a:pPr eaLnBrk="1" hangingPunct="1"/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Redefining </a:t>
            </a:r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sin by labeling it as a disease, an addition or claiming it is something that is not your </a:t>
            </a:r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fault</a:t>
            </a:r>
            <a:endParaRPr lang="en-US" altLang="en-US" sz="4400" b="1" dirty="0" smtClean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46932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2" grpId="0"/>
      <p:bldP spid="5632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24882"/>
            <a:ext cx="9144000" cy="677108"/>
          </a:xfrm>
          <a:noFill/>
        </p:spPr>
        <p:txBody>
          <a:bodyPr lIns="0" tIns="0" rIns="0" bIns="0">
            <a:spAutoFit/>
          </a:bodyPr>
          <a:lstStyle/>
          <a:p>
            <a:pPr defTabSz="381000" eaLnBrk="1" hangingPunct="1"/>
            <a:r>
              <a:rPr lang="en-US" altLang="en-US" b="1" u="sng" dirty="0">
                <a:solidFill>
                  <a:srgbClr val="A0D0FF"/>
                </a:solidFill>
                <a:latin typeface="Arial Narrow" panose="020B0606020202030204" pitchFamily="34" charset="0"/>
              </a:rPr>
              <a:t>Philosophical Flank </a:t>
            </a:r>
            <a:r>
              <a:rPr lang="en-US" altLang="en-US" b="1" u="sng" dirty="0" smtClean="0">
                <a:solidFill>
                  <a:srgbClr val="A0D0FF"/>
                </a:solidFill>
                <a:latin typeface="Arial Narrow" panose="020B0606020202030204" pitchFamily="34" charset="0"/>
              </a:rPr>
              <a:t>Attacks</a:t>
            </a:r>
            <a:endParaRPr lang="en-US" altLang="en-US" sz="3600" b="1" dirty="0" smtClean="0">
              <a:solidFill>
                <a:srgbClr val="FFFF99"/>
              </a:solidFill>
              <a:latin typeface="Arial Narrow" panose="020B0606020202030204" pitchFamily="34" charset="0"/>
            </a:endParaRP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701990"/>
            <a:ext cx="9144000" cy="6156010"/>
          </a:xfrm>
          <a:noFill/>
        </p:spPr>
        <p:txBody>
          <a:bodyPr/>
          <a:lstStyle/>
          <a:p>
            <a:pPr eaLnBrk="1" hangingPunct="1"/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The </a:t>
            </a:r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A.A. model is allowed &amp; used in many churches contrary to Biblical theism and 1 Cor. 6:9-11 </a:t>
            </a:r>
            <a:endParaRPr lang="en-US" altLang="en-US" sz="4400" b="1" dirty="0" smtClean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58349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2" grpId="0"/>
      <p:bldP spid="5632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31102" y="13996"/>
            <a:ext cx="9144000" cy="677108"/>
          </a:xfrm>
          <a:noFill/>
        </p:spPr>
        <p:txBody>
          <a:bodyPr lIns="0" tIns="0" rIns="0" bIns="0">
            <a:spAutoFit/>
          </a:bodyPr>
          <a:lstStyle/>
          <a:p>
            <a:pPr defTabSz="381000" eaLnBrk="1" hangingPunct="1"/>
            <a:r>
              <a:rPr lang="en-US" altLang="en-US" b="1" u="sng" dirty="0">
                <a:solidFill>
                  <a:srgbClr val="A0D0FF"/>
                </a:solidFill>
                <a:latin typeface="Arial Narrow" panose="020B0606020202030204" pitchFamily="34" charset="0"/>
              </a:rPr>
              <a:t>The Dangers of </a:t>
            </a:r>
            <a:r>
              <a:rPr lang="en-US" altLang="en-US" b="1" u="sng" dirty="0" smtClean="0">
                <a:solidFill>
                  <a:srgbClr val="A0D0FF"/>
                </a:solidFill>
                <a:latin typeface="Arial Narrow" panose="020B0606020202030204" pitchFamily="34" charset="0"/>
              </a:rPr>
              <a:t>Amusements</a:t>
            </a:r>
            <a:endParaRPr lang="en-US" altLang="en-US" sz="3600" b="1" dirty="0" smtClean="0">
              <a:solidFill>
                <a:srgbClr val="FFFF99"/>
              </a:solidFill>
              <a:latin typeface="Arial Narrow" panose="020B0606020202030204" pitchFamily="34" charset="0"/>
            </a:endParaRP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691104"/>
            <a:ext cx="9144000" cy="6166896"/>
          </a:xfrm>
          <a:noFill/>
        </p:spPr>
        <p:txBody>
          <a:bodyPr/>
          <a:lstStyle/>
          <a:p>
            <a:pPr eaLnBrk="1" hangingPunct="1"/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Amuse = “to entertain in a light, playful, or pleasant manner.”  “To divert the attention of so as to deceive.”</a:t>
            </a:r>
          </a:p>
          <a:p>
            <a:pPr eaLnBrk="1" hangingPunct="1"/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The </a:t>
            </a:r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entertainment aspect diverts the attention from what is actually being communicated / </a:t>
            </a:r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taught</a:t>
            </a:r>
            <a:endParaRPr lang="en-US" altLang="en-US" sz="4400" b="1" dirty="0" smtClean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6" grpId="0"/>
      <p:bldP spid="57347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31102" y="13996"/>
            <a:ext cx="9144000" cy="677108"/>
          </a:xfrm>
          <a:noFill/>
        </p:spPr>
        <p:txBody>
          <a:bodyPr lIns="0" tIns="0" rIns="0" bIns="0">
            <a:spAutoFit/>
          </a:bodyPr>
          <a:lstStyle/>
          <a:p>
            <a:pPr defTabSz="381000" eaLnBrk="1" hangingPunct="1"/>
            <a:r>
              <a:rPr lang="en-US" altLang="en-US" b="1" u="sng" dirty="0">
                <a:solidFill>
                  <a:srgbClr val="A0D0FF"/>
                </a:solidFill>
                <a:latin typeface="Arial Narrow" panose="020B0606020202030204" pitchFamily="34" charset="0"/>
              </a:rPr>
              <a:t>The Dangers of </a:t>
            </a:r>
            <a:r>
              <a:rPr lang="en-US" altLang="en-US" b="1" u="sng" dirty="0" smtClean="0">
                <a:solidFill>
                  <a:srgbClr val="A0D0FF"/>
                </a:solidFill>
                <a:latin typeface="Arial Narrow" panose="020B0606020202030204" pitchFamily="34" charset="0"/>
              </a:rPr>
              <a:t>Amusements</a:t>
            </a:r>
            <a:endParaRPr lang="en-US" altLang="en-US" sz="3600" b="1" dirty="0" smtClean="0">
              <a:solidFill>
                <a:srgbClr val="FFFF99"/>
              </a:solidFill>
              <a:latin typeface="Arial Narrow" panose="020B0606020202030204" pitchFamily="34" charset="0"/>
            </a:endParaRP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691104"/>
            <a:ext cx="9144000" cy="6166896"/>
          </a:xfrm>
          <a:noFill/>
        </p:spPr>
        <p:txBody>
          <a:bodyPr/>
          <a:lstStyle/>
          <a:p>
            <a:pPr eaLnBrk="1" hangingPunct="1"/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Our </a:t>
            </a:r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society is entertainment saturated being applied to even serious subjects, education, news &amp; politics</a:t>
            </a:r>
          </a:p>
          <a:p>
            <a:pPr eaLnBrk="1" hangingPunct="1"/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Many </a:t>
            </a:r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churches have shifted to an entertainment style of worship that is man centered</a:t>
            </a:r>
            <a:endParaRPr lang="en-US" altLang="en-US" sz="4400" b="1" dirty="0" smtClean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77357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6" grpId="0"/>
      <p:bldP spid="57347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34212"/>
            <a:ext cx="9144000" cy="677108"/>
          </a:xfrm>
          <a:noFill/>
        </p:spPr>
        <p:txBody>
          <a:bodyPr lIns="0" tIns="0" rIns="0" bIns="0">
            <a:spAutoFit/>
          </a:bodyPr>
          <a:lstStyle/>
          <a:p>
            <a:pPr defTabSz="381000" eaLnBrk="1" hangingPunct="1"/>
            <a:r>
              <a:rPr lang="en-US" altLang="en-US" b="1" u="sng" dirty="0">
                <a:solidFill>
                  <a:srgbClr val="A0D0FF"/>
                </a:solidFill>
                <a:latin typeface="Arial Narrow" panose="020B0606020202030204" pitchFamily="34" charset="0"/>
              </a:rPr>
              <a:t>Winning the </a:t>
            </a:r>
            <a:r>
              <a:rPr lang="en-US" altLang="en-US" b="1" u="sng" dirty="0" smtClean="0">
                <a:solidFill>
                  <a:srgbClr val="A0D0FF"/>
                </a:solidFill>
                <a:latin typeface="Arial Narrow" panose="020B0606020202030204" pitchFamily="34" charset="0"/>
              </a:rPr>
              <a:t>Battle</a:t>
            </a:r>
            <a:endParaRPr lang="en-US" altLang="en-US" sz="3600" b="1" dirty="0" smtClean="0">
              <a:solidFill>
                <a:srgbClr val="FFFF99"/>
              </a:solidFill>
              <a:latin typeface="Arial Narrow" panose="020B0606020202030204" pitchFamily="34" charset="0"/>
            </a:endParaRP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711320"/>
            <a:ext cx="9144000" cy="6146680"/>
          </a:xfrm>
          <a:noFill/>
        </p:spPr>
        <p:txBody>
          <a:bodyPr/>
          <a:lstStyle/>
          <a:p>
            <a:pPr eaLnBrk="1" hangingPunct="1"/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1) Romans 16:19 - Become an expert in what is good, but be innocent, simple, harmless in what is </a:t>
            </a:r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wicked</a:t>
            </a:r>
            <a:endParaRPr lang="en-US" altLang="en-US" sz="4400" b="1" dirty="0" smtClean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4" grpId="0"/>
      <p:bldP spid="59395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34212"/>
            <a:ext cx="9144000" cy="677108"/>
          </a:xfrm>
          <a:noFill/>
        </p:spPr>
        <p:txBody>
          <a:bodyPr lIns="0" tIns="0" rIns="0" bIns="0">
            <a:spAutoFit/>
          </a:bodyPr>
          <a:lstStyle/>
          <a:p>
            <a:pPr defTabSz="381000" eaLnBrk="1" hangingPunct="1"/>
            <a:r>
              <a:rPr lang="en-US" altLang="en-US" b="1" u="sng" dirty="0">
                <a:solidFill>
                  <a:srgbClr val="A0D0FF"/>
                </a:solidFill>
                <a:latin typeface="Arial Narrow" panose="020B0606020202030204" pitchFamily="34" charset="0"/>
              </a:rPr>
              <a:t>Winning the </a:t>
            </a:r>
            <a:r>
              <a:rPr lang="en-US" altLang="en-US" b="1" u="sng" dirty="0" smtClean="0">
                <a:solidFill>
                  <a:srgbClr val="A0D0FF"/>
                </a:solidFill>
                <a:latin typeface="Arial Narrow" panose="020B0606020202030204" pitchFamily="34" charset="0"/>
              </a:rPr>
              <a:t>Battle</a:t>
            </a:r>
            <a:endParaRPr lang="en-US" altLang="en-US" sz="3600" b="1" dirty="0" smtClean="0">
              <a:solidFill>
                <a:srgbClr val="FFFF99"/>
              </a:solidFill>
              <a:latin typeface="Arial Narrow" panose="020B0606020202030204" pitchFamily="34" charset="0"/>
            </a:endParaRP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711320"/>
            <a:ext cx="9144000" cy="6146680"/>
          </a:xfrm>
          <a:noFill/>
        </p:spPr>
        <p:txBody>
          <a:bodyPr/>
          <a:lstStyle/>
          <a:p>
            <a:pPr marL="625475" indent="-569913" eaLnBrk="1" hangingPunct="1">
              <a:buNone/>
              <a:tabLst>
                <a:tab pos="569913" algn="l"/>
                <a:tab pos="625475" algn="l"/>
              </a:tabLst>
            </a:pPr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2</a:t>
            </a:r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) Romans 12:2 - </a:t>
            </a:r>
            <a:r>
              <a:rPr lang="en-US" altLang="en-US" sz="4400" b="1" i="1" dirty="0">
                <a:solidFill>
                  <a:srgbClr val="FFFFFF"/>
                </a:solidFill>
                <a:latin typeface="Arial Narrow" panose="020B0606020202030204" pitchFamily="34" charset="0"/>
              </a:rPr>
              <a:t>Do not be conformed to this world, but be transformed by the renewing of your mind</a:t>
            </a:r>
          </a:p>
          <a:p>
            <a:pPr eaLnBrk="1" hangingPunct="1"/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The </a:t>
            </a:r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mind is renewed by the Word of God (Eph. 5:26) to walk in purity instead of sin (Psalm 119:9-11</a:t>
            </a:r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)</a:t>
            </a:r>
            <a:endParaRPr lang="en-US" altLang="en-US" sz="4400" b="1" dirty="0" smtClean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69400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4" grpId="0"/>
      <p:bldP spid="59395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34212"/>
            <a:ext cx="9144000" cy="677108"/>
          </a:xfrm>
          <a:noFill/>
        </p:spPr>
        <p:txBody>
          <a:bodyPr lIns="0" tIns="0" rIns="0" bIns="0">
            <a:spAutoFit/>
          </a:bodyPr>
          <a:lstStyle/>
          <a:p>
            <a:pPr defTabSz="381000" eaLnBrk="1" hangingPunct="1"/>
            <a:r>
              <a:rPr lang="en-US" altLang="en-US" b="1" u="sng" dirty="0">
                <a:solidFill>
                  <a:srgbClr val="A0D0FF"/>
                </a:solidFill>
                <a:latin typeface="Arial Narrow" panose="020B0606020202030204" pitchFamily="34" charset="0"/>
              </a:rPr>
              <a:t>Winning the </a:t>
            </a:r>
            <a:r>
              <a:rPr lang="en-US" altLang="en-US" b="1" u="sng" dirty="0" smtClean="0">
                <a:solidFill>
                  <a:srgbClr val="A0D0FF"/>
                </a:solidFill>
                <a:latin typeface="Arial Narrow" panose="020B0606020202030204" pitchFamily="34" charset="0"/>
              </a:rPr>
              <a:t>Battle</a:t>
            </a:r>
            <a:endParaRPr lang="en-US" altLang="en-US" sz="3600" b="1" dirty="0" smtClean="0">
              <a:solidFill>
                <a:srgbClr val="FFFF99"/>
              </a:solidFill>
              <a:latin typeface="Arial Narrow" panose="020B0606020202030204" pitchFamily="34" charset="0"/>
            </a:endParaRP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711320"/>
            <a:ext cx="9144000" cy="6146680"/>
          </a:xfrm>
          <a:noFill/>
        </p:spPr>
        <p:txBody>
          <a:bodyPr/>
          <a:lstStyle/>
          <a:p>
            <a:pPr marL="512763" indent="-512763" eaLnBrk="1" hangingPunct="1">
              <a:buFont typeface="+mj-lt"/>
              <a:buAutoNum type="arabicParenR" startAt="3"/>
              <a:tabLst>
                <a:tab pos="457200" algn="l"/>
              </a:tabLst>
            </a:pPr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Colossians </a:t>
            </a:r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3:2 -</a:t>
            </a:r>
            <a:r>
              <a:rPr lang="en-US" altLang="en-US" sz="4400" b="1" i="1" dirty="0">
                <a:solidFill>
                  <a:srgbClr val="FFFFFF"/>
                </a:solidFill>
                <a:latin typeface="Arial Narrow" panose="020B0606020202030204" pitchFamily="34" charset="0"/>
              </a:rPr>
              <a:t> Set your mind on the things above, not on the things that are on earth</a:t>
            </a:r>
          </a:p>
          <a:p>
            <a:pPr marL="512763" indent="-512763" eaLnBrk="1" hangingPunct="1">
              <a:buFont typeface="+mj-lt"/>
              <a:buAutoNum type="arabicParenR" startAt="3"/>
              <a:tabLst>
                <a:tab pos="457200" algn="l"/>
              </a:tabLst>
            </a:pPr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James </a:t>
            </a:r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4:13-18 - pursue the wisdom from above and not worldly wisdom</a:t>
            </a:r>
          </a:p>
          <a:p>
            <a:pPr marL="512763" indent="-512763" eaLnBrk="1" hangingPunct="1">
              <a:buFont typeface="+mj-lt"/>
              <a:buAutoNum type="arabicParenR" startAt="3"/>
              <a:tabLst>
                <a:tab pos="457200" algn="l"/>
              </a:tabLst>
            </a:pPr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Phil. </a:t>
            </a:r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4:8 - Let your mind dwell on what is true, noble, just, pure, lovely, of good report, </a:t>
            </a:r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virtuous, </a:t>
            </a:r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praiseworthy</a:t>
            </a:r>
            <a:endParaRPr lang="en-US" altLang="en-US" sz="4400" b="1" dirty="0" smtClean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40155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4" grpId="0"/>
      <p:bldP spid="59395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22225" y="0"/>
            <a:ext cx="9144000" cy="677863"/>
          </a:xfrm>
          <a:noFill/>
        </p:spPr>
        <p:txBody>
          <a:bodyPr lIns="0" tIns="0" rIns="0" bIns="0">
            <a:spAutoFit/>
          </a:bodyPr>
          <a:lstStyle/>
          <a:p>
            <a:pPr defTabSz="381000" eaLnBrk="1" hangingPunct="1"/>
            <a:r>
              <a:rPr lang="en-US" altLang="en-US" b="1" u="sng" smtClean="0">
                <a:solidFill>
                  <a:srgbClr val="A0D0FF"/>
                </a:solidFill>
                <a:latin typeface="Arial Narrow" panose="020B0606020202030204" pitchFamily="34" charset="0"/>
              </a:rPr>
              <a:t>Conclusions</a:t>
            </a:r>
            <a:endParaRPr lang="en-US" altLang="en-US" sz="3600" b="1" smtClean="0">
              <a:solidFill>
                <a:srgbClr val="FFFF99"/>
              </a:solidFill>
              <a:latin typeface="Arial Narrow" panose="020B0606020202030204" pitchFamily="34" charset="0"/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677863"/>
            <a:ext cx="9144000" cy="6180137"/>
          </a:xfrm>
          <a:noFill/>
        </p:spPr>
        <p:txBody>
          <a:bodyPr/>
          <a:lstStyle/>
          <a:p>
            <a:pPr eaLnBrk="1" hangingPunct="1"/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We are in a spiritual war &amp; the opening attack is against truth in a battle for your mind </a:t>
            </a:r>
          </a:p>
          <a:p>
            <a:pPr eaLnBrk="1" hangingPunct="1"/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The </a:t>
            </a:r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first action of preparation for battle is to gird yourself with the belt of truth</a:t>
            </a:r>
          </a:p>
          <a:p>
            <a:pPr eaLnBrk="1" hangingPunct="1"/>
            <a:r>
              <a:rPr lang="en-US" altLang="en-US" sz="4400" b="1" dirty="0" smtClean="0">
                <a:solidFill>
                  <a:srgbClr val="FFFFFF"/>
                </a:solidFill>
                <a:latin typeface="Arial Narrow" panose="020B0606020202030204" pitchFamily="34" charset="0"/>
              </a:rPr>
              <a:t>Learn </a:t>
            </a:r>
            <a:r>
              <a:rPr lang="en-US" altLang="en-US" sz="4400" b="1" dirty="0">
                <a:solidFill>
                  <a:srgbClr val="FFFFFF"/>
                </a:solidFill>
                <a:latin typeface="Arial Narrow" panose="020B0606020202030204" pitchFamily="34" charset="0"/>
              </a:rPr>
              <a:t>to discern truth from error by applying these standards to what you allow into your mind</a:t>
            </a:r>
            <a:endParaRPr lang="en-US" altLang="en-US" sz="4400" b="1" dirty="0" smtClean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53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8" grpId="0"/>
      <p:bldP spid="60419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433388" y="1838325"/>
            <a:ext cx="8240712" cy="2468563"/>
          </a:xfrm>
          <a:noFill/>
        </p:spPr>
        <p:txBody>
          <a:bodyPr lIns="0" tIns="0" rIns="0" bIns="0">
            <a:spAutoFit/>
          </a:bodyPr>
          <a:lstStyle/>
          <a:p>
            <a:pPr defTabSz="381000" eaLnBrk="1" hangingPunct="1"/>
            <a:r>
              <a:rPr lang="en-US" altLang="en-US" sz="7200" b="1" smtClean="0">
                <a:solidFill>
                  <a:srgbClr val="A0D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Grace Bible Church</a:t>
            </a:r>
            <a:r>
              <a:rPr lang="en-US" altLang="en-US" sz="7200" b="1" i="0" smtClean="0">
                <a:solidFill>
                  <a:srgbClr val="A0D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altLang="en-US" sz="7200" b="1" i="0" smtClean="0">
                <a:solidFill>
                  <a:srgbClr val="A0D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5400" b="1" i="0" smtClean="0">
                <a:solidFill>
                  <a:srgbClr val="A0D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b="1" smtClean="0">
                <a:solidFill>
                  <a:srgbClr val="FFFF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Glorifying God </a:t>
            </a:r>
            <a:br>
              <a:rPr lang="en-US" altLang="en-US" sz="3600" b="1" smtClean="0">
                <a:solidFill>
                  <a:srgbClr val="FFFF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3600" b="1" smtClean="0">
                <a:solidFill>
                  <a:srgbClr val="FFFF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 Making Disciples of Jesus Christ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2" grpId="0"/>
    </p:bldLst>
  </p:timing>
</p:sld>
</file>

<file path=ppt/theme/theme1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Default Design">
  <a:themeElements>
    <a:clrScheme name="3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3_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Sermon 1</Template>
  <TotalTime>836</TotalTime>
  <Words>994</Words>
  <Application>Microsoft Office PowerPoint</Application>
  <PresentationFormat>On-screen Show (4:3)</PresentationFormat>
  <Paragraphs>118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Arial Narrow</vt:lpstr>
      <vt:lpstr>Times New Roman</vt:lpstr>
      <vt:lpstr>Wingdings</vt:lpstr>
      <vt:lpstr>Custom Design</vt:lpstr>
      <vt:lpstr>3_Default Design</vt:lpstr>
      <vt:lpstr>Grace Bible Church  Glorifying God  by Making Disciples of Jesus Christ</vt:lpstr>
      <vt:lpstr>A reminder to consider others Please:</vt:lpstr>
      <vt:lpstr>The Battle for the Mind Selected Scriptures</vt:lpstr>
      <vt:lpstr>The Battle for the Mind Selected Scriptures</vt:lpstr>
      <vt:lpstr>Spiritual War  Ephesians 6:10-20</vt:lpstr>
      <vt:lpstr>Spiritual War  Ephesians 6:10-20</vt:lpstr>
      <vt:lpstr>Spiritual War  Ephesians 6:10-20</vt:lpstr>
      <vt:lpstr>Spiritual War </vt:lpstr>
      <vt:lpstr>Spiritual War </vt:lpstr>
      <vt:lpstr>Spiritual War </vt:lpstr>
      <vt:lpstr>Philosophical Attacks on Truth</vt:lpstr>
      <vt:lpstr>Philosophical Frontal Attacks</vt:lpstr>
      <vt:lpstr>Philosophical Frontal Attacks</vt:lpstr>
      <vt:lpstr>Philosophical Flank Attacks</vt:lpstr>
      <vt:lpstr>Philosophical Flank Attacks</vt:lpstr>
      <vt:lpstr>Philosophical Flank Attacks</vt:lpstr>
      <vt:lpstr>Philosophical Flank Attacks</vt:lpstr>
      <vt:lpstr>Philosophical Flank Attacks</vt:lpstr>
      <vt:lpstr>Philosophical Flank Attacks</vt:lpstr>
      <vt:lpstr>The Dangers of Amusements</vt:lpstr>
      <vt:lpstr>The Dangers of Amusements</vt:lpstr>
      <vt:lpstr>Winning the Battle</vt:lpstr>
      <vt:lpstr>Winning the Battle</vt:lpstr>
      <vt:lpstr>Winning the Battle</vt:lpstr>
      <vt:lpstr>Conclusions</vt:lpstr>
      <vt:lpstr>Grace Bible Church  Glorifying God  by Making Disciples of Jesus Christ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Grace Bible Church</dc:title>
  <dc:creator>Scott</dc:creator>
  <cp:lastModifiedBy>Microsoft account</cp:lastModifiedBy>
  <cp:revision>55</cp:revision>
  <dcterms:modified xsi:type="dcterms:W3CDTF">2026-09-20T00:56:57Z</dcterms:modified>
</cp:coreProperties>
</file>