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757" r:id="rId2"/>
    <p:sldMasterId id="2147483769" r:id="rId3"/>
  </p:sldMasterIdLst>
  <p:notesMasterIdLst>
    <p:notesMasterId r:id="rId31"/>
  </p:notesMasterIdLst>
  <p:sldIdLst>
    <p:sldId id="353" r:id="rId4"/>
    <p:sldId id="355" r:id="rId5"/>
    <p:sldId id="291" r:id="rId6"/>
    <p:sldId id="260" r:id="rId7"/>
    <p:sldId id="278" r:id="rId8"/>
    <p:sldId id="292" r:id="rId9"/>
    <p:sldId id="279" r:id="rId10"/>
    <p:sldId id="293" r:id="rId11"/>
    <p:sldId id="280" r:id="rId12"/>
    <p:sldId id="294" r:id="rId13"/>
    <p:sldId id="281" r:id="rId14"/>
    <p:sldId id="295" r:id="rId15"/>
    <p:sldId id="296" r:id="rId16"/>
    <p:sldId id="282" r:id="rId17"/>
    <p:sldId id="297" r:id="rId18"/>
    <p:sldId id="298" r:id="rId19"/>
    <p:sldId id="299" r:id="rId20"/>
    <p:sldId id="283" r:id="rId21"/>
    <p:sldId id="284" r:id="rId22"/>
    <p:sldId id="300" r:id="rId23"/>
    <p:sldId id="290" r:id="rId24"/>
    <p:sldId id="357" r:id="rId25"/>
    <p:sldId id="301" r:id="rId26"/>
    <p:sldId id="286" r:id="rId27"/>
    <p:sldId id="287" r:id="rId28"/>
    <p:sldId id="358" r:id="rId29"/>
    <p:sldId id="356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CC"/>
    <a:srgbClr val="C0C0C0"/>
    <a:srgbClr val="000066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987" autoAdjust="0"/>
    <p:restoredTop sz="94660" autoAdjust="0"/>
  </p:normalViewPr>
  <p:slideViewPr>
    <p:cSldViewPr>
      <p:cViewPr varScale="1">
        <p:scale>
          <a:sx n="100" d="100"/>
          <a:sy n="100" d="100"/>
        </p:scale>
        <p:origin x="25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419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0"/>
            <a:r>
              <a:rPr lang="en-US" altLang="en-US" smtClean="0"/>
              <a:t>Second level</a:t>
            </a:r>
          </a:p>
          <a:p>
            <a:pPr lvl="0"/>
            <a:r>
              <a:rPr lang="en-US" altLang="en-US" smtClean="0"/>
              <a:t>Third level</a:t>
            </a:r>
          </a:p>
          <a:p>
            <a:pPr lvl="0"/>
            <a:r>
              <a:rPr lang="en-US" altLang="en-US" smtClean="0"/>
              <a:t>Fourth level</a:t>
            </a:r>
          </a:p>
          <a:p>
            <a:pPr lvl="0"/>
            <a:r>
              <a:rPr lang="en-US" altLang="en-US" smtClean="0"/>
              <a:t>Fifth level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7723AA3-9697-4B6E-9DFB-0FE7900D71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57705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D2A124-5192-4D97-9DFA-BE78FFD509D0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1187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4E740C-CC92-4320-BA27-98EE96B43E00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880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42439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5DDD7E-AC78-455B-A912-E6F57DE6A5D6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665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5121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8D167F-1C0E-46CA-A8B3-3DA82AD6B056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901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70426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593E83-427A-4F4A-AC71-2585F5DE1810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921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871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55FCFA-9E7E-4ADF-989A-DA2CE75F9027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675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28371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715B8C-2FAE-4D0D-B349-693894C76110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942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41971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5145BC-948D-4B52-8C3F-D817C489D13D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962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32702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015F90-9E45-43DD-AD8B-D509333E1AF9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983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67664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383434-85E8-4F61-B69F-1D0B72FB2EC0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686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06910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60C7EB-5DAE-4ED5-9D46-1979E3530B14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69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5303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A35644-306E-4380-AFAA-5F9C2BABCA6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71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hangingPunct="0">
              <a:spcBef>
                <a:spcPct val="0"/>
              </a:spcBef>
            </a:pPr>
            <a:fld id="{DB686D8D-05ED-414B-9527-12BF352B2183}" type="slidenum">
              <a:rPr lang="en-US" altLang="en-US">
                <a:solidFill>
                  <a:srgbClr val="000000"/>
                </a:solidFill>
              </a:rPr>
              <a:pPr algn="r" eaLnBrk="0" hangingPunct="0">
                <a:spcBef>
                  <a:spcPct val="0"/>
                </a:spcBef>
              </a:pPr>
              <a:t>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596974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EA7A75-DCC4-447A-AD00-9951CCF196DA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1003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04465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DD6886-5C46-4931-8AFF-AD25FC09AC8A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798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8839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93FD82-10B0-414E-9859-3E7E0DEA8445}" type="slidenum">
              <a:rPr lang="en-US" altLang="en-US">
                <a:solidFill>
                  <a:srgbClr val="000000"/>
                </a:solidFill>
              </a:rPr>
              <a:pPr/>
              <a:t>22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4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36843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93FD82-10B0-414E-9859-3E7E0DEA8445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1024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72435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06B575-8010-48F4-8BFC-939CBAB7E8F7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716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44313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A224E6-5C47-4C54-ADCC-980E88B54FE0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727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13614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A224E6-5C47-4C54-ADCC-980E88B54FE0}" type="slidenum">
              <a:rPr lang="en-US" altLang="en-US">
                <a:solidFill>
                  <a:srgbClr val="000000"/>
                </a:solidFill>
              </a:rPr>
              <a:pPr/>
              <a:t>26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27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70025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D2A124-5192-4D97-9DFA-BE78FFD509D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00798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07B79D-CB92-48FD-9C22-8747FDB3D7E8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19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1758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981640-E553-4C43-B0D8-4F6D5A94882B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624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180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81E57A-AB8A-4860-BD11-1A8D480402CF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634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6643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31079B-5EE8-4040-A687-DDAC01170730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39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59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D8F369-7CA8-4AFA-B07B-3E7A9AC2CB7A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645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4592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4AA8B9-C5E3-4EE1-99CB-0AB2A1148F80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860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282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B05F71-18F7-4CE2-A369-261C47898826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655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6692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52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764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5745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5745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34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5F476-215E-4362-AAD4-2B2A58B8AE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4461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E720C-5F75-4321-8220-2D2B86E679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9391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28730-2FFA-4D09-A65A-D4ED5270AE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6150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D125A-EAC2-46D5-8E9A-7DDC0AE006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9371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96FEF-A5A8-4305-B81E-1F2C104E4D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3156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4B3B6-4C4D-4EEE-AF7E-EFC33643B1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28488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A9E3A-5364-4657-B8D1-0AB6C4594D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3402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430AE-1085-4AEA-8D80-F6DBD163CC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783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7817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C0A7E-5E27-40ED-BFC9-7B2C2FF509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67518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37419-B188-419E-BC03-C74621BDE3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08205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5D56A-3E75-4E4F-8B89-252DAEE7E6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50043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780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5261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79615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495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2497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307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536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609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58212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23708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0647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009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5745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5745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567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495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04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05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512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1877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1607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2241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19200"/>
            <a:ext cx="9144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i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6213" indent="-176213" algn="l" rtl="0" fontAlgn="base">
        <a:spcBef>
          <a:spcPct val="20000"/>
        </a:spcBef>
        <a:spcAft>
          <a:spcPct val="0"/>
        </a:spcAft>
        <a:buChar char="•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166688" algn="l" rtl="0" fontAlgn="base">
        <a:spcBef>
          <a:spcPct val="20000"/>
        </a:spcBef>
        <a:spcAft>
          <a:spcPct val="0"/>
        </a:spcAft>
        <a:buSzPct val="85000"/>
        <a:buFont typeface="Wingdings" panose="05000000000000000000" pitchFamily="2" charset="2"/>
        <a:buChar char="Ø"/>
        <a:defRPr sz="4000" kern="1200">
          <a:solidFill>
            <a:schemeClr val="bg1"/>
          </a:solidFill>
          <a:latin typeface="+mn-lt"/>
          <a:ea typeface="+mn-ea"/>
          <a:cs typeface="+mn-cs"/>
        </a:defRPr>
      </a:lvl2pPr>
      <a:lvl3pPr marL="735013" indent="-163513" algn="l" rtl="0" fontAlgn="base">
        <a:spcBef>
          <a:spcPct val="20000"/>
        </a:spcBef>
        <a:spcAft>
          <a:spcPct val="0"/>
        </a:spcAft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3pPr>
      <a:lvl4pPr marL="1025525" indent="-176213" algn="l" rtl="0" fontAlgn="base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3600" kern="1200">
          <a:solidFill>
            <a:schemeClr val="bg1"/>
          </a:solidFill>
          <a:latin typeface="+mn-lt"/>
          <a:ea typeface="+mn-ea"/>
          <a:cs typeface="+mn-cs"/>
        </a:defRPr>
      </a:lvl4pPr>
      <a:lvl5pPr marL="1254125" indent="-114300" algn="l" rtl="0" fontAlgn="base">
        <a:spcBef>
          <a:spcPct val="20000"/>
        </a:spcBef>
        <a:spcAft>
          <a:spcPct val="0"/>
        </a:spcAft>
        <a:buSzPct val="65000"/>
        <a:buFont typeface="Wingdings" panose="05000000000000000000" pitchFamily="2" charset="2"/>
        <a:buChar char="v"/>
        <a:defRPr sz="3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6BED1B7-37C4-4C56-BAAC-CE32A5A5B0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967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19200"/>
            <a:ext cx="9144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3722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176213" indent="-176213" algn="l" rtl="0" eaLnBrk="0" fontAlgn="base" hangingPunct="0">
        <a:spcBef>
          <a:spcPct val="20000"/>
        </a:spcBef>
        <a:spcAft>
          <a:spcPct val="0"/>
        </a:spcAft>
        <a:buChar char="•"/>
        <a:defRPr sz="40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166688" algn="l" rtl="0" eaLnBrk="0" fontAlgn="base" hangingPunct="0">
        <a:spcBef>
          <a:spcPct val="20000"/>
        </a:spcBef>
        <a:spcAft>
          <a:spcPct val="0"/>
        </a:spcAft>
        <a:buSzPct val="85000"/>
        <a:buFont typeface="Wingdings" panose="05000000000000000000" pitchFamily="2" charset="2"/>
        <a:buChar char="Ø"/>
        <a:defRPr sz="4000">
          <a:solidFill>
            <a:schemeClr val="bg1"/>
          </a:solidFill>
          <a:latin typeface="+mn-lt"/>
          <a:cs typeface="+mn-cs"/>
        </a:defRPr>
      </a:lvl2pPr>
      <a:lvl3pPr marL="735013" indent="-163513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cs typeface="+mn-cs"/>
        </a:defRPr>
      </a:lvl3pPr>
      <a:lvl4pPr marL="1025525" indent="-176213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3600">
          <a:solidFill>
            <a:schemeClr val="bg1"/>
          </a:solidFill>
          <a:latin typeface="+mn-lt"/>
          <a:cs typeface="+mn-cs"/>
        </a:defRPr>
      </a:lvl4pPr>
      <a:lvl5pPr marL="1254125" indent="-114300" algn="l" rtl="0" eaLnBrk="0" fontAlgn="base" hangingPunct="0">
        <a:spcBef>
          <a:spcPct val="20000"/>
        </a:spcBef>
        <a:spcAft>
          <a:spcPct val="0"/>
        </a:spcAft>
        <a:buSzPct val="65000"/>
        <a:buFont typeface="Wingdings" panose="05000000000000000000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5pPr>
      <a:lvl6pPr marL="17113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6pPr>
      <a:lvl7pPr marL="21685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7pPr>
      <a:lvl8pPr marL="26257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8pPr>
      <a:lvl9pPr marL="30829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3388" y="1838325"/>
            <a:ext cx="8240712" cy="24685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sz="7200" b="1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Bible Church</a:t>
            </a:r>
            <a: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Glorifying God </a:t>
            </a:r>
            <a:b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Making Disciples of Jesus Christ</a:t>
            </a:r>
          </a:p>
        </p:txBody>
      </p:sp>
    </p:spTree>
    <p:extLst>
      <p:ext uri="{BB962C8B-B14F-4D97-AF65-F5344CB8AC3E}">
        <p14:creationId xmlns:p14="http://schemas.microsoft.com/office/powerpoint/2010/main" val="6658667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Proper Labor Before the Lord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84163" indent="-284163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Colossians 3:23-24 - The Christian works for God regardless of who signs the paycheck</a:t>
            </a:r>
          </a:p>
          <a:p>
            <a:pPr marL="284163" indent="-284163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We are to be steadfast in our work for the Lord knowing our labor is not in vain in the Lord (1 Cor. 15:58)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  <p:bldP spid="8704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Leisure - Introduction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38125" indent="-238125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There are many views about leisure 	</a:t>
            </a:r>
          </a:p>
          <a:p>
            <a:pPr marL="852488" lvl="1" indent="-500063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Some don’t have time for it</a:t>
            </a:r>
          </a:p>
          <a:p>
            <a:pPr marL="852488" lvl="1" indent="-500063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Some condemn it. </a:t>
            </a:r>
          </a:p>
          <a:p>
            <a:pPr marL="852488" lvl="1" indent="-500063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Others revel in it. </a:t>
            </a:r>
          </a:p>
          <a:p>
            <a:pPr marL="238125" indent="-238125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 Bible brings balance to life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Leisure – The Sabbath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300038" indent="-300038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A day set aside for the good of man for  rest from labor and focus on God</a:t>
            </a:r>
          </a:p>
          <a:p>
            <a:pPr marL="300038" indent="-300038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A special day for people to gather together in the worship of God</a:t>
            </a:r>
          </a:p>
          <a:p>
            <a:pPr marL="300038" indent="-300038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Provided a physical &amp; mental break from labor. </a:t>
            </a:r>
          </a:p>
          <a:p>
            <a:pPr marL="300038" indent="-300038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God designed man with a need for leisure.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  <p:bldP spid="89091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Leisure in Scripture 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solidFill>
                  <a:srgbClr val="FFFFFF"/>
                </a:solidFill>
                <a:latin typeface="Symbol" panose="05050102010706020507" pitchFamily="18" charset="2"/>
              </a:rPr>
              <a:t>eukairew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/ eukaireo = “opportunity,” “seasonable time,” “spend time” or “leisure.” </a:t>
            </a:r>
          </a:p>
          <a:p>
            <a:pPr>
              <a:buFontTx/>
              <a:buNone/>
            </a:pPr>
            <a:r>
              <a:rPr lang="en-US" altLang="en-US" sz="4400" b="1">
                <a:solidFill>
                  <a:srgbClr val="FFFFFF"/>
                </a:solidFill>
                <a:latin typeface="Symbol" panose="05050102010706020507" pitchFamily="18" charset="2"/>
              </a:rPr>
              <a:t>anapauw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/ anapauo = “to rest,” “to be refreshed,” “keeping quiet,” “an aspect of sleeping.” </a:t>
            </a:r>
          </a:p>
          <a:p>
            <a:pPr>
              <a:buFontTx/>
              <a:buNone/>
            </a:pPr>
            <a:r>
              <a:rPr lang="en-US" altLang="en-US" sz="4400" b="1">
                <a:solidFill>
                  <a:srgbClr val="FFFFFF"/>
                </a:solidFill>
                <a:latin typeface="Symbol" panose="05050102010706020507" pitchFamily="18" charset="2"/>
              </a:rPr>
              <a:t>katapausiV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/ katapausis = “a place of rest” Verb form = to “give or take rest”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/>
      <p:bldP spid="91139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Keeping Leisure Proper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28600" indent="-228600">
              <a:tabLst>
                <a:tab pos="228600" algn="l"/>
              </a:tabLst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Leisure activities may be beneficial, neutral or detrimental to your physical, emotional or spiritual health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Evaluating Leisure Activities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28600" indent="-228600">
              <a:tabLst>
                <a:tab pos="228600" algn="l"/>
              </a:tabLst>
            </a:pPr>
            <a:r>
              <a:rPr lang="en-US" altLang="en-US" sz="4400" b="1">
                <a:latin typeface="Arial Narrow" panose="020B0606020202030204" pitchFamily="34" charset="0"/>
              </a:rPr>
              <a:t>Why do you want to do it? </a:t>
            </a:r>
          </a:p>
          <a:p>
            <a:pPr marL="228600" indent="-228600">
              <a:tabLst>
                <a:tab pos="228600" algn="l"/>
              </a:tabLst>
            </a:pPr>
            <a:r>
              <a:rPr lang="en-US" altLang="en-US" sz="4400" b="1">
                <a:latin typeface="Arial Narrow" panose="020B0606020202030204" pitchFamily="34" charset="0"/>
              </a:rPr>
              <a:t>What purpose will it serve?</a:t>
            </a:r>
          </a:p>
          <a:p>
            <a:pPr marL="228600" indent="-228600">
              <a:tabLst>
                <a:tab pos="228600" algn="l"/>
              </a:tabLst>
            </a:pPr>
            <a:r>
              <a:rPr lang="en-US" altLang="en-US" sz="4400" b="1">
                <a:latin typeface="Arial Narrow" panose="020B0606020202030204" pitchFamily="34" charset="0"/>
              </a:rPr>
              <a:t>Will it build me or others up in Christ? (1 Cor. 10:23) </a:t>
            </a:r>
          </a:p>
          <a:p>
            <a:pPr marL="228600" indent="-228600">
              <a:tabLst>
                <a:tab pos="228600" algn="l"/>
              </a:tabLst>
            </a:pPr>
            <a:r>
              <a:rPr lang="en-US" altLang="en-US" sz="4400" b="1">
                <a:latin typeface="Arial Narrow" panose="020B0606020202030204" pitchFamily="34" charset="0"/>
              </a:rPr>
              <a:t>Will it be a help or hindrance to holy living? (Heb. 12:1-3) </a:t>
            </a:r>
          </a:p>
          <a:p>
            <a:pPr marL="228600" indent="-228600">
              <a:tabLst>
                <a:tab pos="228600" algn="l"/>
              </a:tabLst>
            </a:pPr>
            <a:endParaRPr lang="en-US" altLang="en-US" sz="4400" b="1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55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6" grpId="0"/>
      <p:bldP spid="93187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Keeping Leisure Proper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28600" indent="-228600">
              <a:tabLst>
                <a:tab pos="228600" algn="l"/>
              </a:tabLst>
            </a:pPr>
            <a:r>
              <a:rPr lang="en-US" altLang="en-US" sz="4400" b="1">
                <a:latin typeface="Arial Narrow" panose="020B0606020202030204" pitchFamily="34" charset="0"/>
              </a:rPr>
              <a:t>Would it cause others to stumble? (Rom. 14)</a:t>
            </a:r>
          </a:p>
          <a:p>
            <a:pPr marL="228600" indent="-228600">
              <a:tabLst>
                <a:tab pos="228600" algn="l"/>
              </a:tabLst>
            </a:pPr>
            <a:r>
              <a:rPr lang="en-US" altLang="en-US" sz="4400" b="1">
                <a:latin typeface="Arial Narrow" panose="020B0606020202030204" pitchFamily="34" charset="0"/>
              </a:rPr>
              <a:t>Does it bring me into bondage or cause me to lose control? (1 Cor. 6:12).</a:t>
            </a:r>
          </a:p>
          <a:p>
            <a:pPr marL="228600" indent="-228600">
              <a:tabLst>
                <a:tab pos="228600" algn="l"/>
              </a:tabLst>
            </a:pPr>
            <a:r>
              <a:rPr lang="en-US" altLang="en-US" sz="4400" b="1">
                <a:latin typeface="Arial Narrow" panose="020B0606020202030204" pitchFamily="34" charset="0"/>
              </a:rPr>
              <a:t>Is it morally positive, neutral or negative? 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/>
      <p:bldP spid="95235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Keeping Leisure Proper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28600" indent="-228600">
              <a:tabLst>
                <a:tab pos="228600" algn="l"/>
              </a:tabLst>
            </a:pPr>
            <a:r>
              <a:rPr lang="en-US" altLang="en-US" sz="4400" b="1">
                <a:latin typeface="Arial Narrow" panose="020B0606020202030204" pitchFamily="34" charset="0"/>
              </a:rPr>
              <a:t>Am I using it as a covering for my own sin? </a:t>
            </a:r>
            <a:r>
              <a:rPr lang="en-US" altLang="en-US" b="1">
                <a:latin typeface="Arial Narrow" panose="020B0606020202030204" pitchFamily="34" charset="0"/>
              </a:rPr>
              <a:t>(1 Peter 2:16) </a:t>
            </a:r>
          </a:p>
          <a:p>
            <a:pPr marL="228600" indent="-228600">
              <a:tabLst>
                <a:tab pos="228600" algn="l"/>
              </a:tabLst>
            </a:pPr>
            <a:r>
              <a:rPr lang="en-US" altLang="en-US" sz="4400" b="1">
                <a:latin typeface="Arial Narrow" panose="020B0606020202030204" pitchFamily="34" charset="0"/>
              </a:rPr>
              <a:t>Does it violate my conscience </a:t>
            </a:r>
            <a:r>
              <a:rPr lang="en-US" altLang="en-US" b="1">
                <a:latin typeface="Arial Narrow" panose="020B0606020202030204" pitchFamily="34" charset="0"/>
              </a:rPr>
              <a:t>(Romans 14:23) </a:t>
            </a:r>
          </a:p>
          <a:p>
            <a:pPr marL="228600" indent="-228600">
              <a:tabLst>
                <a:tab pos="228600" algn="l"/>
              </a:tabLst>
            </a:pPr>
            <a:r>
              <a:rPr lang="en-US" altLang="en-US" sz="4400" b="1">
                <a:latin typeface="Arial Narrow" panose="020B0606020202030204" pitchFamily="34" charset="0"/>
              </a:rPr>
              <a:t>Would I do this if Jesus was with me? </a:t>
            </a:r>
          </a:p>
          <a:p>
            <a:pPr marL="228600" indent="-228600">
              <a:tabLst>
                <a:tab pos="228600" algn="l"/>
              </a:tabLst>
            </a:pPr>
            <a:r>
              <a:rPr lang="en-US" altLang="en-US" sz="4400" b="1">
                <a:latin typeface="Arial Narrow" panose="020B0606020202030204" pitchFamily="34" charset="0"/>
              </a:rPr>
              <a:t>Will it glorify God? </a:t>
            </a:r>
            <a:r>
              <a:rPr lang="en-US" altLang="en-US" b="1">
                <a:latin typeface="Arial Narrow" panose="020B0606020202030204" pitchFamily="34" charset="0"/>
              </a:rPr>
              <a:t>(1 Corinthians 10:31)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/>
      <p:bldP spid="9728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Sports 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May provide outreach opportunities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May be used to teach positive values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Caution: What are the attitudes &amp; actions of the players &amp; spectators?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Caution: What are the financial and time costs? 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Games 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  <a:ln/>
        </p:spPr>
        <p:txBody>
          <a:bodyPr/>
          <a:lstStyle/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Use the same cautions as apply to sports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Gambling for financial gain is both selfishness &amp; a refusal to follow God’s plan for gaining wealth 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Educational games must evaluated on whether they actually teach the truth</a:t>
            </a: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304800"/>
            <a:ext cx="7696200" cy="762000"/>
          </a:xfrm>
        </p:spPr>
        <p:txBody>
          <a:bodyPr/>
          <a:lstStyle/>
          <a:p>
            <a:pPr eaLnBrk="1" hangingPunct="1"/>
            <a:r>
              <a:rPr lang="en-US" altLang="en-US" sz="4000" b="1" smtClean="0"/>
              <a:t>A reminder to consider others Please: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04800" y="1295400"/>
            <a:ext cx="8458200" cy="5334000"/>
          </a:xfrm>
        </p:spPr>
        <p:txBody>
          <a:bodyPr/>
          <a:lstStyle/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Silence your cell phone &amp; all electronic devices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Use the nursery or cry room if your child is fussy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Get up during the preaching only if absolutely necessary (please sit in back if you must leave early)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Refrain from eating &amp; drinking during worship service (</a:t>
            </a:r>
            <a:r>
              <a:rPr lang="en-US" altLang="en-US" b="1" smtClean="0"/>
              <a:t>except medical needs) </a:t>
            </a:r>
            <a:endParaRPr lang="en-US" alt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27935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Games 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  <a:ln/>
        </p:spPr>
        <p:txBody>
          <a:bodyPr/>
          <a:lstStyle/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Evaluate the moral elements of any game 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 manner in which you play a game will also teach moral values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Evaluate role playing games:</a:t>
            </a:r>
          </a:p>
          <a:p>
            <a:pPr marL="509588" lvl="1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 moral character of the role?</a:t>
            </a:r>
          </a:p>
          <a:p>
            <a:pPr marL="509588" lvl="1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Would Jesus play it with you?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/>
      <p:bldP spid="99331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Entertainment 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Evaluate by all the principles already given and:</a:t>
            </a:r>
          </a:p>
          <a:p>
            <a:pPr marL="852488" lvl="1" indent="-509588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Is its message good, neutral or evil?</a:t>
            </a:r>
          </a:p>
          <a:p>
            <a:pPr marL="852488" lvl="1" indent="-509588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Is its message compatible with a Biblical worldview?</a:t>
            </a:r>
          </a:p>
          <a:p>
            <a:pPr marL="852488" lvl="1" indent="-509588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Is its message truthful?</a:t>
            </a:r>
          </a:p>
          <a:p>
            <a:pPr marL="852488" lvl="1" indent="-509588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Does it use evil methods to present its message</a:t>
            </a: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  <p:bldP spid="78851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Entertainment 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747713" lvl="1" indent="-404813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Does it violate the “law of love” by requiring others to commit acts of sin in the production of the entertainment?</a:t>
            </a:r>
          </a:p>
          <a:p>
            <a:pPr marL="747713" lvl="1" indent="-404813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Does it denigrate our Lord? </a:t>
            </a:r>
          </a:p>
          <a:p>
            <a:pPr marL="747713" lvl="1" indent="-404813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Does is stimulate sinful interests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?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4798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/>
      <p:bldP spid="10137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Entertainment 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28600" indent="-228600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Evaluate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before you to go or watch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it</a:t>
            </a:r>
          </a:p>
          <a:p>
            <a:pPr marL="228600" indent="-228600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Capalert.com</a:t>
            </a:r>
          </a:p>
          <a:p>
            <a:pPr marL="228600" indent="-228600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Kids-in-mind.com 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/>
      <p:bldP spid="101379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Godly Leisure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14400"/>
            <a:ext cx="9144000" cy="5943600"/>
          </a:xfrm>
          <a:noFill/>
          <a:ln/>
        </p:spPr>
        <p:txBody>
          <a:bodyPr/>
          <a:lstStyle/>
          <a:p>
            <a:pPr marL="228600" indent="-228600"/>
            <a:r>
              <a:rPr lang="en-US" altLang="en-US" sz="4400" b="1">
                <a:latin typeface="Arial Narrow" panose="020B0606020202030204" pitchFamily="34" charset="0"/>
              </a:rPr>
              <a:t>Leisure allows you to do what you want rather than what you must. </a:t>
            </a:r>
          </a:p>
          <a:p>
            <a:pPr marL="228600" indent="-228600"/>
            <a:r>
              <a:rPr lang="en-US" altLang="en-US" sz="4400" b="1">
                <a:latin typeface="Arial Narrow" panose="020B0606020202030204" pitchFamily="34" charset="0"/>
              </a:rPr>
              <a:t>There is no better use of leisure time than in Bible study, prayer, and serving the Lord</a:t>
            </a:r>
            <a:r>
              <a:rPr lang="en-US" altLang="en-US" sz="4400">
                <a:latin typeface="Arial Narrow" panose="020B0606020202030204" pitchFamily="34" charset="0"/>
              </a:rPr>
              <a:t> </a:t>
            </a:r>
          </a:p>
          <a:p>
            <a:pPr marL="228600" indent="-228600"/>
            <a:r>
              <a:rPr lang="en-US" altLang="en-US" sz="4400" b="1">
                <a:latin typeface="Arial Narrow" panose="020B0606020202030204" pitchFamily="34" charset="0"/>
              </a:rPr>
              <a:t>Your use of leisure time will reveal what is important to you.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Keeping Leisure Balanced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You do not deserve leisure, it is a God given blessing from God and you are a steward of it. 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Balance between labor and types of leisure is maintained by godliness &amp;  sensitivity to the Holy Spirit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Keeping Leisure Balanced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28600" indent="-228600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Retirement removes the obligations of labor in earning a living, but that in turn enables volunteering for things you currently do not have time to do</a:t>
            </a:r>
          </a:p>
          <a:p>
            <a:pPr marL="228600" indent="-228600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Retirement is not to be a retreat into selfishness &amp; inactivity, it gives greater opportunity to serve the Lord to the best of your abilities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4384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3388" y="1838325"/>
            <a:ext cx="8240712" cy="24685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sz="7200" b="1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Bible Church</a:t>
            </a:r>
            <a: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Glorifying God </a:t>
            </a:r>
            <a:b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Making Disciples of Jesus Christ</a:t>
            </a:r>
          </a:p>
        </p:txBody>
      </p:sp>
    </p:spTree>
    <p:extLst>
      <p:ext uri="{BB962C8B-B14F-4D97-AF65-F5344CB8AC3E}">
        <p14:creationId xmlns:p14="http://schemas.microsoft.com/office/powerpoint/2010/main" val="17162380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Labor &amp; Leisure </a:t>
            </a:r>
            <a:r>
              <a:rPr lang="en-US" altLang="en-US" b="1" i="0" u="sng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>
                <a:solidFill>
                  <a:srgbClr val="FFFF99"/>
                </a:solidFill>
                <a:latin typeface="Arial Narrow" panose="020B0606020202030204" pitchFamily="34" charset="0"/>
              </a:rPr>
              <a:t>Selected Scriptures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  <a:ln/>
        </p:spPr>
        <p:txBody>
          <a:bodyPr/>
          <a:lstStyle/>
          <a:p>
            <a:pPr marL="228600" indent="-228600"/>
            <a:r>
              <a:rPr lang="en-US" altLang="en-US" sz="4400" b="1" i="1">
                <a:solidFill>
                  <a:srgbClr val="FFFFFF"/>
                </a:solidFill>
                <a:latin typeface="Arial Narrow" panose="020B0606020202030204" pitchFamily="34" charset="0"/>
              </a:rPr>
              <a:t>“Work is something that when we have it, we wish we didn't, and when we don't have it, we wish we did.”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</a:p>
          <a:p>
            <a:pPr marL="228600" indent="-228600"/>
            <a:r>
              <a:rPr lang="en-US" altLang="en-US" sz="4400">
                <a:solidFill>
                  <a:srgbClr val="FFFFFF"/>
                </a:solidFill>
                <a:latin typeface="Arial Narrow" panose="020B0606020202030204" pitchFamily="34" charset="0"/>
              </a:rPr>
              <a:t>“</a:t>
            </a:r>
            <a:r>
              <a:rPr lang="en-US" altLang="en-US" sz="4400" b="1" i="1">
                <a:solidFill>
                  <a:srgbClr val="FFFFFF"/>
                </a:solidFill>
                <a:latin typeface="Arial Narrow" panose="020B0606020202030204" pitchFamily="34" charset="0"/>
              </a:rPr>
              <a:t>When it comes to work, there are many who will stop at nothing.”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/>
      <p:bldP spid="8089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Labor &amp; Leisure 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14400"/>
            <a:ext cx="9144000" cy="5943600"/>
          </a:xfrm>
          <a:noFill/>
          <a:ln/>
        </p:spPr>
        <p:txBody>
          <a:bodyPr/>
          <a:lstStyle/>
          <a:p>
            <a:pPr marL="228600" indent="-228600"/>
            <a:r>
              <a:rPr lang="en-US" altLang="en-US" sz="4400" b="1" i="1">
                <a:solidFill>
                  <a:srgbClr val="FFFFFF"/>
                </a:solidFill>
                <a:latin typeface="Arial Narrow" panose="020B0606020202030204" pitchFamily="34" charset="0"/>
              </a:rPr>
              <a:t>“Man is so made that he can only find relaxation from one kind of labor by taking up another”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 - Anatole France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We hate labor because it is a reminder of the curse that is upon mankind because of sin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We love labor because God has designed aspects of it to be a blessing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The Curse of Labor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  <a:ln/>
        </p:spPr>
        <p:txBody>
          <a:bodyPr/>
          <a:lstStyle/>
          <a:p>
            <a:pPr marL="228600" indent="-228600">
              <a:lnSpc>
                <a:spcPct val="8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Adam’s sin brought a curse upon labor</a:t>
            </a:r>
          </a:p>
          <a:p>
            <a:pPr marL="228600" indent="-228600">
              <a:lnSpc>
                <a:spcPct val="8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Genesis 3:17-19  - God’s curse on Adam included </a:t>
            </a:r>
            <a:r>
              <a:rPr lang="en-US" altLang="en-US" sz="4400" b="1" i="1">
                <a:solidFill>
                  <a:srgbClr val="FFFFFF"/>
                </a:solidFill>
                <a:latin typeface="Arial Narrow" panose="020B0606020202030204" pitchFamily="34" charset="0"/>
              </a:rPr>
              <a:t>“by the sweat of your face you shall eat bread.”</a:t>
            </a:r>
          </a:p>
          <a:p>
            <a:pPr marL="228600" indent="-228600">
              <a:lnSpc>
                <a:spcPct val="8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 curse also included thorns and thistles (weeds)</a:t>
            </a:r>
          </a:p>
          <a:p>
            <a:pPr marL="228600" indent="-228600">
              <a:lnSpc>
                <a:spcPct val="8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Ecclesiastes 2:10-11; 6:7</a:t>
            </a:r>
          </a:p>
          <a:p>
            <a:pPr marL="228600" indent="-228600">
              <a:lnSpc>
                <a:spcPct val="8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No matter how much you achieve, there is always a sense of lack and that there is more to do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The Curse of Labor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28600" indent="-228600">
              <a:lnSpc>
                <a:spcPct val="8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Ecclesiastes 2:18-21</a:t>
            </a:r>
          </a:p>
          <a:p>
            <a:pPr marL="228600" indent="-228600">
              <a:lnSpc>
                <a:spcPct val="8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 satisfaction of work is temporary, you can’t take it with you, someone else will reap its benefits</a:t>
            </a:r>
          </a:p>
          <a:p>
            <a:pPr marL="228600" indent="-228600">
              <a:lnSpc>
                <a:spcPct val="8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 curse of sin has made labor vexation, toil, grief and full of sorrow</a:t>
            </a:r>
          </a:p>
          <a:p>
            <a:pPr marL="228600" indent="-228600">
              <a:lnSpc>
                <a:spcPct val="80000"/>
              </a:lnSpc>
            </a:pPr>
            <a:endParaRPr lang="en-US" altLang="en-US" sz="4400" b="1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/>
      <p:bldP spid="82947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The Blessing of Labor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Genesis 1:28 - Adam had a job from the very first day of life. 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Genesis 2:19-20 - Adam’s first task was to name all the animals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Ecclesiastes 2:24 – Labor is good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Ecclesiastes 3:10-13 – Labor is still the gift of God to men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The Blessing of Labor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Work is the remedy for a host of maladies including poverty, sickness and melancholy.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 Puritans understood God’s direction for work. </a:t>
            </a:r>
          </a:p>
          <a:p>
            <a:pPr marL="228600" indent="-228600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They did not work to succeed, they succeeded because they worked.</a:t>
            </a: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/>
      <p:bldP spid="8499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Proper Labor Before the Lord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pPr marL="284163" indent="-284163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We are to follow our Lord’s example, &amp;  He labored most of His life as a carpenter</a:t>
            </a:r>
          </a:p>
          <a:p>
            <a:pPr marL="284163" indent="-284163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Jesus labored hard in His ministry </a:t>
            </a:r>
          </a:p>
          <a:p>
            <a:pPr marL="284163" indent="-284163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Matthew 8:24 – Jesus become so physically tired He even slept in a boat during a storm. 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uiExpand="1" build="p"/>
    </p:bld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Sermon 1</Template>
  <TotalTime>1092</TotalTime>
  <Words>1125</Words>
  <Application>Microsoft Office PowerPoint</Application>
  <PresentationFormat>On-screen Show (4:3)</PresentationFormat>
  <Paragraphs>138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Wingdings</vt:lpstr>
      <vt:lpstr>Times New Roman</vt:lpstr>
      <vt:lpstr>Manuscript</vt:lpstr>
      <vt:lpstr>Arial Narrow</vt:lpstr>
      <vt:lpstr>Tahoma</vt:lpstr>
      <vt:lpstr>Symbol</vt:lpstr>
      <vt:lpstr>Custom Design</vt:lpstr>
      <vt:lpstr>3_Default Design</vt:lpstr>
      <vt:lpstr>1_Custom Design</vt:lpstr>
      <vt:lpstr>Grace Bible Church  Glorifying God  by Making Disciples of Jesus Christ</vt:lpstr>
      <vt:lpstr>A reminder to consider others Please:</vt:lpstr>
      <vt:lpstr>Labor &amp; Leisure  Selected Scriptures</vt:lpstr>
      <vt:lpstr>Labor &amp; Leisure </vt:lpstr>
      <vt:lpstr>The Curse of Labor</vt:lpstr>
      <vt:lpstr>The Curse of Labor</vt:lpstr>
      <vt:lpstr>The Blessing of Labor</vt:lpstr>
      <vt:lpstr>The Blessing of Labor</vt:lpstr>
      <vt:lpstr>Proper Labor Before the Lord</vt:lpstr>
      <vt:lpstr>Proper Labor Before the Lord</vt:lpstr>
      <vt:lpstr>Leisure - Introduction</vt:lpstr>
      <vt:lpstr>Leisure – The Sabbath</vt:lpstr>
      <vt:lpstr>Leisure in Scripture </vt:lpstr>
      <vt:lpstr>Keeping Leisure Proper</vt:lpstr>
      <vt:lpstr>Evaluating Leisure Activities</vt:lpstr>
      <vt:lpstr>Keeping Leisure Proper</vt:lpstr>
      <vt:lpstr>Keeping Leisure Proper</vt:lpstr>
      <vt:lpstr>Sports </vt:lpstr>
      <vt:lpstr>Games </vt:lpstr>
      <vt:lpstr>Games </vt:lpstr>
      <vt:lpstr>Entertainment </vt:lpstr>
      <vt:lpstr>Entertainment </vt:lpstr>
      <vt:lpstr>Entertainment </vt:lpstr>
      <vt:lpstr>Godly Leisure</vt:lpstr>
      <vt:lpstr>Keeping Leisure Balanced</vt:lpstr>
      <vt:lpstr>Keeping Leisure Balanced</vt:lpstr>
      <vt:lpstr>Grace Bible Church  Glorifying God  by Making Disciples of Jesus Christ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Grace Bible Church</dc:title>
  <dc:creator>Scott Harris</dc:creator>
  <cp:lastModifiedBy>Microsoft account</cp:lastModifiedBy>
  <cp:revision>50</cp:revision>
  <dcterms:modified xsi:type="dcterms:W3CDTF">2026-09-01T02:49:40Z</dcterms:modified>
</cp:coreProperties>
</file>