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62" r:id="rId2"/>
  </p:sldMasterIdLst>
  <p:notesMasterIdLst>
    <p:notesMasterId r:id="rId32"/>
  </p:notesMasterIdLst>
  <p:sldIdLst>
    <p:sldId id="296" r:id="rId3"/>
    <p:sldId id="299" r:id="rId4"/>
    <p:sldId id="260" r:id="rId5"/>
    <p:sldId id="278" r:id="rId6"/>
    <p:sldId id="300" r:id="rId7"/>
    <p:sldId id="279" r:id="rId8"/>
    <p:sldId id="301" r:id="rId9"/>
    <p:sldId id="283" r:id="rId10"/>
    <p:sldId id="302" r:id="rId11"/>
    <p:sldId id="303" r:id="rId12"/>
    <p:sldId id="304" r:id="rId13"/>
    <p:sldId id="280" r:id="rId14"/>
    <p:sldId id="305" r:id="rId15"/>
    <p:sldId id="306" r:id="rId16"/>
    <p:sldId id="307" r:id="rId17"/>
    <p:sldId id="308" r:id="rId18"/>
    <p:sldId id="309" r:id="rId19"/>
    <p:sldId id="281" r:id="rId20"/>
    <p:sldId id="311" r:id="rId21"/>
    <p:sldId id="282" r:id="rId22"/>
    <p:sldId id="312" r:id="rId23"/>
    <p:sldId id="313" r:id="rId24"/>
    <p:sldId id="314" r:id="rId25"/>
    <p:sldId id="315" r:id="rId26"/>
    <p:sldId id="316" r:id="rId27"/>
    <p:sldId id="287" r:id="rId28"/>
    <p:sldId id="317" r:id="rId29"/>
    <p:sldId id="318" r:id="rId30"/>
    <p:sldId id="297" r:id="rId3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242" autoAdjust="0"/>
    <p:restoredTop sz="94660" autoAdjust="0"/>
  </p:normalViewPr>
  <p:slideViewPr>
    <p:cSldViewPr>
      <p:cViewPr varScale="1">
        <p:scale>
          <a:sx n="100" d="100"/>
          <a:sy n="100" d="100"/>
        </p:scale>
        <p:origin x="21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0"/>
            <a:r>
              <a:rPr lang="en-US" noProof="0" smtClean="0"/>
              <a:t>Second level</a:t>
            </a:r>
          </a:p>
          <a:p>
            <a:pPr lvl="0"/>
            <a:r>
              <a:rPr lang="en-US" noProof="0" smtClean="0"/>
              <a:t>Third level</a:t>
            </a:r>
          </a:p>
          <a:p>
            <a:pPr lvl="0"/>
            <a:r>
              <a:rPr lang="en-US" noProof="0" smtClean="0"/>
              <a:t>Fourth level</a:t>
            </a:r>
          </a:p>
          <a:p>
            <a:pPr lvl="0"/>
            <a:r>
              <a:rPr lang="en-US" noProof="0" smtClean="0"/>
              <a:t>Fifth level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39789428-71C6-475A-ACF5-C3DED584B5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38248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CD2A124-5192-4D97-9DFA-BE78FFD509D0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464487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309608-C302-4943-AA93-794CCC6572BE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10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25133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309608-C302-4943-AA93-794CCC6572BE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11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185080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0B21AF-52B8-4C91-9A4C-74CB70773C40}" type="slidenum">
              <a:rPr lang="en-US" altLang="en-US" smtClean="0"/>
              <a:pPr>
                <a:spcBef>
                  <a:spcPct val="0"/>
                </a:spcBef>
              </a:pPr>
              <a:t>12</a:t>
            </a:fld>
            <a:endParaRPr lang="en-US" altLang="en-US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052933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0B21AF-52B8-4C91-9A4C-74CB70773C40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13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237671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0B21AF-52B8-4C91-9A4C-74CB70773C40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14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454852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0B21AF-52B8-4C91-9A4C-74CB70773C40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153112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0B21AF-52B8-4C91-9A4C-74CB70773C40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16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726257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0B21AF-52B8-4C91-9A4C-74CB70773C40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17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929008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C077CE-97B8-43AF-B721-C0685F5B2E5C}" type="slidenum">
              <a:rPr lang="en-US" altLang="en-US" smtClean="0"/>
              <a:pPr>
                <a:spcBef>
                  <a:spcPct val="0"/>
                </a:spcBef>
              </a:pPr>
              <a:t>18</a:t>
            </a:fld>
            <a:endParaRPr lang="en-US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804045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C077CE-97B8-43AF-B721-C0685F5B2E5C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19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01551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2A35644-306E-4380-AFAA-5F9C2BABCA61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71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DB686D8D-05ED-414B-9527-12BF352B2183}" type="slidenum">
              <a:rPr lang="en-US" altLang="en-US">
                <a:solidFill>
                  <a:srgbClr val="000000"/>
                </a:solidFill>
              </a:rPr>
              <a:pPr algn="r">
                <a:spcBef>
                  <a:spcPct val="0"/>
                </a:spcBef>
              </a:pPr>
              <a:t>2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389568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8CC39C4-9F40-472F-9CE2-86B2BFC4C6D6}" type="slidenum">
              <a:rPr lang="en-US" altLang="en-US" smtClean="0"/>
              <a:pPr>
                <a:spcBef>
                  <a:spcPct val="0"/>
                </a:spcBef>
              </a:pPr>
              <a:t>20</a:t>
            </a:fld>
            <a:endParaRPr lang="en-US" altLang="en-US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044643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8CC39C4-9F40-472F-9CE2-86B2BFC4C6D6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21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828358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8CC39C4-9F40-472F-9CE2-86B2BFC4C6D6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22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829653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8CC39C4-9F40-472F-9CE2-86B2BFC4C6D6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23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140645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8CC39C4-9F40-472F-9CE2-86B2BFC4C6D6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24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915810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8CC39C4-9F40-472F-9CE2-86B2BFC4C6D6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860607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6663A9-7A80-489C-9D4C-D36685354097}" type="slidenum">
              <a:rPr lang="en-US" altLang="en-US" smtClean="0"/>
              <a:pPr>
                <a:spcBef>
                  <a:spcPct val="0"/>
                </a:spcBef>
              </a:pPr>
              <a:t>26</a:t>
            </a:fld>
            <a:endParaRPr lang="en-US" alt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747301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6663A9-7A80-489C-9D4C-D36685354097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27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6785777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6663A9-7A80-489C-9D4C-D36685354097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28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011961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39665E5-7169-468C-A900-764DBEE5E0FA}" type="slidenum">
              <a:rPr lang="en-US" altLang="en-US" smtClean="0"/>
              <a:pPr>
                <a:spcBef>
                  <a:spcPct val="0"/>
                </a:spcBef>
              </a:pPr>
              <a:t>29</a:t>
            </a:fld>
            <a:endParaRPr lang="en-US" altLang="en-US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122156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3CBA5A9-E91F-425A-8BDB-F5050AACB69F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 smtClean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844693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3E5E57E-6CE6-4FAC-A85A-757113626A41}" type="slidenum">
              <a:rPr lang="en-US" altLang="en-US" smtClean="0"/>
              <a:pPr>
                <a:spcBef>
                  <a:spcPct val="0"/>
                </a:spcBef>
              </a:pPr>
              <a:t>4</a:t>
            </a:fld>
            <a:endParaRPr lang="en-US" altLang="en-US" smtClean="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3080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3E5E57E-6CE6-4FAC-A85A-757113626A41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771569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FDBC1D-F4EC-48D9-B25D-ADD50E393D1D}" type="slidenum">
              <a:rPr lang="en-US" altLang="en-US" smtClean="0"/>
              <a:pPr>
                <a:spcBef>
                  <a:spcPct val="0"/>
                </a:spcBef>
              </a:pPr>
              <a:t>6</a:t>
            </a:fld>
            <a:endParaRPr lang="en-US" altLang="en-US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924625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FDBC1D-F4EC-48D9-B25D-ADD50E393D1D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7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895740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309608-C302-4943-AA93-794CCC6572BE}" type="slidenum">
              <a:rPr lang="en-US" altLang="en-US" smtClean="0"/>
              <a:pPr>
                <a:spcBef>
                  <a:spcPct val="0"/>
                </a:spcBef>
              </a:pPr>
              <a:t>8</a:t>
            </a:fld>
            <a:endParaRPr lang="en-US" altLang="en-US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38221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309608-C302-4943-AA93-794CCC6572BE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9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30162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265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576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5745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5745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89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5F476-215E-4362-AAD4-2B2A58B8AE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9531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E720C-5F75-4321-8220-2D2B86E679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3098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28730-2FFA-4D09-A65A-D4ED5270AE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7659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D125A-EAC2-46D5-8E9A-7DDC0AE006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67710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496FEF-A5A8-4305-B81E-1F2C104E4D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52049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4B3B6-4C4D-4EEE-AF7E-EFC33643B1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4209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A9E3A-5364-4657-B8D1-0AB6C4594D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70812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430AE-1085-4AEA-8D80-F6DBD163CC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6180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7673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C0A7E-5E27-40ED-BFC9-7B2C2FF509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71791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37419-B188-419E-BC03-C74621BDE3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44185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5D56A-3E75-4E4F-8B89-252DAEE7E6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4580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7218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219200"/>
            <a:ext cx="4495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495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007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66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103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4608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1137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5137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219200"/>
            <a:ext cx="9144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176213" indent="-176213" algn="l" rtl="0" eaLnBrk="0" fontAlgn="base" hangingPunct="0">
        <a:spcBef>
          <a:spcPct val="20000"/>
        </a:spcBef>
        <a:spcAft>
          <a:spcPct val="0"/>
        </a:spcAft>
        <a:buChar char="•"/>
        <a:defRPr sz="40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-166688" algn="l" rtl="0" eaLnBrk="0" fontAlgn="base" hangingPunct="0">
        <a:spcBef>
          <a:spcPct val="20000"/>
        </a:spcBef>
        <a:spcAft>
          <a:spcPct val="0"/>
        </a:spcAft>
        <a:buSzPct val="85000"/>
        <a:buFont typeface="Wingdings" panose="05000000000000000000" pitchFamily="2" charset="2"/>
        <a:buChar char="Ø"/>
        <a:defRPr sz="4000">
          <a:solidFill>
            <a:schemeClr val="bg1"/>
          </a:solidFill>
          <a:latin typeface="+mn-lt"/>
          <a:cs typeface="+mn-cs"/>
        </a:defRPr>
      </a:lvl2pPr>
      <a:lvl3pPr marL="735013" indent="-163513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cs typeface="+mn-cs"/>
        </a:defRPr>
      </a:lvl3pPr>
      <a:lvl4pPr marL="1025525" indent="-176213" algn="l" rtl="0" eaLnBrk="0" fontAlgn="base" hangingPunct="0">
        <a:spcBef>
          <a:spcPct val="20000"/>
        </a:spcBef>
        <a:spcAft>
          <a:spcPct val="0"/>
        </a:spcAft>
        <a:buSzPct val="80000"/>
        <a:buFont typeface="Wingdings" panose="05000000000000000000" pitchFamily="2" charset="2"/>
        <a:buChar char="ü"/>
        <a:defRPr sz="3600">
          <a:solidFill>
            <a:schemeClr val="bg1"/>
          </a:solidFill>
          <a:latin typeface="+mn-lt"/>
          <a:cs typeface="+mn-cs"/>
        </a:defRPr>
      </a:lvl4pPr>
      <a:lvl5pPr marL="1254125" indent="-114300" algn="l" rtl="0" eaLnBrk="0" fontAlgn="base" hangingPunct="0">
        <a:spcBef>
          <a:spcPct val="20000"/>
        </a:spcBef>
        <a:spcAft>
          <a:spcPct val="0"/>
        </a:spcAft>
        <a:buSzPct val="65000"/>
        <a:buFont typeface="Wingdings" panose="05000000000000000000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5pPr>
      <a:lvl6pPr marL="1711325" indent="-114300" algn="l" rtl="0" fontAlgn="base">
        <a:spcBef>
          <a:spcPct val="20000"/>
        </a:spcBef>
        <a:spcAft>
          <a:spcPct val="0"/>
        </a:spcAft>
        <a:buSzPct val="65000"/>
        <a:buFont typeface="Wingdings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6pPr>
      <a:lvl7pPr marL="2168525" indent="-114300" algn="l" rtl="0" fontAlgn="base">
        <a:spcBef>
          <a:spcPct val="20000"/>
        </a:spcBef>
        <a:spcAft>
          <a:spcPct val="0"/>
        </a:spcAft>
        <a:buSzPct val="65000"/>
        <a:buFont typeface="Wingdings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7pPr>
      <a:lvl8pPr marL="2625725" indent="-114300" algn="l" rtl="0" fontAlgn="base">
        <a:spcBef>
          <a:spcPct val="20000"/>
        </a:spcBef>
        <a:spcAft>
          <a:spcPct val="0"/>
        </a:spcAft>
        <a:buSzPct val="65000"/>
        <a:buFont typeface="Wingdings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8pPr>
      <a:lvl9pPr marL="3082925" indent="-114300" algn="l" rtl="0" fontAlgn="base">
        <a:spcBef>
          <a:spcPct val="20000"/>
        </a:spcBef>
        <a:spcAft>
          <a:spcPct val="0"/>
        </a:spcAft>
        <a:buSzPct val="65000"/>
        <a:buFont typeface="Wingdings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6BED1B7-37C4-4C56-BAAC-CE32A5A5B0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33388" y="1838325"/>
            <a:ext cx="8240712" cy="2468563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sz="7200" b="1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Grace Bible Church</a:t>
            </a:r>
            <a:r>
              <a:rPr lang="en-US" altLang="en-US" sz="72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54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Glorifying God </a:t>
            </a:r>
            <a:b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Making Disciples of Jesus Christ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67508"/>
            <a:ext cx="9144000" cy="1354217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Titles You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Have – </a:t>
            </a:r>
            <a:b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Related to Servant / Slave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71600"/>
            <a:ext cx="9144000" cy="54864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Deacon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used for the office or person that ministers (1 Tim. 3:8-11; Eph. 3:7; Col. 1:7; 4:7; Rom 16:1)</a:t>
            </a:r>
          </a:p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Bondservant / </a:t>
            </a:r>
            <a:r>
              <a:rPr lang="en-US" altLang="en-US" sz="44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Bondslave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 - one owned by a master. Used by Paul, Peter, James, Jude as titles for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themselves</a:t>
            </a:r>
            <a:endParaRPr lang="en-US" altLang="en-US" sz="44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832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67508"/>
            <a:ext cx="9144000" cy="1354217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Titles You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Have – </a:t>
            </a:r>
            <a:b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Related to Servant / Slave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71600"/>
            <a:ext cx="9144000" cy="54864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Jesus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came in the form of a slave (Phil. 2:7) and prophesied to be God’s servant (Isa. 53:11; Matt. 12:18)</a:t>
            </a:r>
          </a:p>
        </p:txBody>
      </p:sp>
    </p:spTree>
    <p:extLst>
      <p:ext uri="{BB962C8B-B14F-4D97-AF65-F5344CB8AC3E}">
        <p14:creationId xmlns:p14="http://schemas.microsoft.com/office/powerpoint/2010/main" val="2987503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4882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Importance of Your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Titles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01990"/>
            <a:ext cx="9144000" cy="615601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The terms and titles by which you describe yourself indicate your concept of yourself and purposes in life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Most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people have multiple titles / positions so particular roles can be very dynamic - but which is the priority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?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4882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Importance of Your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Titles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01990"/>
            <a:ext cx="9144000" cy="615601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Your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God given role in relationships directs you how to handle them whether in authority or in submission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order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of the terms by which you describe yourself generally correlate with your order of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priorities</a:t>
            </a:r>
            <a:endParaRPr lang="en-US" altLang="en-US" sz="44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588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4882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Importance of Your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Titles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01990"/>
            <a:ext cx="9144000" cy="615601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spouse &amp; parent or a parent &amp; spouse?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Does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your order match the Biblical priorities?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Identity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reveals your purpose and your purpose determines your goals and therefore also your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actions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020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4882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Importance of Your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Titles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01990"/>
            <a:ext cx="9144000" cy="615601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Christian’s priority is to be the Lord’s bondservant / slave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self identity of a non-Christian is going to be the slave of something or someone else even if it is self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Whether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acknowledged or not, you are a slave to the master you obey even if you resent that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master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407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4882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Importance of Your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Titles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01990"/>
            <a:ext cx="9144000" cy="615601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Non-Christians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are slaves to sin with minds blinded by the devil and may not recognize their enslavement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Even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“successful” non-Christians are tragic because their life ends, they die &amp; are justly condemned by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God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84586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4882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Importance of Your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Titles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01990"/>
            <a:ext cx="9144000" cy="615601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only hope is trading masters by becoming a slave of Christ by God’s grace through faith in Jesus Christ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169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5953"/>
            <a:ext cx="9144000" cy="1231106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Privileges of the Title: Slave of Christ 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Future / Eternal in Nature 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Gospel believers do not come into judgment, but are passed from death into life (John 5:24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)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1 Peter 1:3-5 – </a:t>
            </a: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By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God’s mercy, believers are born again to a living hope, the spiritually dead are made alive in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Christ </a:t>
            </a:r>
            <a:r>
              <a:rPr lang="en-US" altLang="en-US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(Ephesians 2:1-10)</a:t>
            </a:r>
            <a:endParaRPr lang="en-US" altLang="en-US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5953"/>
            <a:ext cx="9144000" cy="1231106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Privileges of the Title: Slave of Christ 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Future / Eternal in Nature 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Saints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in Christ will receive transformed, incorruptible, immortal bodies at Christ’s return (Phil. 3:20-21)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Slaves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of Christ continue to serve Him in His millennial reign (Rev. 20:6)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Christian’s future home in heaven is guaranteed by the sealing of the Holy Spirit of promise (Eph. 1:13).</a:t>
            </a:r>
          </a:p>
        </p:txBody>
      </p:sp>
    </p:spTree>
    <p:extLst>
      <p:ext uri="{BB962C8B-B14F-4D97-AF65-F5344CB8AC3E}">
        <p14:creationId xmlns:p14="http://schemas.microsoft.com/office/powerpoint/2010/main" val="1725469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304800"/>
            <a:ext cx="7696200" cy="762000"/>
          </a:xfrm>
        </p:spPr>
        <p:txBody>
          <a:bodyPr/>
          <a:lstStyle/>
          <a:p>
            <a:pPr eaLnBrk="1" hangingPunct="1"/>
            <a:r>
              <a:rPr lang="en-US" altLang="en-US" sz="4000" b="1" smtClean="0"/>
              <a:t>A reminder to consider others Please: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04800" y="1295400"/>
            <a:ext cx="8458200" cy="5334000"/>
          </a:xfrm>
        </p:spPr>
        <p:txBody>
          <a:bodyPr/>
          <a:lstStyle/>
          <a:p>
            <a:pPr marL="395288" indent="-395288" eaLnBrk="1" hangingPunct="1">
              <a:buFont typeface="Wingdings" panose="05000000000000000000" pitchFamily="2" charset="2"/>
              <a:buChar char="§"/>
            </a:pPr>
            <a:r>
              <a:rPr lang="en-US" altLang="en-US" b="1" dirty="0" smtClean="0"/>
              <a:t>Silence your cell phone &amp; all electronic devices</a:t>
            </a:r>
          </a:p>
          <a:p>
            <a:pPr marL="395288" indent="-395288" eaLnBrk="1" hangingPunct="1">
              <a:buFont typeface="Wingdings" panose="05000000000000000000" pitchFamily="2" charset="2"/>
              <a:buChar char="§"/>
            </a:pPr>
            <a:r>
              <a:rPr lang="en-US" altLang="en-US" b="1" dirty="0" smtClean="0"/>
              <a:t>Use the nursery or cry room if your child is fussy</a:t>
            </a:r>
          </a:p>
          <a:p>
            <a:pPr marL="395288" indent="-395288" eaLnBrk="1" hangingPunct="1">
              <a:buFont typeface="Wingdings" panose="05000000000000000000" pitchFamily="2" charset="2"/>
              <a:buChar char="§"/>
            </a:pPr>
            <a:r>
              <a:rPr lang="en-US" altLang="en-US" b="1" dirty="0" smtClean="0"/>
              <a:t>Get up during the preaching only if absolutely necessary (please sit in back if you must leave early)</a:t>
            </a:r>
          </a:p>
          <a:p>
            <a:pPr marL="395288" indent="-395288" eaLnBrk="1" hangingPunct="1">
              <a:buFont typeface="Wingdings" panose="05000000000000000000" pitchFamily="2" charset="2"/>
              <a:buChar char="§"/>
            </a:pPr>
            <a:r>
              <a:rPr lang="en-US" altLang="en-US" b="1" dirty="0" smtClean="0"/>
              <a:t>Refrain from eating &amp; drinking during worship service (</a:t>
            </a:r>
            <a:r>
              <a:rPr lang="en-US" altLang="en-US" b="1" smtClean="0"/>
              <a:t>except medical needs) </a:t>
            </a:r>
            <a:endParaRPr lang="en-US" alt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Privileges of the Title: Slave of Christ </a:t>
            </a:r>
            <a:r>
              <a:rPr lang="en-US" altLang="en-US" b="1" i="0" u="sng" dirty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Present in 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Nature 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Promises of future glory give hope in the present for the slave of Christ (Rom. 8:18)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Transferred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from the domain of darkness to the kingdom of Christ, the master is righteousness instead of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sin – Colossians 1:13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Privileges of the Title: Slave of Christ </a:t>
            </a:r>
            <a:r>
              <a:rPr lang="en-US" altLang="en-US" b="1" i="0" u="sng" dirty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Present in 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Nature 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vessels of mercy, the Holy Spirit continues to conform us into the image of Christ (Rom. 8:29; Phil. 1:6)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life of righteousness is far superior to a life of sin in the present as well as in the view of eternity (Ps. 73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)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005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Privileges of the Title: Slave of Christ </a:t>
            </a:r>
            <a:r>
              <a:rPr lang="en-US" altLang="en-US" b="1" i="0" u="sng" dirty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Present in 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Nature 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Heb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. 11:25 - Moses chose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“to be mistreated with the people of God than to enjoy the passing pleasures of sin”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What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can the world offer that can compare with being justified by Christ and having peace with God?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302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Privileges of the Title: Slave of Christ </a:t>
            </a:r>
            <a:r>
              <a:rPr lang="en-US" altLang="en-US" b="1" i="0" u="sng" dirty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Present in 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Nature 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Can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worldly socialization compare to the true fellowship of the saints?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Jesus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never fails for He is a friend that we walk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with in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His light &amp; the Holy Spirit enlightens &amp; empowers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us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820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Privileges of the Title: Slave of Christ </a:t>
            </a:r>
            <a:r>
              <a:rPr lang="en-US" altLang="en-US" b="1" i="0" u="sng" dirty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Present in 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Nature 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crutches of the unbeliever are worldly pursuits trying to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avoid, hide from,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distract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from, or dull 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pains of human life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Christian can face life full on and have joy even in the midst of much affliction (1 Thess. 1:6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)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603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Privileges of the Title: Slave of Christ </a:t>
            </a:r>
            <a:r>
              <a:rPr lang="en-US" altLang="en-US" b="1" i="0" u="sng" dirty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Present in 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Nature 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Decisions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are made according to what is best for His kingdom &amp; righteousness so slaves of Christ live simply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Disciple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: What would Jesus do?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Slave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: What does Jesus Command?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Friend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: What would Jesus like?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485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2225" y="0"/>
            <a:ext cx="9144000" cy="677863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Price of The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Title: </a:t>
            </a:r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Slave of Christ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863"/>
            <a:ext cx="9144000" cy="6180137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1 Peter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1:18-19</a:t>
            </a:r>
          </a:p>
          <a:p>
            <a:pPr marL="690563" lvl="1" indent="-400050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cost of your redemption from sin was the life blood of Christ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price of redemption is applied to those that believe in Jesus - but that also purchases you as His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slave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2225" y="0"/>
            <a:ext cx="9144000" cy="677863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Price of The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Title: </a:t>
            </a:r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Slave of Christ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863"/>
            <a:ext cx="9144000" cy="6180137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Slaves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of Christ can be expected to be persecuted as was He </a:t>
            </a:r>
            <a:r>
              <a:rPr lang="en-US" altLang="en-US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(John 15:20; 16:33)</a:t>
            </a: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But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we can rejoice in the midst of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it (Matthew 5:1-12)</a:t>
            </a:r>
          </a:p>
        </p:txBody>
      </p:sp>
    </p:spTree>
    <p:extLst>
      <p:ext uri="{BB962C8B-B14F-4D97-AF65-F5344CB8AC3E}">
        <p14:creationId xmlns:p14="http://schemas.microsoft.com/office/powerpoint/2010/main" val="2619225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863"/>
            <a:ext cx="9144000" cy="6180137"/>
          </a:xfrm>
          <a:noFill/>
        </p:spPr>
        <p:txBody>
          <a:bodyPr/>
          <a:lstStyle/>
          <a:p>
            <a:pPr marL="457200" indent="0" eaLnBrk="1" hangingPunct="1">
              <a:buNone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What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is your title?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marL="457200" indent="0" eaLnBrk="1" hangingPunct="1">
              <a:buNone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Whose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slave are you?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marL="457200" indent="0" eaLnBrk="1" hangingPunct="1">
              <a:buNone/>
            </a:pP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Who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is your master?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345861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33388" y="1838325"/>
            <a:ext cx="8240712" cy="2468563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sz="7200" b="1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Grace Bible Church</a:t>
            </a:r>
            <a:r>
              <a:rPr lang="en-US" altLang="en-US" sz="72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54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Glorifying God </a:t>
            </a:r>
            <a:b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Making Disciples of Jesus Christ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What is Your Title? 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108"/>
            <a:ext cx="9144000" cy="6028491"/>
          </a:xfrm>
          <a:noFill/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4400" b="1" u="sng" dirty="0">
                <a:solidFill>
                  <a:srgbClr val="FFFFFF"/>
                </a:solidFill>
                <a:latin typeface="Arial Narrow" panose="020B0606020202030204" pitchFamily="34" charset="0"/>
              </a:rPr>
              <a:t>Worldly Titles </a:t>
            </a:r>
            <a:endParaRPr lang="en-US" altLang="en-US" sz="4400" b="1" u="sng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marL="690563"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While Americans don’t use titles of royalty, we do use titles to designate usually useful social ranking</a:t>
            </a:r>
          </a:p>
          <a:p>
            <a:pPr marL="690563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Ecclesiastical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titles often go beyond the Biblical ones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– </a:t>
            </a:r>
          </a:p>
          <a:p>
            <a:pPr marL="1258888" lvl="1" indent="-454025" eaLnBrk="1" hangingPunct="1">
              <a:tabLst>
                <a:tab pos="1203325" algn="l"/>
              </a:tabLst>
            </a:pP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U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sually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contrary to Biblical principles against pride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50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4665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 err="1">
                <a:solidFill>
                  <a:srgbClr val="A0D0FF"/>
                </a:solidFill>
                <a:latin typeface="Arial Narrow" panose="020B0606020202030204" pitchFamily="34" charset="0"/>
              </a:rPr>
              <a:t>Wordly</a:t>
            </a:r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 Pride 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81773"/>
            <a:ext cx="9144000" cy="6176227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Titles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define authority &amp; importance which can be necessary, but often lead to obnoxious pride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Biblical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titles are not about prestige or rank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– </a:t>
            </a:r>
          </a:p>
          <a:p>
            <a:pPr marL="690563" lvl="1" indent="-400050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they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convey maturity, authority and responsibility of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service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4665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 err="1">
                <a:solidFill>
                  <a:srgbClr val="A0D0FF"/>
                </a:solidFill>
                <a:latin typeface="Arial Narrow" panose="020B0606020202030204" pitchFamily="34" charset="0"/>
              </a:rPr>
              <a:t>Wordly</a:t>
            </a:r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 Pride 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81773"/>
            <a:ext cx="9144000" cy="6176227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Those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who are great in God’s kingdom are slaves of all (Mark 10:42-45)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Titles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can be helpful in indicating the abilities, responsibilities, position &amp; even character a person may have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471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-23327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Titles You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Have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108"/>
            <a:ext cx="9144000" cy="6180892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Prior to salvation: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Unbeliever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(Lk 12:46; 1 Tim. 5:8),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Ungodly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(Rom.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5:6; 2 Peter 3:7), </a:t>
            </a: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Sinner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(Lk 15:10; Jude 15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)</a:t>
            </a:r>
            <a:endParaRPr lang="en-US" altLang="en-US" sz="44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0" dur="50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5" dur="50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7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-23327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Titles You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Have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108"/>
            <a:ext cx="9144000" cy="6180892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After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salvation: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Believer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(Acts 16:1; 1 Tim. 5:16);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Disciple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(Acts 6:1; 15:10),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Christian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(Acts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11:26; 1 Peter 4:16)</a:t>
            </a: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godly (2 Peter 2:9),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Righteous (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Romans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1:17; James 5:16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)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500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5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4" dur="5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50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9" dur="500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" presetClass="entr" presetSubtype="5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3" dur="500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7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67508"/>
            <a:ext cx="9144000" cy="1354217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Titles You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Have – </a:t>
            </a:r>
            <a:b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Related to Servant / Slave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71600"/>
            <a:ext cx="9144000" cy="54864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Romans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6:12-23 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slave to righteousness / enslaved to God  - </a:t>
            </a:r>
          </a:p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Transferred from domain of darkness to kingdom of Christ (Col. 1:13), citizenship in heaven (Phi. 3:20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)</a:t>
            </a:r>
            <a:endParaRPr lang="en-US" altLang="en-US" sz="44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37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67508"/>
            <a:ext cx="9144000" cy="1354217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Titles You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Have – </a:t>
            </a:r>
            <a:b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Related to Servant / Slave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71600"/>
            <a:ext cx="9144000" cy="54864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Servants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/ slaves of God include: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Abraham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(Gen. 26:24);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Moses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(Deut. 34:5);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Joshua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(24:29);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lvl="1"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David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(Ps 18:1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))</a:t>
            </a:r>
            <a:endParaRPr lang="en-US" altLang="en-US" sz="44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084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37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37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uiExpand="1" build="p"/>
    </p:bldLst>
  </p:timing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Sermon 1</Template>
  <TotalTime>838</TotalTime>
  <Words>1239</Words>
  <Application>Microsoft Office PowerPoint</Application>
  <PresentationFormat>On-screen Show (4:3)</PresentationFormat>
  <Paragraphs>133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Arial Narrow</vt:lpstr>
      <vt:lpstr>Times New Roman</vt:lpstr>
      <vt:lpstr>Wingdings</vt:lpstr>
      <vt:lpstr>Custom Design</vt:lpstr>
      <vt:lpstr>3_Default Design</vt:lpstr>
      <vt:lpstr>Grace Bible Church  Glorifying God  by Making Disciples of Jesus Christ</vt:lpstr>
      <vt:lpstr>A reminder to consider others Please:</vt:lpstr>
      <vt:lpstr>What is Your Title? </vt:lpstr>
      <vt:lpstr>Wordly Pride </vt:lpstr>
      <vt:lpstr>Wordly Pride </vt:lpstr>
      <vt:lpstr>The Titles You Have</vt:lpstr>
      <vt:lpstr>The Titles You Have</vt:lpstr>
      <vt:lpstr>The Titles You Have –  Related to Servant / Slave</vt:lpstr>
      <vt:lpstr>The Titles You Have –  Related to Servant / Slave</vt:lpstr>
      <vt:lpstr>The Titles You Have –  Related to Servant / Slave</vt:lpstr>
      <vt:lpstr>The Titles You Have –  Related to Servant / Slave</vt:lpstr>
      <vt:lpstr>The Importance of Your Titles</vt:lpstr>
      <vt:lpstr>The Importance of Your Titles</vt:lpstr>
      <vt:lpstr>The Importance of Your Titles</vt:lpstr>
      <vt:lpstr>The Importance of Your Titles</vt:lpstr>
      <vt:lpstr>The Importance of Your Titles</vt:lpstr>
      <vt:lpstr>The Importance of Your Titles</vt:lpstr>
      <vt:lpstr>The Privileges of the Title: Slave of Christ  Future / Eternal in Nature </vt:lpstr>
      <vt:lpstr>The Privileges of the Title: Slave of Christ  Future / Eternal in Nature </vt:lpstr>
      <vt:lpstr>The Privileges of the Title: Slave of Christ  Present in Nature </vt:lpstr>
      <vt:lpstr>The Privileges of the Title: Slave of Christ  Present in Nature </vt:lpstr>
      <vt:lpstr>The Privileges of the Title: Slave of Christ  Present in Nature </vt:lpstr>
      <vt:lpstr>The Privileges of the Title: Slave of Christ  Present in Nature </vt:lpstr>
      <vt:lpstr>The Privileges of the Title: Slave of Christ  Present in Nature </vt:lpstr>
      <vt:lpstr>The Privileges of the Title: Slave of Christ  Present in Nature </vt:lpstr>
      <vt:lpstr>The Price of The Title: Slave of Christ</vt:lpstr>
      <vt:lpstr>The Price of The Title: Slave of Christ</vt:lpstr>
      <vt:lpstr>PowerPoint Presentation</vt:lpstr>
      <vt:lpstr>Grace Bible Church  Glorifying God  by Making Disciples of Jesus Christ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Grace Bible Church</dc:title>
  <dc:creator>Scott</dc:creator>
  <cp:lastModifiedBy>Microsoft account</cp:lastModifiedBy>
  <cp:revision>55</cp:revision>
  <dcterms:modified xsi:type="dcterms:W3CDTF">2026-08-29T19:47:59Z</dcterms:modified>
</cp:coreProperties>
</file>