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9" r:id="rId1"/>
    <p:sldMasterId id="2147483662" r:id="rId2"/>
    <p:sldMasterId id="2147483685" r:id="rId3"/>
  </p:sldMasterIdLst>
  <p:notesMasterIdLst>
    <p:notesMasterId r:id="rId33"/>
  </p:notesMasterIdLst>
  <p:sldIdLst>
    <p:sldId id="296" r:id="rId4"/>
    <p:sldId id="299" r:id="rId5"/>
    <p:sldId id="260" r:id="rId6"/>
    <p:sldId id="303" r:id="rId7"/>
    <p:sldId id="300" r:id="rId8"/>
    <p:sldId id="304" r:id="rId9"/>
    <p:sldId id="278" r:id="rId10"/>
    <p:sldId id="305" r:id="rId11"/>
    <p:sldId id="279" r:id="rId12"/>
    <p:sldId id="306" r:id="rId13"/>
    <p:sldId id="301" r:id="rId14"/>
    <p:sldId id="280" r:id="rId15"/>
    <p:sldId id="302" r:id="rId16"/>
    <p:sldId id="281" r:id="rId17"/>
    <p:sldId id="307" r:id="rId18"/>
    <p:sldId id="308" r:id="rId19"/>
    <p:sldId id="282" r:id="rId20"/>
    <p:sldId id="309" r:id="rId21"/>
    <p:sldId id="283" r:id="rId22"/>
    <p:sldId id="310" r:id="rId23"/>
    <p:sldId id="284" r:id="rId24"/>
    <p:sldId id="311" r:id="rId25"/>
    <p:sldId id="286" r:id="rId26"/>
    <p:sldId id="312" r:id="rId27"/>
    <p:sldId id="313" r:id="rId28"/>
    <p:sldId id="287" r:id="rId29"/>
    <p:sldId id="314" r:id="rId30"/>
    <p:sldId id="315" r:id="rId31"/>
    <p:sldId id="297" r:id="rId32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66"/>
    <a:srgbClr val="FFFF99"/>
    <a:srgbClr val="FF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5104" autoAdjust="0"/>
    <p:restoredTop sz="94660" autoAdjust="0"/>
  </p:normalViewPr>
  <p:slideViewPr>
    <p:cSldViewPr>
      <p:cViewPr varScale="1">
        <p:scale>
          <a:sx n="103" d="100"/>
          <a:sy n="103" d="100"/>
        </p:scale>
        <p:origin x="852" y="12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21" Type="http://schemas.openxmlformats.org/officeDocument/2006/relationships/slide" Target="slides/slide18.xml"/><Relationship Id="rId34" Type="http://schemas.openxmlformats.org/officeDocument/2006/relationships/presProps" Target="pres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viewProps" Target="viewProps.xml"/><Relationship Id="rId8" Type="http://schemas.openxmlformats.org/officeDocument/2006/relationships/slide" Target="slides/slide5.xml"/><Relationship Id="rId3" Type="http://schemas.openxmlformats.org/officeDocument/2006/relationships/slideMaster" Target="slideMasters/slideMaster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98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0"/>
            <a:r>
              <a:rPr lang="en-US" noProof="0" smtClean="0"/>
              <a:t>Second level</a:t>
            </a:r>
          </a:p>
          <a:p>
            <a:pPr lvl="0"/>
            <a:r>
              <a:rPr lang="en-US" noProof="0" smtClean="0"/>
              <a:t>Third level</a:t>
            </a:r>
          </a:p>
          <a:p>
            <a:pPr lvl="0"/>
            <a:r>
              <a:rPr lang="en-US" noProof="0" smtClean="0"/>
              <a:t>Fourth level</a:t>
            </a:r>
          </a:p>
          <a:p>
            <a:pPr lvl="0"/>
            <a:r>
              <a:rPr lang="en-US" noProof="0" smtClean="0"/>
              <a:t>Fifth level</a:t>
            </a:r>
          </a:p>
        </p:txBody>
      </p:sp>
      <p:sp>
        <p:nvSpPr>
          <p:cNvPr id="4199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99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pPr>
              <a:defRPr/>
            </a:pPr>
            <a:fld id="{39789428-71C6-475A-ACF5-C3DED584B56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7382483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742950" indent="-28575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1143000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600200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2057400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6CD2A124-5192-4D97-9DFA-BE78FFD509D0}" type="slidenum">
              <a:rPr lang="en-US" altLang="en-US" smtClean="0"/>
              <a:pPr>
                <a:spcBef>
                  <a:spcPct val="0"/>
                </a:spcBef>
              </a:pPr>
              <a:t>1</a:t>
            </a:fld>
            <a:endParaRPr lang="en-US" altLang="en-US" smtClean="0"/>
          </a:p>
        </p:txBody>
      </p:sp>
      <p:sp>
        <p:nvSpPr>
          <p:cNvPr id="51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354644878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A3FDBC1D-F4EC-48D9-B25D-ADD50E393D1D}" type="slidenum">
              <a:rPr lang="en-US" altLang="en-US" smtClean="0">
                <a:solidFill>
                  <a:srgbClr val="000000"/>
                </a:solidFill>
              </a:rPr>
              <a:pPr>
                <a:spcBef>
                  <a:spcPct val="0"/>
                </a:spcBef>
              </a:pPr>
              <a:t>10</a:t>
            </a:fld>
            <a:endParaRPr lang="en-US" altLang="en-US" smtClean="0">
              <a:solidFill>
                <a:srgbClr val="000000"/>
              </a:solidFill>
            </a:endParaRPr>
          </a:p>
        </p:txBody>
      </p:sp>
      <p:sp>
        <p:nvSpPr>
          <p:cNvPr id="133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101373233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A3FDBC1D-F4EC-48D9-B25D-ADD50E393D1D}" type="slidenum">
              <a:rPr lang="en-US" altLang="en-US" smtClean="0">
                <a:solidFill>
                  <a:srgbClr val="000000"/>
                </a:solidFill>
              </a:rPr>
              <a:pPr>
                <a:spcBef>
                  <a:spcPct val="0"/>
                </a:spcBef>
              </a:pPr>
              <a:t>11</a:t>
            </a:fld>
            <a:endParaRPr lang="en-US" altLang="en-US" smtClean="0">
              <a:solidFill>
                <a:srgbClr val="000000"/>
              </a:solidFill>
            </a:endParaRPr>
          </a:p>
        </p:txBody>
      </p:sp>
      <p:sp>
        <p:nvSpPr>
          <p:cNvPr id="133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331789337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440B21AF-52B8-4C91-9A4C-74CB70773C40}" type="slidenum">
              <a:rPr lang="en-US" altLang="en-US" smtClean="0"/>
              <a:pPr>
                <a:spcBef>
                  <a:spcPct val="0"/>
                </a:spcBef>
              </a:pPr>
              <a:t>12</a:t>
            </a:fld>
            <a:endParaRPr lang="en-US" altLang="en-US" smtClean="0"/>
          </a:p>
        </p:txBody>
      </p:sp>
      <p:sp>
        <p:nvSpPr>
          <p:cNvPr id="153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410529334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440B21AF-52B8-4C91-9A4C-74CB70773C40}" type="slidenum">
              <a:rPr lang="en-US" altLang="en-US" smtClean="0">
                <a:solidFill>
                  <a:srgbClr val="000000"/>
                </a:solidFill>
              </a:rPr>
              <a:pPr>
                <a:spcBef>
                  <a:spcPct val="0"/>
                </a:spcBef>
              </a:pPr>
              <a:t>13</a:t>
            </a:fld>
            <a:endParaRPr lang="en-US" altLang="en-US" smtClean="0">
              <a:solidFill>
                <a:srgbClr val="000000"/>
              </a:solidFill>
            </a:endParaRPr>
          </a:p>
        </p:txBody>
      </p:sp>
      <p:sp>
        <p:nvSpPr>
          <p:cNvPr id="153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112981822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A2C077CE-97B8-43AF-B721-C0685F5B2E5C}" type="slidenum">
              <a:rPr lang="en-US" altLang="en-US" smtClean="0"/>
              <a:pPr>
                <a:spcBef>
                  <a:spcPct val="0"/>
                </a:spcBef>
              </a:pPr>
              <a:t>14</a:t>
            </a:fld>
            <a:endParaRPr lang="en-US" altLang="en-US" smtClean="0"/>
          </a:p>
        </p:txBody>
      </p:sp>
      <p:sp>
        <p:nvSpPr>
          <p:cNvPr id="17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68040451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A2C077CE-97B8-43AF-B721-C0685F5B2E5C}" type="slidenum">
              <a:rPr lang="en-US" altLang="en-US" smtClean="0">
                <a:solidFill>
                  <a:srgbClr val="000000"/>
                </a:solidFill>
              </a:rPr>
              <a:pPr>
                <a:spcBef>
                  <a:spcPct val="0"/>
                </a:spcBef>
              </a:pPr>
              <a:t>15</a:t>
            </a:fld>
            <a:endParaRPr lang="en-US" altLang="en-US" smtClean="0">
              <a:solidFill>
                <a:srgbClr val="000000"/>
              </a:solidFill>
            </a:endParaRPr>
          </a:p>
        </p:txBody>
      </p:sp>
      <p:sp>
        <p:nvSpPr>
          <p:cNvPr id="17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45635295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A2C077CE-97B8-43AF-B721-C0685F5B2E5C}" type="slidenum">
              <a:rPr lang="en-US" altLang="en-US" smtClean="0">
                <a:solidFill>
                  <a:srgbClr val="000000"/>
                </a:solidFill>
              </a:rPr>
              <a:pPr>
                <a:spcBef>
                  <a:spcPct val="0"/>
                </a:spcBef>
              </a:pPr>
              <a:t>16</a:t>
            </a:fld>
            <a:endParaRPr lang="en-US" altLang="en-US" smtClean="0">
              <a:solidFill>
                <a:srgbClr val="000000"/>
              </a:solidFill>
            </a:endParaRPr>
          </a:p>
        </p:txBody>
      </p:sp>
      <p:sp>
        <p:nvSpPr>
          <p:cNvPr id="17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1946973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08CC39C4-9F40-472F-9CE2-86B2BFC4C6D6}" type="slidenum">
              <a:rPr lang="en-US" altLang="en-US" smtClean="0"/>
              <a:pPr>
                <a:spcBef>
                  <a:spcPct val="0"/>
                </a:spcBef>
              </a:pPr>
              <a:t>17</a:t>
            </a:fld>
            <a:endParaRPr lang="en-US" altLang="en-US" smtClean="0"/>
          </a:p>
        </p:txBody>
      </p:sp>
      <p:sp>
        <p:nvSpPr>
          <p:cNvPr id="194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170446436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08CC39C4-9F40-472F-9CE2-86B2BFC4C6D6}" type="slidenum">
              <a:rPr lang="en-US" altLang="en-US" smtClean="0">
                <a:solidFill>
                  <a:srgbClr val="000000"/>
                </a:solidFill>
              </a:rPr>
              <a:pPr>
                <a:spcBef>
                  <a:spcPct val="0"/>
                </a:spcBef>
              </a:pPr>
              <a:t>18</a:t>
            </a:fld>
            <a:endParaRPr lang="en-US" altLang="en-US" smtClean="0">
              <a:solidFill>
                <a:srgbClr val="000000"/>
              </a:solidFill>
            </a:endParaRPr>
          </a:p>
        </p:txBody>
      </p:sp>
      <p:sp>
        <p:nvSpPr>
          <p:cNvPr id="194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115619455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1F309608-C302-4943-AA93-794CCC6572BE}" type="slidenum">
              <a:rPr lang="en-US" altLang="en-US" smtClean="0"/>
              <a:pPr>
                <a:spcBef>
                  <a:spcPct val="0"/>
                </a:spcBef>
              </a:pPr>
              <a:t>19</a:t>
            </a:fld>
            <a:endParaRPr lang="en-US" altLang="en-US" smtClean="0"/>
          </a:p>
        </p:txBody>
      </p:sp>
      <p:sp>
        <p:nvSpPr>
          <p:cNvPr id="215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11382212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22A35644-306E-4380-AFAA-5F9C2BABCA61}" type="slidenum">
              <a:rPr lang="en-US" altLang="en-US" smtClean="0">
                <a:solidFill>
                  <a:srgbClr val="000000"/>
                </a:solidFill>
              </a:rPr>
              <a:pPr>
                <a:spcBef>
                  <a:spcPct val="0"/>
                </a:spcBef>
              </a:pPr>
              <a:t>2</a:t>
            </a:fld>
            <a:endParaRPr lang="en-US" altLang="en-US" smtClean="0">
              <a:solidFill>
                <a:srgbClr val="000000"/>
              </a:solidFill>
            </a:endParaRPr>
          </a:p>
        </p:txBody>
      </p:sp>
      <p:sp>
        <p:nvSpPr>
          <p:cNvPr id="7171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>
              <a:spcBef>
                <a:spcPct val="0"/>
              </a:spcBef>
            </a:pPr>
            <a:fld id="{DB686D8D-05ED-414B-9527-12BF352B2183}" type="slidenum">
              <a:rPr lang="en-US" altLang="en-US">
                <a:solidFill>
                  <a:srgbClr val="000000"/>
                </a:solidFill>
              </a:rPr>
              <a:pPr algn="r">
                <a:spcBef>
                  <a:spcPct val="0"/>
                </a:spcBef>
              </a:pPr>
              <a:t>2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717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203895688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1F309608-C302-4943-AA93-794CCC6572BE}" type="slidenum">
              <a:rPr lang="en-US" altLang="en-US" smtClean="0">
                <a:solidFill>
                  <a:srgbClr val="000000"/>
                </a:solidFill>
              </a:rPr>
              <a:pPr>
                <a:spcBef>
                  <a:spcPct val="0"/>
                </a:spcBef>
              </a:pPr>
              <a:t>20</a:t>
            </a:fld>
            <a:endParaRPr lang="en-US" altLang="en-US" smtClean="0">
              <a:solidFill>
                <a:srgbClr val="000000"/>
              </a:solidFill>
            </a:endParaRPr>
          </a:p>
        </p:txBody>
      </p:sp>
      <p:sp>
        <p:nvSpPr>
          <p:cNvPr id="215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409848409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70825496-1CF2-45DD-848D-7F90A86A6849}" type="slidenum">
              <a:rPr lang="en-US" altLang="en-US" smtClean="0"/>
              <a:pPr>
                <a:spcBef>
                  <a:spcPct val="0"/>
                </a:spcBef>
              </a:pPr>
              <a:t>21</a:t>
            </a:fld>
            <a:endParaRPr lang="en-US" altLang="en-US" smtClean="0"/>
          </a:p>
        </p:txBody>
      </p:sp>
      <p:sp>
        <p:nvSpPr>
          <p:cNvPr id="235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246141963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70825496-1CF2-45DD-848D-7F90A86A6849}" type="slidenum">
              <a:rPr lang="en-US" altLang="en-US" smtClean="0">
                <a:solidFill>
                  <a:srgbClr val="000000"/>
                </a:solidFill>
              </a:rPr>
              <a:pPr>
                <a:spcBef>
                  <a:spcPct val="0"/>
                </a:spcBef>
              </a:pPr>
              <a:t>22</a:t>
            </a:fld>
            <a:endParaRPr lang="en-US" altLang="en-US" smtClean="0">
              <a:solidFill>
                <a:srgbClr val="000000"/>
              </a:solidFill>
            </a:endParaRPr>
          </a:p>
        </p:txBody>
      </p:sp>
      <p:sp>
        <p:nvSpPr>
          <p:cNvPr id="235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223446264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E532CBFB-C792-4DAD-81ED-996E55B20D5D}" type="slidenum">
              <a:rPr lang="en-US" altLang="en-US" smtClean="0"/>
              <a:pPr>
                <a:spcBef>
                  <a:spcPct val="0"/>
                </a:spcBef>
              </a:pPr>
              <a:t>23</a:t>
            </a:fld>
            <a:endParaRPr lang="en-US" altLang="en-US" smtClean="0"/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196378672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E532CBFB-C792-4DAD-81ED-996E55B20D5D}" type="slidenum">
              <a:rPr lang="en-US" altLang="en-US" smtClean="0">
                <a:solidFill>
                  <a:srgbClr val="000000"/>
                </a:solidFill>
              </a:rPr>
              <a:pPr>
                <a:spcBef>
                  <a:spcPct val="0"/>
                </a:spcBef>
              </a:pPr>
              <a:t>24</a:t>
            </a:fld>
            <a:endParaRPr lang="en-US" altLang="en-US" smtClean="0">
              <a:solidFill>
                <a:srgbClr val="000000"/>
              </a:solidFill>
            </a:endParaRPr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45014528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E532CBFB-C792-4DAD-81ED-996E55B20D5D}" type="slidenum">
              <a:rPr lang="en-US" altLang="en-US" smtClean="0">
                <a:solidFill>
                  <a:srgbClr val="000000"/>
                </a:solidFill>
              </a:rPr>
              <a:pPr>
                <a:spcBef>
                  <a:spcPct val="0"/>
                </a:spcBef>
              </a:pPr>
              <a:t>25</a:t>
            </a:fld>
            <a:endParaRPr lang="en-US" altLang="en-US" smtClean="0">
              <a:solidFill>
                <a:srgbClr val="000000"/>
              </a:solidFill>
            </a:endParaRPr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48653342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056663A9-7A80-489C-9D4C-D36685354097}" type="slidenum">
              <a:rPr lang="en-US" altLang="en-US" smtClean="0"/>
              <a:pPr>
                <a:spcBef>
                  <a:spcPct val="0"/>
                </a:spcBef>
              </a:pPr>
              <a:t>26</a:t>
            </a:fld>
            <a:endParaRPr lang="en-US" altLang="en-US" smtClean="0"/>
          </a:p>
        </p:txBody>
      </p:sp>
      <p:sp>
        <p:nvSpPr>
          <p:cNvPr id="276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97473011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056663A9-7A80-489C-9D4C-D36685354097}" type="slidenum">
              <a:rPr lang="en-US" altLang="en-US" smtClean="0">
                <a:solidFill>
                  <a:srgbClr val="000000"/>
                </a:solidFill>
              </a:rPr>
              <a:pPr>
                <a:spcBef>
                  <a:spcPct val="0"/>
                </a:spcBef>
              </a:pPr>
              <a:t>27</a:t>
            </a:fld>
            <a:endParaRPr lang="en-US" altLang="en-US" smtClean="0">
              <a:solidFill>
                <a:srgbClr val="000000"/>
              </a:solidFill>
            </a:endParaRPr>
          </a:p>
        </p:txBody>
      </p:sp>
      <p:sp>
        <p:nvSpPr>
          <p:cNvPr id="276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1604158993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056663A9-7A80-489C-9D4C-D36685354097}" type="slidenum">
              <a:rPr lang="en-US" altLang="en-US" smtClean="0">
                <a:solidFill>
                  <a:srgbClr val="000000"/>
                </a:solidFill>
              </a:rPr>
              <a:pPr>
                <a:spcBef>
                  <a:spcPct val="0"/>
                </a:spcBef>
              </a:pPr>
              <a:t>28</a:t>
            </a:fld>
            <a:endParaRPr lang="en-US" altLang="en-US" smtClean="0">
              <a:solidFill>
                <a:srgbClr val="000000"/>
              </a:solidFill>
            </a:endParaRPr>
          </a:p>
        </p:txBody>
      </p:sp>
      <p:sp>
        <p:nvSpPr>
          <p:cNvPr id="276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1082790804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039665E5-7169-468C-A900-764DBEE5E0FA}" type="slidenum">
              <a:rPr lang="en-US" altLang="en-US" smtClean="0"/>
              <a:pPr>
                <a:spcBef>
                  <a:spcPct val="0"/>
                </a:spcBef>
              </a:pPr>
              <a:t>29</a:t>
            </a:fld>
            <a:endParaRPr lang="en-US" altLang="en-US" smtClean="0"/>
          </a:p>
        </p:txBody>
      </p:sp>
      <p:sp>
        <p:nvSpPr>
          <p:cNvPr id="296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7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212215614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83CBA5A9-E91F-425A-8BDB-F5050AACB69F}" type="slidenum">
              <a:rPr lang="en-US" altLang="en-US" smtClean="0"/>
              <a:pPr>
                <a:spcBef>
                  <a:spcPct val="0"/>
                </a:spcBef>
              </a:pPr>
              <a:t>3</a:t>
            </a:fld>
            <a:endParaRPr lang="en-US" altLang="en-US" smtClean="0"/>
          </a:p>
        </p:txBody>
      </p:sp>
      <p:sp>
        <p:nvSpPr>
          <p:cNvPr id="92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48446933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7506EC6-E94B-4215-A1A4-548F32414892}" type="slidenum">
              <a:rPr lang="en-US" altLang="en-US">
                <a:solidFill>
                  <a:srgbClr val="000000"/>
                </a:solidFill>
              </a:rPr>
              <a:pPr/>
              <a:t>4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1116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16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0059931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83CBA5A9-E91F-425A-8BDB-F5050AACB69F}" type="slidenum">
              <a:rPr lang="en-US" altLang="en-US" smtClean="0">
                <a:solidFill>
                  <a:srgbClr val="000000"/>
                </a:solidFill>
              </a:rPr>
              <a:pPr>
                <a:spcBef>
                  <a:spcPct val="0"/>
                </a:spcBef>
              </a:pPr>
              <a:t>5</a:t>
            </a:fld>
            <a:endParaRPr lang="en-US" altLang="en-US" smtClean="0">
              <a:solidFill>
                <a:srgbClr val="000000"/>
              </a:solidFill>
            </a:endParaRPr>
          </a:p>
        </p:txBody>
      </p:sp>
      <p:sp>
        <p:nvSpPr>
          <p:cNvPr id="92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235892800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83CBA5A9-E91F-425A-8BDB-F5050AACB69F}" type="slidenum">
              <a:rPr lang="en-US" altLang="en-US" smtClean="0">
                <a:solidFill>
                  <a:srgbClr val="000000"/>
                </a:solidFill>
              </a:rPr>
              <a:pPr>
                <a:spcBef>
                  <a:spcPct val="0"/>
                </a:spcBef>
              </a:pPr>
              <a:t>6</a:t>
            </a:fld>
            <a:endParaRPr lang="en-US" altLang="en-US" smtClean="0">
              <a:solidFill>
                <a:srgbClr val="000000"/>
              </a:solidFill>
            </a:endParaRPr>
          </a:p>
        </p:txBody>
      </p:sp>
      <p:sp>
        <p:nvSpPr>
          <p:cNvPr id="92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232542860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93E5E57E-6CE6-4FAC-A85A-757113626A41}" type="slidenum">
              <a:rPr lang="en-US" altLang="en-US" smtClean="0"/>
              <a:pPr>
                <a:spcBef>
                  <a:spcPct val="0"/>
                </a:spcBef>
              </a:pPr>
              <a:t>7</a:t>
            </a:fld>
            <a:endParaRPr lang="en-US" altLang="en-US" smtClean="0"/>
          </a:p>
        </p:txBody>
      </p:sp>
      <p:sp>
        <p:nvSpPr>
          <p:cNvPr id="112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29308014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93E5E57E-6CE6-4FAC-A85A-757113626A41}" type="slidenum">
              <a:rPr lang="en-US" altLang="en-US" smtClean="0">
                <a:solidFill>
                  <a:srgbClr val="000000"/>
                </a:solidFill>
              </a:rPr>
              <a:pPr>
                <a:spcBef>
                  <a:spcPct val="0"/>
                </a:spcBef>
              </a:pPr>
              <a:t>8</a:t>
            </a:fld>
            <a:endParaRPr lang="en-US" altLang="en-US" smtClean="0">
              <a:solidFill>
                <a:srgbClr val="000000"/>
              </a:solidFill>
            </a:endParaRPr>
          </a:p>
        </p:txBody>
      </p:sp>
      <p:sp>
        <p:nvSpPr>
          <p:cNvPr id="112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105849408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A3FDBC1D-F4EC-48D9-B25D-ADD50E393D1D}" type="slidenum">
              <a:rPr lang="en-US" altLang="en-US" smtClean="0"/>
              <a:pPr>
                <a:spcBef>
                  <a:spcPct val="0"/>
                </a:spcBef>
              </a:pPr>
              <a:t>9</a:t>
            </a:fld>
            <a:endParaRPr lang="en-US" altLang="en-US" smtClean="0"/>
          </a:p>
        </p:txBody>
      </p:sp>
      <p:sp>
        <p:nvSpPr>
          <p:cNvPr id="133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35924625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82658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85761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0"/>
            <a:ext cx="2286000" cy="57451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0" y="0"/>
            <a:ext cx="6705600" cy="57451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388906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D5F476-215E-4362-AAD4-2B2A58B8AEF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0953133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AE720C-5F75-4321-8220-2D2B86E679C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1309850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B28730-2FFA-4D09-A65A-D4ED5270AE4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5765962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BD125A-EAC2-46D5-8E9A-7DDC0AE0062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7677105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496FEF-A5A8-4305-B81E-1F2C104E4DF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4520492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54B3B6-4C4D-4EEE-AF7E-EFC33643B1D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3420951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BA9E3A-5364-4657-B8D1-0AB6C4594D8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9708121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C430AE-1085-4AEA-8D80-F6DBD163CCB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161801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776736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3C0A7E-5E27-40ED-BFC9-7B2C2FF509C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4717916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737419-B188-419E-BC03-C74621BDE33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3441852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B5D56A-3E75-4E4F-8B89-252DAEE7E69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2458000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184824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151152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1774902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1219200"/>
            <a:ext cx="44958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19200"/>
            <a:ext cx="44958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104128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594600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677817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643295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7721871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9839388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0412576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78561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0"/>
            <a:ext cx="2286000" cy="57451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0" y="0"/>
            <a:ext cx="6705600" cy="57451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29633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1219200"/>
            <a:ext cx="4495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19200"/>
            <a:ext cx="4495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00071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59668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31038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946087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711376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551373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000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0"/>
            <a:ext cx="9144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0" y="1219200"/>
            <a:ext cx="91440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bg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bg1"/>
          </a:solidFill>
          <a:latin typeface="Arial" pitchFamily="34" charset="0"/>
          <a:cs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bg1"/>
          </a:solidFill>
          <a:latin typeface="Arial" pitchFamily="34" charset="0"/>
          <a:cs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bg1"/>
          </a:solidFill>
          <a:latin typeface="Arial" pitchFamily="34" charset="0"/>
          <a:cs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bg1"/>
          </a:solidFill>
          <a:latin typeface="Arial" pitchFamily="34" charset="0"/>
          <a:cs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i="1">
          <a:solidFill>
            <a:schemeClr val="bg1"/>
          </a:solidFill>
          <a:latin typeface="Arial" pitchFamily="34" charset="0"/>
          <a:cs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i="1">
          <a:solidFill>
            <a:schemeClr val="bg1"/>
          </a:solidFill>
          <a:latin typeface="Arial" pitchFamily="34" charset="0"/>
          <a:cs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i="1">
          <a:solidFill>
            <a:schemeClr val="bg1"/>
          </a:solidFill>
          <a:latin typeface="Arial" pitchFamily="34" charset="0"/>
          <a:cs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i="1">
          <a:solidFill>
            <a:schemeClr val="bg1"/>
          </a:solidFill>
          <a:latin typeface="Arial" pitchFamily="34" charset="0"/>
          <a:cs typeface="Arial" pitchFamily="34" charset="0"/>
        </a:defRPr>
      </a:lvl9pPr>
    </p:titleStyle>
    <p:bodyStyle>
      <a:lvl1pPr marL="176213" indent="-176213" algn="l" rtl="0" eaLnBrk="0" fontAlgn="base" hangingPunct="0">
        <a:spcBef>
          <a:spcPct val="20000"/>
        </a:spcBef>
        <a:spcAft>
          <a:spcPct val="0"/>
        </a:spcAft>
        <a:buChar char="•"/>
        <a:defRPr sz="4000">
          <a:solidFill>
            <a:schemeClr val="bg1"/>
          </a:solidFill>
          <a:latin typeface="+mn-lt"/>
          <a:ea typeface="+mn-ea"/>
          <a:cs typeface="+mn-cs"/>
        </a:defRPr>
      </a:lvl1pPr>
      <a:lvl2pPr marL="457200" indent="-166688" algn="l" rtl="0" eaLnBrk="0" fontAlgn="base" hangingPunct="0">
        <a:spcBef>
          <a:spcPct val="20000"/>
        </a:spcBef>
        <a:spcAft>
          <a:spcPct val="0"/>
        </a:spcAft>
        <a:buSzPct val="85000"/>
        <a:buFont typeface="Wingdings" panose="05000000000000000000" pitchFamily="2" charset="2"/>
        <a:buChar char="Ø"/>
        <a:defRPr sz="4000">
          <a:solidFill>
            <a:schemeClr val="bg1"/>
          </a:solidFill>
          <a:latin typeface="+mn-lt"/>
          <a:cs typeface="+mn-cs"/>
        </a:defRPr>
      </a:lvl2pPr>
      <a:lvl3pPr marL="735013" indent="-163513" algn="l" rtl="0" eaLnBrk="0" fontAlgn="base" hangingPunct="0">
        <a:spcBef>
          <a:spcPct val="20000"/>
        </a:spcBef>
        <a:spcAft>
          <a:spcPct val="0"/>
        </a:spcAft>
        <a:buChar char="•"/>
        <a:defRPr sz="3600">
          <a:solidFill>
            <a:schemeClr val="bg1"/>
          </a:solidFill>
          <a:latin typeface="+mn-lt"/>
          <a:cs typeface="+mn-cs"/>
        </a:defRPr>
      </a:lvl3pPr>
      <a:lvl4pPr marL="1025525" indent="-176213" algn="l" rtl="0" eaLnBrk="0" fontAlgn="base" hangingPunct="0">
        <a:spcBef>
          <a:spcPct val="20000"/>
        </a:spcBef>
        <a:spcAft>
          <a:spcPct val="0"/>
        </a:spcAft>
        <a:buSzPct val="80000"/>
        <a:buFont typeface="Wingdings" panose="05000000000000000000" pitchFamily="2" charset="2"/>
        <a:buChar char="ü"/>
        <a:defRPr sz="3600">
          <a:solidFill>
            <a:schemeClr val="bg1"/>
          </a:solidFill>
          <a:latin typeface="+mn-lt"/>
          <a:cs typeface="+mn-cs"/>
        </a:defRPr>
      </a:lvl4pPr>
      <a:lvl5pPr marL="1254125" indent="-114300" algn="l" rtl="0" eaLnBrk="0" fontAlgn="base" hangingPunct="0">
        <a:spcBef>
          <a:spcPct val="20000"/>
        </a:spcBef>
        <a:spcAft>
          <a:spcPct val="0"/>
        </a:spcAft>
        <a:buSzPct val="65000"/>
        <a:buFont typeface="Wingdings" panose="05000000000000000000" pitchFamily="2" charset="2"/>
        <a:buChar char="v"/>
        <a:defRPr sz="3600">
          <a:solidFill>
            <a:schemeClr val="bg1"/>
          </a:solidFill>
          <a:latin typeface="+mn-lt"/>
          <a:cs typeface="+mn-cs"/>
        </a:defRPr>
      </a:lvl5pPr>
      <a:lvl6pPr marL="1711325" indent="-114300" algn="l" rtl="0" fontAlgn="base">
        <a:spcBef>
          <a:spcPct val="20000"/>
        </a:spcBef>
        <a:spcAft>
          <a:spcPct val="0"/>
        </a:spcAft>
        <a:buSzPct val="65000"/>
        <a:buFont typeface="Wingdings" pitchFamily="2" charset="2"/>
        <a:buChar char="v"/>
        <a:defRPr sz="3600">
          <a:solidFill>
            <a:schemeClr val="bg1"/>
          </a:solidFill>
          <a:latin typeface="+mn-lt"/>
          <a:cs typeface="+mn-cs"/>
        </a:defRPr>
      </a:lvl6pPr>
      <a:lvl7pPr marL="2168525" indent="-114300" algn="l" rtl="0" fontAlgn="base">
        <a:spcBef>
          <a:spcPct val="20000"/>
        </a:spcBef>
        <a:spcAft>
          <a:spcPct val="0"/>
        </a:spcAft>
        <a:buSzPct val="65000"/>
        <a:buFont typeface="Wingdings" pitchFamily="2" charset="2"/>
        <a:buChar char="v"/>
        <a:defRPr sz="3600">
          <a:solidFill>
            <a:schemeClr val="bg1"/>
          </a:solidFill>
          <a:latin typeface="+mn-lt"/>
          <a:cs typeface="+mn-cs"/>
        </a:defRPr>
      </a:lvl7pPr>
      <a:lvl8pPr marL="2625725" indent="-114300" algn="l" rtl="0" fontAlgn="base">
        <a:spcBef>
          <a:spcPct val="20000"/>
        </a:spcBef>
        <a:spcAft>
          <a:spcPct val="0"/>
        </a:spcAft>
        <a:buSzPct val="65000"/>
        <a:buFont typeface="Wingdings" pitchFamily="2" charset="2"/>
        <a:buChar char="v"/>
        <a:defRPr sz="3600">
          <a:solidFill>
            <a:schemeClr val="bg1"/>
          </a:solidFill>
          <a:latin typeface="+mn-lt"/>
          <a:cs typeface="+mn-cs"/>
        </a:defRPr>
      </a:lvl8pPr>
      <a:lvl9pPr marL="3082925" indent="-114300" algn="l" rtl="0" fontAlgn="base">
        <a:spcBef>
          <a:spcPct val="20000"/>
        </a:spcBef>
        <a:spcAft>
          <a:spcPct val="0"/>
        </a:spcAft>
        <a:buSzPct val="65000"/>
        <a:buFont typeface="Wingdings" pitchFamily="2" charset="2"/>
        <a:buChar char="v"/>
        <a:defRPr sz="3600">
          <a:solidFill>
            <a:schemeClr val="bg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8704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solidFill>
                  <a:srgbClr val="000000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704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solidFill>
                  <a:srgbClr val="000000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704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E6BED1B7-37C4-4C56-BAAC-CE32A5A5B07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000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0"/>
            <a:ext cx="91440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0" y="1219200"/>
            <a:ext cx="91440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625884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i="1" kern="1200">
          <a:solidFill>
            <a:schemeClr val="bg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 i="1">
          <a:solidFill>
            <a:schemeClr val="bg1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 i="1">
          <a:solidFill>
            <a:schemeClr val="bg1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 i="1">
          <a:solidFill>
            <a:schemeClr val="bg1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 i="1">
          <a:solidFill>
            <a:schemeClr val="bg1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i="1">
          <a:solidFill>
            <a:schemeClr val="bg1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i="1">
          <a:solidFill>
            <a:schemeClr val="bg1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i="1">
          <a:solidFill>
            <a:schemeClr val="bg1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i="1">
          <a:solidFill>
            <a:schemeClr val="bg1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176213" indent="-176213" algn="l" rtl="0" fontAlgn="base">
        <a:spcBef>
          <a:spcPct val="20000"/>
        </a:spcBef>
        <a:spcAft>
          <a:spcPct val="0"/>
        </a:spcAft>
        <a:buChar char="•"/>
        <a:defRPr sz="4000" kern="1200">
          <a:solidFill>
            <a:schemeClr val="bg1"/>
          </a:solidFill>
          <a:latin typeface="+mn-lt"/>
          <a:ea typeface="+mn-ea"/>
          <a:cs typeface="+mn-cs"/>
        </a:defRPr>
      </a:lvl1pPr>
      <a:lvl2pPr marL="457200" indent="-166688" algn="l" rtl="0" fontAlgn="base">
        <a:spcBef>
          <a:spcPct val="20000"/>
        </a:spcBef>
        <a:spcAft>
          <a:spcPct val="0"/>
        </a:spcAft>
        <a:buSzPct val="85000"/>
        <a:buFont typeface="Wingdings" panose="05000000000000000000" pitchFamily="2" charset="2"/>
        <a:buChar char="Ø"/>
        <a:defRPr sz="4000" kern="1200">
          <a:solidFill>
            <a:schemeClr val="bg1"/>
          </a:solidFill>
          <a:latin typeface="+mn-lt"/>
          <a:ea typeface="+mn-ea"/>
          <a:cs typeface="+mn-cs"/>
        </a:defRPr>
      </a:lvl2pPr>
      <a:lvl3pPr marL="735013" indent="-163513" algn="l" rtl="0" fontAlgn="base">
        <a:spcBef>
          <a:spcPct val="20000"/>
        </a:spcBef>
        <a:spcAft>
          <a:spcPct val="0"/>
        </a:spcAft>
        <a:buChar char="•"/>
        <a:defRPr sz="3600" kern="1200">
          <a:solidFill>
            <a:schemeClr val="bg1"/>
          </a:solidFill>
          <a:latin typeface="+mn-lt"/>
          <a:ea typeface="+mn-ea"/>
          <a:cs typeface="+mn-cs"/>
        </a:defRPr>
      </a:lvl3pPr>
      <a:lvl4pPr marL="1025525" indent="-176213" algn="l" rtl="0" fontAlgn="base">
        <a:spcBef>
          <a:spcPct val="20000"/>
        </a:spcBef>
        <a:spcAft>
          <a:spcPct val="0"/>
        </a:spcAft>
        <a:buSzPct val="80000"/>
        <a:buFont typeface="Wingdings" panose="05000000000000000000" pitchFamily="2" charset="2"/>
        <a:buChar char="ü"/>
        <a:defRPr sz="3600" kern="1200">
          <a:solidFill>
            <a:schemeClr val="bg1"/>
          </a:solidFill>
          <a:latin typeface="+mn-lt"/>
          <a:ea typeface="+mn-ea"/>
          <a:cs typeface="+mn-cs"/>
        </a:defRPr>
      </a:lvl4pPr>
      <a:lvl5pPr marL="1254125" indent="-114300" algn="l" rtl="0" fontAlgn="base">
        <a:spcBef>
          <a:spcPct val="20000"/>
        </a:spcBef>
        <a:spcAft>
          <a:spcPct val="0"/>
        </a:spcAft>
        <a:buSzPct val="65000"/>
        <a:buFont typeface="Wingdings" panose="05000000000000000000" pitchFamily="2" charset="2"/>
        <a:buChar char="v"/>
        <a:defRPr sz="36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433388" y="1838325"/>
            <a:ext cx="8240712" cy="2468563"/>
          </a:xfrm>
          <a:noFill/>
        </p:spPr>
        <p:txBody>
          <a:bodyPr lIns="0" tIns="0" rIns="0" bIns="0">
            <a:spAutoFit/>
          </a:bodyPr>
          <a:lstStyle/>
          <a:p>
            <a:pPr defTabSz="381000" eaLnBrk="1" hangingPunct="1"/>
            <a:r>
              <a:rPr lang="en-US" altLang="en-US" sz="7200" b="1" smtClean="0">
                <a:solidFill>
                  <a:srgbClr val="A0D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Grace Bible Church</a:t>
            </a:r>
            <a:r>
              <a:rPr lang="en-US" altLang="en-US" sz="7200" b="1" i="0" smtClean="0">
                <a:solidFill>
                  <a:srgbClr val="A0D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altLang="en-US" sz="7200" b="1" i="0" smtClean="0">
                <a:solidFill>
                  <a:srgbClr val="A0D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altLang="en-US" sz="5400" b="1" i="0" smtClean="0">
                <a:solidFill>
                  <a:srgbClr val="A0D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smtClean="0">
                <a:solidFill>
                  <a:srgbClr val="FFFF9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Glorifying God </a:t>
            </a:r>
            <a:br>
              <a:rPr lang="en-US" altLang="en-US" sz="3600" b="1" smtClean="0">
                <a:solidFill>
                  <a:srgbClr val="FFFF9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altLang="en-US" sz="3600" b="1" smtClean="0">
                <a:solidFill>
                  <a:srgbClr val="FFFF9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by Making Disciples of Jesus Christ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03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35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0" y="0"/>
            <a:ext cx="9144000" cy="1219200"/>
          </a:xfrm>
          <a:noFill/>
        </p:spPr>
        <p:txBody>
          <a:bodyPr lIns="0" tIns="0" rIns="0" bIns="0">
            <a:spAutoFit/>
          </a:bodyPr>
          <a:lstStyle/>
          <a:p>
            <a:pPr defTabSz="381000" eaLnBrk="1" hangingPunct="1"/>
            <a:r>
              <a:rPr lang="en-US" altLang="en-US" b="1" u="sng" dirty="0">
                <a:solidFill>
                  <a:srgbClr val="A0D0FF"/>
                </a:solidFill>
                <a:latin typeface="Arial Narrow" panose="020B0606020202030204" pitchFamily="34" charset="0"/>
              </a:rPr>
              <a:t>A Royal </a:t>
            </a:r>
            <a:r>
              <a:rPr lang="en-US" altLang="en-US" b="1" u="sng" dirty="0" smtClean="0">
                <a:solidFill>
                  <a:srgbClr val="A0D0FF"/>
                </a:solidFill>
                <a:latin typeface="Arial Narrow" panose="020B0606020202030204" pitchFamily="34" charset="0"/>
              </a:rPr>
              <a:t>Priesthood</a:t>
            </a:r>
            <a:r>
              <a:rPr lang="en-US" altLang="en-US" b="1" i="0" u="sng" dirty="0" smtClean="0">
                <a:solidFill>
                  <a:srgbClr val="A0D0FF"/>
                </a:solidFill>
                <a:latin typeface="Arial Narrow" panose="020B0606020202030204" pitchFamily="34" charset="0"/>
              </a:rPr>
              <a:t/>
            </a:r>
            <a:br>
              <a:rPr lang="en-US" altLang="en-US" b="1" i="0" u="sng" dirty="0" smtClean="0">
                <a:solidFill>
                  <a:srgbClr val="A0D0FF"/>
                </a:solidFill>
                <a:latin typeface="Arial Narrow" panose="020B0606020202030204" pitchFamily="34" charset="0"/>
              </a:rPr>
            </a:br>
            <a:r>
              <a:rPr lang="en-US" altLang="en-US" sz="3600" b="1" dirty="0">
                <a:solidFill>
                  <a:srgbClr val="FFFF99"/>
                </a:solidFill>
                <a:latin typeface="Arial Narrow" panose="020B0606020202030204" pitchFamily="34" charset="0"/>
              </a:rPr>
              <a:t>1 Peter 2:9</a:t>
            </a:r>
            <a:endParaRPr lang="en-US" altLang="en-US" sz="3600" b="1" dirty="0" smtClean="0">
              <a:solidFill>
                <a:srgbClr val="FFFF99"/>
              </a:solidFill>
              <a:latin typeface="Arial Narrow" panose="020B0606020202030204" pitchFamily="34" charset="0"/>
            </a:endParaRPr>
          </a:p>
        </p:txBody>
      </p:sp>
      <p:sp>
        <p:nvSpPr>
          <p:cNvPr id="5222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143000"/>
            <a:ext cx="9144000" cy="5715000"/>
          </a:xfrm>
          <a:noFill/>
        </p:spPr>
        <p:txBody>
          <a:bodyPr/>
          <a:lstStyle/>
          <a:p>
            <a:pPr eaLnBrk="1" hangingPunct="1"/>
            <a:r>
              <a:rPr lang="en-US" altLang="en-US" sz="4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The </a:t>
            </a:r>
            <a:r>
              <a:rPr lang="en-US" altLang="en-US" sz="4400" b="1" dirty="0">
                <a:solidFill>
                  <a:srgbClr val="FFFFFF"/>
                </a:solidFill>
                <a:latin typeface="Arial Narrow" panose="020B0606020202030204" pitchFamily="34" charset="0"/>
              </a:rPr>
              <a:t>doctrine of the priesthood of the believer - we can go directly to God - Heb. 4:16; 1 John 1:9</a:t>
            </a:r>
            <a:endParaRPr lang="en-US" altLang="en-US" sz="4400" b="1" dirty="0" smtClean="0">
              <a:solidFill>
                <a:srgbClr val="FFFFFF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20572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3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0" dur="500"/>
                                        <p:tgtEl>
                                          <p:spTgt spid="522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226" grpId="0"/>
      <p:bldP spid="52227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0" y="0"/>
            <a:ext cx="9144000" cy="1219200"/>
          </a:xfrm>
          <a:noFill/>
        </p:spPr>
        <p:txBody>
          <a:bodyPr lIns="0" tIns="0" rIns="0" bIns="0">
            <a:spAutoFit/>
          </a:bodyPr>
          <a:lstStyle/>
          <a:p>
            <a:pPr defTabSz="381000" eaLnBrk="1" hangingPunct="1"/>
            <a:r>
              <a:rPr lang="en-US" altLang="en-US" b="1" u="sng" dirty="0">
                <a:solidFill>
                  <a:srgbClr val="A0D0FF"/>
                </a:solidFill>
                <a:latin typeface="Arial Narrow" panose="020B0606020202030204" pitchFamily="34" charset="0"/>
              </a:rPr>
              <a:t>The Bride of </a:t>
            </a:r>
            <a:r>
              <a:rPr lang="en-US" altLang="en-US" b="1" u="sng" dirty="0" smtClean="0">
                <a:solidFill>
                  <a:srgbClr val="A0D0FF"/>
                </a:solidFill>
                <a:latin typeface="Arial Narrow" panose="020B0606020202030204" pitchFamily="34" charset="0"/>
              </a:rPr>
              <a:t>Christ</a:t>
            </a:r>
            <a:r>
              <a:rPr lang="en-US" altLang="en-US" b="1" i="0" u="sng" dirty="0" smtClean="0">
                <a:solidFill>
                  <a:srgbClr val="A0D0FF"/>
                </a:solidFill>
                <a:latin typeface="Arial Narrow" panose="020B0606020202030204" pitchFamily="34" charset="0"/>
              </a:rPr>
              <a:t/>
            </a:r>
            <a:br>
              <a:rPr lang="en-US" altLang="en-US" b="1" i="0" u="sng" dirty="0" smtClean="0">
                <a:solidFill>
                  <a:srgbClr val="A0D0FF"/>
                </a:solidFill>
                <a:latin typeface="Arial Narrow" panose="020B0606020202030204" pitchFamily="34" charset="0"/>
              </a:rPr>
            </a:br>
            <a:r>
              <a:rPr lang="en-US" altLang="en-US" sz="3600" b="1" dirty="0">
                <a:solidFill>
                  <a:srgbClr val="FFFF99"/>
                </a:solidFill>
                <a:latin typeface="Arial Narrow" panose="020B0606020202030204" pitchFamily="34" charset="0"/>
              </a:rPr>
              <a:t>Rev. 19:7-10</a:t>
            </a:r>
            <a:endParaRPr lang="en-US" altLang="en-US" sz="3600" b="1" dirty="0" smtClean="0">
              <a:solidFill>
                <a:srgbClr val="FFFF99"/>
              </a:solidFill>
              <a:latin typeface="Arial Narrow" panose="020B0606020202030204" pitchFamily="34" charset="0"/>
            </a:endParaRPr>
          </a:p>
        </p:txBody>
      </p:sp>
      <p:sp>
        <p:nvSpPr>
          <p:cNvPr id="5222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143000"/>
            <a:ext cx="9144000" cy="5715000"/>
          </a:xfrm>
          <a:noFill/>
        </p:spPr>
        <p:txBody>
          <a:bodyPr/>
          <a:lstStyle/>
          <a:p>
            <a:pPr eaLnBrk="1" hangingPunct="1"/>
            <a:r>
              <a:rPr lang="en-US" altLang="en-US" sz="4400" b="1" dirty="0">
                <a:solidFill>
                  <a:srgbClr val="FFFFFF"/>
                </a:solidFill>
                <a:latin typeface="Arial Narrow" panose="020B0606020202030204" pitchFamily="34" charset="0"/>
              </a:rPr>
              <a:t>An analogy similar to Israel being portrayed as God’s wife - the church is the bride of the Lamb</a:t>
            </a:r>
          </a:p>
          <a:p>
            <a:pPr eaLnBrk="1" hangingPunct="1"/>
            <a:r>
              <a:rPr lang="en-US" altLang="en-US" sz="4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In </a:t>
            </a:r>
            <a:r>
              <a:rPr lang="en-US" altLang="en-US" sz="4400" b="1" dirty="0">
                <a:solidFill>
                  <a:srgbClr val="FFFFFF"/>
                </a:solidFill>
                <a:latin typeface="Arial Narrow" panose="020B0606020202030204" pitchFamily="34" charset="0"/>
              </a:rPr>
              <a:t>Ephesians 5:22-33 human marriage is described as a mystery in reference to Christ &amp; the church</a:t>
            </a:r>
            <a:endParaRPr lang="en-US" altLang="en-US" sz="4400" b="1" dirty="0" smtClean="0">
              <a:solidFill>
                <a:srgbClr val="FFFFFF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6797222"/>
      </p:ext>
    </p:extLst>
  </p:cSld>
  <p:clrMapOvr>
    <a:masterClrMapping/>
  </p:clrMapOvr>
  <p:transition spd="med"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" presetID="3" presetClass="entr" presetSubtype="5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0" dur="500"/>
                                        <p:tgtEl>
                                          <p:spTgt spid="522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22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C0C0C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5" dur="500"/>
                                        <p:tgtEl>
                                          <p:spTgt spid="522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226" grpId="0"/>
      <p:bldP spid="52227" grpId="0" uiExpand="1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0" y="-5953"/>
            <a:ext cx="9144000" cy="1231106"/>
          </a:xfrm>
          <a:noFill/>
        </p:spPr>
        <p:txBody>
          <a:bodyPr lIns="0" tIns="0" rIns="0" bIns="0">
            <a:spAutoFit/>
          </a:bodyPr>
          <a:lstStyle/>
          <a:p>
            <a:pPr defTabSz="381000" eaLnBrk="1" hangingPunct="1"/>
            <a:r>
              <a:rPr lang="en-US" altLang="en-US" b="1" u="sng" dirty="0">
                <a:solidFill>
                  <a:srgbClr val="A0D0FF"/>
                </a:solidFill>
                <a:latin typeface="Arial Narrow" panose="020B0606020202030204" pitchFamily="34" charset="0"/>
              </a:rPr>
              <a:t>The Body of </a:t>
            </a:r>
            <a:r>
              <a:rPr lang="en-US" altLang="en-US" b="1" u="sng" dirty="0" smtClean="0">
                <a:solidFill>
                  <a:srgbClr val="A0D0FF"/>
                </a:solidFill>
                <a:latin typeface="Arial Narrow" panose="020B0606020202030204" pitchFamily="34" charset="0"/>
              </a:rPr>
              <a:t>Christ</a:t>
            </a:r>
            <a:r>
              <a:rPr lang="en-US" altLang="en-US" b="1" i="0" u="sng" dirty="0" smtClean="0">
                <a:solidFill>
                  <a:srgbClr val="A0D0FF"/>
                </a:solidFill>
                <a:latin typeface="Arial Narrow" panose="020B0606020202030204" pitchFamily="34" charset="0"/>
              </a:rPr>
              <a:t/>
            </a:r>
            <a:br>
              <a:rPr lang="en-US" altLang="en-US" b="1" i="0" u="sng" dirty="0" smtClean="0">
                <a:solidFill>
                  <a:srgbClr val="A0D0FF"/>
                </a:solidFill>
                <a:latin typeface="Arial Narrow" panose="020B0606020202030204" pitchFamily="34" charset="0"/>
              </a:rPr>
            </a:br>
            <a:r>
              <a:rPr lang="en-US" altLang="en-US" sz="3600" b="1" dirty="0" smtClean="0">
                <a:solidFill>
                  <a:srgbClr val="FFFF99"/>
                </a:solidFill>
                <a:latin typeface="Arial Narrow" panose="020B0606020202030204" pitchFamily="34" charset="0"/>
              </a:rPr>
              <a:t>Eph. </a:t>
            </a:r>
            <a:r>
              <a:rPr lang="en-US" altLang="en-US" sz="3600" b="1" dirty="0">
                <a:solidFill>
                  <a:srgbClr val="FFFF99"/>
                </a:solidFill>
                <a:latin typeface="Arial Narrow" panose="020B0606020202030204" pitchFamily="34" charset="0"/>
              </a:rPr>
              <a:t>4:11-16, </a:t>
            </a:r>
            <a:r>
              <a:rPr lang="en-US" altLang="en-US" sz="3600" b="1" dirty="0" smtClean="0">
                <a:solidFill>
                  <a:srgbClr val="FFFF99"/>
                </a:solidFill>
                <a:latin typeface="Arial Narrow" panose="020B0606020202030204" pitchFamily="34" charset="0"/>
              </a:rPr>
              <a:t>Rom. 12:4-8, 1 Cor. </a:t>
            </a:r>
            <a:r>
              <a:rPr lang="en-US" altLang="en-US" sz="3600" b="1" dirty="0">
                <a:solidFill>
                  <a:srgbClr val="FFFF99"/>
                </a:solidFill>
                <a:latin typeface="Arial Narrow" panose="020B0606020202030204" pitchFamily="34" charset="0"/>
              </a:rPr>
              <a:t>12-14</a:t>
            </a:r>
            <a:endParaRPr lang="en-US" altLang="en-US" sz="3600" b="1" dirty="0" smtClean="0">
              <a:solidFill>
                <a:srgbClr val="FFFF99"/>
              </a:solidFill>
              <a:latin typeface="Arial Narrow" panose="020B0606020202030204" pitchFamily="34" charset="0"/>
            </a:endParaRPr>
          </a:p>
        </p:txBody>
      </p:sp>
      <p:sp>
        <p:nvSpPr>
          <p:cNvPr id="5325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143000"/>
            <a:ext cx="9144000" cy="5715000"/>
          </a:xfrm>
          <a:noFill/>
        </p:spPr>
        <p:txBody>
          <a:bodyPr/>
          <a:lstStyle/>
          <a:p>
            <a:pPr eaLnBrk="1" hangingPunct="1"/>
            <a:r>
              <a:rPr lang="en-US" altLang="en-US" sz="4400" b="1" dirty="0">
                <a:solidFill>
                  <a:srgbClr val="FFFFFF"/>
                </a:solidFill>
                <a:latin typeface="Arial Narrow" panose="020B0606020202030204" pitchFamily="34" charset="0"/>
              </a:rPr>
              <a:t>The church is one body made up by many members &amp; every member is important to its health &amp; fitness</a:t>
            </a:r>
            <a:endParaRPr lang="en-US" altLang="en-US" sz="4400" b="1" dirty="0" smtClean="0">
              <a:solidFill>
                <a:srgbClr val="FFFFFF"/>
              </a:solidFill>
              <a:latin typeface="Arial Narrow" panose="020B0606020202030204" pitchFamily="34" charset="0"/>
            </a:endParaRPr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532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250" grpId="0"/>
      <p:bldP spid="53251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-9331" y="0"/>
            <a:ext cx="9144000" cy="677108"/>
          </a:xfrm>
          <a:noFill/>
        </p:spPr>
        <p:txBody>
          <a:bodyPr lIns="0" tIns="0" rIns="0" bIns="0">
            <a:spAutoFit/>
          </a:bodyPr>
          <a:lstStyle/>
          <a:p>
            <a:pPr defTabSz="381000" eaLnBrk="1" hangingPunct="1"/>
            <a:r>
              <a:rPr lang="en-US" altLang="en-US" b="1" u="sng" dirty="0">
                <a:solidFill>
                  <a:srgbClr val="A0D0FF"/>
                </a:solidFill>
                <a:latin typeface="Arial Narrow" panose="020B0606020202030204" pitchFamily="34" charset="0"/>
              </a:rPr>
              <a:t>Agricultural </a:t>
            </a:r>
            <a:r>
              <a:rPr lang="en-US" altLang="en-US" b="1" u="sng" dirty="0" smtClean="0">
                <a:solidFill>
                  <a:srgbClr val="A0D0FF"/>
                </a:solidFill>
                <a:latin typeface="Arial Narrow" panose="020B0606020202030204" pitchFamily="34" charset="0"/>
              </a:rPr>
              <a:t>Metaphors</a:t>
            </a:r>
            <a:endParaRPr lang="en-US" altLang="en-US" sz="3600" b="1" dirty="0" smtClean="0">
              <a:solidFill>
                <a:srgbClr val="FFFF99"/>
              </a:solidFill>
              <a:latin typeface="Arial Narrow" panose="020B0606020202030204" pitchFamily="34" charset="0"/>
            </a:endParaRPr>
          </a:p>
        </p:txBody>
      </p:sp>
      <p:sp>
        <p:nvSpPr>
          <p:cNvPr id="5325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677108"/>
            <a:ext cx="9144000" cy="6180892"/>
          </a:xfrm>
          <a:noFill/>
        </p:spPr>
        <p:txBody>
          <a:bodyPr/>
          <a:lstStyle/>
          <a:p>
            <a:pPr eaLnBrk="1" hangingPunct="1"/>
            <a:r>
              <a:rPr lang="en-US" altLang="en-US" sz="4400" b="1" dirty="0">
                <a:solidFill>
                  <a:srgbClr val="FFFFFF"/>
                </a:solidFill>
                <a:latin typeface="Arial Narrow" panose="020B0606020202030204" pitchFamily="34" charset="0"/>
              </a:rPr>
              <a:t>John 15:1-5 - Jesus is the vine and we are the branches.  </a:t>
            </a:r>
            <a:endParaRPr lang="en-US" altLang="en-US" sz="4400" b="1" dirty="0" smtClean="0">
              <a:solidFill>
                <a:srgbClr val="FFFFFF"/>
              </a:solidFill>
              <a:latin typeface="Arial Narrow" panose="020B0606020202030204" pitchFamily="34" charset="0"/>
            </a:endParaRPr>
          </a:p>
          <a:p>
            <a:pPr eaLnBrk="1" hangingPunct="1"/>
            <a:r>
              <a:rPr lang="en-US" altLang="en-US" sz="4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Rom</a:t>
            </a:r>
            <a:r>
              <a:rPr lang="en-US" altLang="en-US" sz="4400" b="1" dirty="0">
                <a:solidFill>
                  <a:srgbClr val="FFFFFF"/>
                </a:solidFill>
                <a:latin typeface="Arial Narrow" panose="020B0606020202030204" pitchFamily="34" charset="0"/>
              </a:rPr>
              <a:t>. 11:17 - We are a wild olive grafted into Israel</a:t>
            </a:r>
          </a:p>
          <a:p>
            <a:pPr eaLnBrk="1" hangingPunct="1"/>
            <a:r>
              <a:rPr lang="en-US" altLang="en-US" sz="4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Jesus </a:t>
            </a:r>
            <a:r>
              <a:rPr lang="en-US" altLang="en-US" sz="4400" b="1" dirty="0">
                <a:solidFill>
                  <a:srgbClr val="FFFFFF"/>
                </a:solidFill>
                <a:latin typeface="Arial Narrow" panose="020B0606020202030204" pitchFamily="34" charset="0"/>
              </a:rPr>
              <a:t>is the chief shepherd, elders / pastors are to shepherd the flock of God - the church</a:t>
            </a:r>
            <a:endParaRPr lang="en-US" altLang="en-US" sz="4400" b="1" dirty="0" smtClean="0">
              <a:solidFill>
                <a:srgbClr val="FFFFFF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3980989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32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532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532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250" grpId="0"/>
      <p:bldP spid="53251" grpId="0" uiExpand="1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0" y="13996"/>
            <a:ext cx="9144000" cy="677108"/>
          </a:xfrm>
          <a:noFill/>
        </p:spPr>
        <p:txBody>
          <a:bodyPr lIns="0" tIns="0" rIns="0" bIns="0">
            <a:spAutoFit/>
          </a:bodyPr>
          <a:lstStyle/>
          <a:p>
            <a:pPr defTabSz="381000" eaLnBrk="1" hangingPunct="1"/>
            <a:r>
              <a:rPr lang="en-US" altLang="en-US" b="1" u="sng" dirty="0">
                <a:solidFill>
                  <a:srgbClr val="A0D0FF"/>
                </a:solidFill>
                <a:latin typeface="Arial Narrow" panose="020B0606020202030204" pitchFamily="34" charset="0"/>
              </a:rPr>
              <a:t>Shepherds &amp; </a:t>
            </a:r>
            <a:r>
              <a:rPr lang="en-US" altLang="en-US" b="1" u="sng" dirty="0" smtClean="0">
                <a:solidFill>
                  <a:srgbClr val="A0D0FF"/>
                </a:solidFill>
                <a:latin typeface="Arial Narrow" panose="020B0606020202030204" pitchFamily="34" charset="0"/>
              </a:rPr>
              <a:t>Sheep</a:t>
            </a:r>
            <a:endParaRPr lang="en-US" altLang="en-US" sz="3600" b="1" dirty="0" smtClean="0">
              <a:solidFill>
                <a:srgbClr val="FFFF99"/>
              </a:solidFill>
              <a:latin typeface="Arial Narrow" panose="020B0606020202030204" pitchFamily="34" charset="0"/>
            </a:endParaRPr>
          </a:p>
        </p:txBody>
      </p:sp>
      <p:sp>
        <p:nvSpPr>
          <p:cNvPr id="5427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691104"/>
            <a:ext cx="9144000" cy="6166896"/>
          </a:xfrm>
          <a:noFill/>
        </p:spPr>
        <p:txBody>
          <a:bodyPr/>
          <a:lstStyle/>
          <a:p>
            <a:pPr eaLnBrk="1" hangingPunct="1"/>
            <a:r>
              <a:rPr lang="en-US" altLang="en-US" sz="4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1 Peter 5:1-4</a:t>
            </a:r>
          </a:p>
          <a:p>
            <a:pPr eaLnBrk="1" hangingPunct="1"/>
            <a:r>
              <a:rPr lang="en-US" altLang="en-US" sz="4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Elder</a:t>
            </a:r>
            <a:r>
              <a:rPr lang="en-US" altLang="en-US" sz="4400" b="1" dirty="0">
                <a:solidFill>
                  <a:srgbClr val="FFFFFF"/>
                </a:solidFill>
                <a:latin typeface="Arial Narrow" panose="020B0606020202030204" pitchFamily="34" charset="0"/>
              </a:rPr>
              <a:t>, Bishop / overseer, Pastor / shepherd refer to the same man concerning his office, responsibility &amp; work</a:t>
            </a:r>
          </a:p>
          <a:p>
            <a:pPr eaLnBrk="1" hangingPunct="1"/>
            <a:r>
              <a:rPr lang="en-US" altLang="en-US" sz="4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Archbishop</a:t>
            </a:r>
            <a:r>
              <a:rPr lang="en-US" altLang="en-US" sz="4400" b="1" dirty="0">
                <a:solidFill>
                  <a:srgbClr val="FFFFFF"/>
                </a:solidFill>
                <a:latin typeface="Arial Narrow" panose="020B0606020202030204" pitchFamily="34" charset="0"/>
              </a:rPr>
              <a:t>, Cardinal, Pope, Patriarch are </a:t>
            </a:r>
            <a:r>
              <a:rPr lang="en-US" altLang="en-US" sz="4400" b="1">
                <a:solidFill>
                  <a:srgbClr val="FFFFFF"/>
                </a:solidFill>
                <a:latin typeface="Arial Narrow" panose="020B0606020202030204" pitchFamily="34" charset="0"/>
              </a:rPr>
              <a:t>all </a:t>
            </a:r>
            <a:r>
              <a:rPr lang="en-US" altLang="en-US" sz="4400" b="1" smtClean="0">
                <a:solidFill>
                  <a:srgbClr val="FFFFFF"/>
                </a:solidFill>
                <a:latin typeface="Arial Narrow" panose="020B0606020202030204" pitchFamily="34" charset="0"/>
              </a:rPr>
              <a:t>extra-Biblical </a:t>
            </a:r>
            <a:r>
              <a:rPr lang="en-US" altLang="en-US" sz="4400" b="1" dirty="0">
                <a:solidFill>
                  <a:srgbClr val="FFFFFF"/>
                </a:solidFill>
                <a:latin typeface="Arial Narrow" panose="020B0606020202030204" pitchFamily="34" charset="0"/>
              </a:rPr>
              <a:t>offices in the structure of some </a:t>
            </a:r>
            <a:r>
              <a:rPr lang="en-US" altLang="en-US" sz="4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denominations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42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42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C0C0C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42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42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C0C0C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542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274" grpId="0"/>
      <p:bldP spid="54275" grpId="0" uiExpand="1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28575" y="-9525"/>
            <a:ext cx="9144000" cy="677108"/>
          </a:xfrm>
          <a:noFill/>
        </p:spPr>
        <p:txBody>
          <a:bodyPr lIns="0" tIns="0" rIns="0" bIns="0">
            <a:spAutoFit/>
          </a:bodyPr>
          <a:lstStyle/>
          <a:p>
            <a:pPr defTabSz="381000" eaLnBrk="1" hangingPunct="1"/>
            <a:r>
              <a:rPr lang="en-US" altLang="en-US" b="1" u="sng" dirty="0">
                <a:solidFill>
                  <a:srgbClr val="A0D0FF"/>
                </a:solidFill>
                <a:latin typeface="Arial Narrow" panose="020B0606020202030204" pitchFamily="34" charset="0"/>
              </a:rPr>
              <a:t>Shepherds &amp; </a:t>
            </a:r>
            <a:r>
              <a:rPr lang="en-US" altLang="en-US" b="1" u="sng" dirty="0" smtClean="0">
                <a:solidFill>
                  <a:srgbClr val="A0D0FF"/>
                </a:solidFill>
                <a:latin typeface="Arial Narrow" panose="020B0606020202030204" pitchFamily="34" charset="0"/>
              </a:rPr>
              <a:t>Sheep</a:t>
            </a:r>
            <a:endParaRPr lang="en-US" altLang="en-US" sz="3600" b="1" dirty="0" smtClean="0">
              <a:solidFill>
                <a:srgbClr val="FFFF99"/>
              </a:solidFill>
              <a:latin typeface="Arial Narrow" panose="020B0606020202030204" pitchFamily="34" charset="0"/>
            </a:endParaRPr>
          </a:p>
        </p:txBody>
      </p:sp>
      <p:sp>
        <p:nvSpPr>
          <p:cNvPr id="5427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667583"/>
            <a:ext cx="9144000" cy="6190417"/>
          </a:xfrm>
          <a:noFill/>
        </p:spPr>
        <p:txBody>
          <a:bodyPr/>
          <a:lstStyle/>
          <a:p>
            <a:pPr eaLnBrk="1" hangingPunct="1"/>
            <a:r>
              <a:rPr lang="en-US" altLang="en-US" sz="4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Pastor-teachers </a:t>
            </a:r>
            <a:r>
              <a:rPr lang="en-US" altLang="en-US" sz="4400" b="1" dirty="0">
                <a:solidFill>
                  <a:srgbClr val="FFFFFF"/>
                </a:solidFill>
                <a:latin typeface="Arial Narrow" panose="020B0606020202030204" pitchFamily="34" charset="0"/>
              </a:rPr>
              <a:t>and Evangelists equip the saints for the work of ministry - Eph. 4:11-16</a:t>
            </a:r>
          </a:p>
          <a:p>
            <a:pPr eaLnBrk="1" hangingPunct="1"/>
            <a:r>
              <a:rPr lang="en-US" altLang="en-US" sz="4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Shepherding </a:t>
            </a:r>
            <a:r>
              <a:rPr lang="en-US" altLang="en-US" sz="4400" b="1" dirty="0">
                <a:solidFill>
                  <a:srgbClr val="FFFFFF"/>
                </a:solidFill>
                <a:latin typeface="Arial Narrow" panose="020B0606020202030204" pitchFamily="34" charset="0"/>
              </a:rPr>
              <a:t>includes application in both correcting &amp; encouraging the sheep - 2 Tim. 4:2, 1 Thess. </a:t>
            </a:r>
            <a:r>
              <a:rPr lang="en-US" altLang="en-US" sz="4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5:14</a:t>
            </a:r>
          </a:p>
        </p:txBody>
      </p:sp>
    </p:spTree>
    <p:extLst>
      <p:ext uri="{BB962C8B-B14F-4D97-AF65-F5344CB8AC3E}">
        <p14:creationId xmlns:p14="http://schemas.microsoft.com/office/powerpoint/2010/main" val="21267072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42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42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C0C0C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42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274" grpId="0"/>
      <p:bldP spid="54275" grpId="0" uiExpand="1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0" y="0"/>
            <a:ext cx="9144000" cy="677108"/>
          </a:xfrm>
          <a:noFill/>
        </p:spPr>
        <p:txBody>
          <a:bodyPr lIns="0" tIns="0" rIns="0" bIns="0">
            <a:spAutoFit/>
          </a:bodyPr>
          <a:lstStyle/>
          <a:p>
            <a:pPr defTabSz="381000" eaLnBrk="1" hangingPunct="1"/>
            <a:r>
              <a:rPr lang="en-US" altLang="en-US" b="1" u="sng" dirty="0">
                <a:solidFill>
                  <a:srgbClr val="A0D0FF"/>
                </a:solidFill>
                <a:latin typeface="Arial Narrow" panose="020B0606020202030204" pitchFamily="34" charset="0"/>
              </a:rPr>
              <a:t>Shepherds &amp; </a:t>
            </a:r>
            <a:r>
              <a:rPr lang="en-US" altLang="en-US" b="1" u="sng" dirty="0" smtClean="0">
                <a:solidFill>
                  <a:srgbClr val="A0D0FF"/>
                </a:solidFill>
                <a:latin typeface="Arial Narrow" panose="020B0606020202030204" pitchFamily="34" charset="0"/>
              </a:rPr>
              <a:t>Sheep</a:t>
            </a:r>
            <a:endParaRPr lang="en-US" altLang="en-US" sz="3600" b="1" dirty="0" smtClean="0">
              <a:solidFill>
                <a:srgbClr val="FFFF99"/>
              </a:solidFill>
              <a:latin typeface="Arial Narrow" panose="020B0606020202030204" pitchFamily="34" charset="0"/>
            </a:endParaRPr>
          </a:p>
        </p:txBody>
      </p:sp>
      <p:sp>
        <p:nvSpPr>
          <p:cNvPr id="5427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677108"/>
            <a:ext cx="9144000" cy="6180892"/>
          </a:xfrm>
          <a:noFill/>
        </p:spPr>
        <p:txBody>
          <a:bodyPr/>
          <a:lstStyle/>
          <a:p>
            <a:pPr eaLnBrk="1" hangingPunct="1"/>
            <a:r>
              <a:rPr lang="en-US" altLang="en-US" sz="4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Elders </a:t>
            </a:r>
            <a:r>
              <a:rPr lang="en-US" altLang="en-US" sz="4400" b="1" dirty="0">
                <a:solidFill>
                  <a:srgbClr val="FFFFFF"/>
                </a:solidFill>
                <a:latin typeface="Arial Narrow" panose="020B0606020202030204" pitchFamily="34" charset="0"/>
              </a:rPr>
              <a:t>will work with the immature in general ministry and the mature in leadership training (2 Tim. 2:2</a:t>
            </a:r>
            <a:r>
              <a:rPr lang="en-US" altLang="en-US" sz="4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)</a:t>
            </a:r>
          </a:p>
          <a:p>
            <a:pPr eaLnBrk="1" hangingPunct="1"/>
            <a:r>
              <a:rPr lang="en-US" altLang="en-US" sz="4400" b="1" dirty="0">
                <a:solidFill>
                  <a:srgbClr val="FFFFFF"/>
                </a:solidFill>
                <a:latin typeface="Arial Narrow" panose="020B0606020202030204" pitchFamily="34" charset="0"/>
              </a:rPr>
              <a:t>Pastors watch over the souls of their flock protecting them and praying for them </a:t>
            </a:r>
          </a:p>
        </p:txBody>
      </p:sp>
    </p:spTree>
    <p:extLst>
      <p:ext uri="{BB962C8B-B14F-4D97-AF65-F5344CB8AC3E}">
        <p14:creationId xmlns:p14="http://schemas.microsoft.com/office/powerpoint/2010/main" val="2480151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42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42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C0C0C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42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274" grpId="0"/>
      <p:bldP spid="54275" grpId="0" uiExpand="1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0" y="0"/>
            <a:ext cx="9144000" cy="677108"/>
          </a:xfrm>
          <a:noFill/>
        </p:spPr>
        <p:txBody>
          <a:bodyPr lIns="0" tIns="0" rIns="0" bIns="0">
            <a:spAutoFit/>
          </a:bodyPr>
          <a:lstStyle/>
          <a:p>
            <a:pPr defTabSz="381000" eaLnBrk="1" hangingPunct="1"/>
            <a:r>
              <a:rPr lang="en-US" altLang="en-US" b="1" u="sng" dirty="0">
                <a:solidFill>
                  <a:srgbClr val="A0D0FF"/>
                </a:solidFill>
                <a:latin typeface="Arial Narrow" panose="020B0606020202030204" pitchFamily="34" charset="0"/>
              </a:rPr>
              <a:t>Shepherds &amp; </a:t>
            </a:r>
            <a:r>
              <a:rPr lang="en-US" altLang="en-US" b="1" u="sng" dirty="0" smtClean="0">
                <a:solidFill>
                  <a:srgbClr val="A0D0FF"/>
                </a:solidFill>
                <a:latin typeface="Arial Narrow" panose="020B0606020202030204" pitchFamily="34" charset="0"/>
              </a:rPr>
              <a:t>Sheep</a:t>
            </a:r>
            <a:endParaRPr lang="en-US" altLang="en-US" sz="3600" b="1" dirty="0" smtClean="0">
              <a:solidFill>
                <a:srgbClr val="FFFF99"/>
              </a:solidFill>
              <a:latin typeface="Arial Narrow" panose="020B0606020202030204" pitchFamily="34" charset="0"/>
            </a:endParaRPr>
          </a:p>
        </p:txBody>
      </p:sp>
      <p:sp>
        <p:nvSpPr>
          <p:cNvPr id="552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677108"/>
            <a:ext cx="9144000" cy="6180892"/>
          </a:xfrm>
          <a:noFill/>
        </p:spPr>
        <p:txBody>
          <a:bodyPr/>
          <a:lstStyle/>
          <a:p>
            <a:pPr eaLnBrk="1" hangingPunct="1"/>
            <a:r>
              <a:rPr lang="en-US" altLang="en-US" sz="4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Elders </a:t>
            </a:r>
            <a:r>
              <a:rPr lang="en-US" altLang="en-US" sz="4400" b="1" dirty="0">
                <a:solidFill>
                  <a:srgbClr val="FFFFFF"/>
                </a:solidFill>
                <a:latin typeface="Arial Narrow" panose="020B0606020202030204" pitchFamily="34" charset="0"/>
              </a:rPr>
              <a:t>must lead and guide so their ministry includes tasks of ruling and administration (1 Tim. 3:5; 5:17</a:t>
            </a:r>
          </a:p>
          <a:p>
            <a:pPr eaLnBrk="1" hangingPunct="1"/>
            <a:r>
              <a:rPr lang="en-US" altLang="en-US" sz="4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Elders </a:t>
            </a:r>
            <a:r>
              <a:rPr lang="en-US" altLang="en-US" sz="4400" b="1" dirty="0">
                <a:solidFill>
                  <a:srgbClr val="FFFFFF"/>
                </a:solidFill>
                <a:latin typeface="Arial Narrow" panose="020B0606020202030204" pitchFamily="34" charset="0"/>
              </a:rPr>
              <a:t>determine church doctrine &amp; policy (Acts 15:22f) and give oversight to financial matters (Acts 11:30</a:t>
            </a:r>
            <a:r>
              <a:rPr lang="en-US" altLang="en-US" sz="4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)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552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52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C0C0C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552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298" grpId="0"/>
      <p:bldP spid="55299" grpId="0" uiExpand="1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0" y="0"/>
            <a:ext cx="9144000" cy="677108"/>
          </a:xfrm>
          <a:noFill/>
        </p:spPr>
        <p:txBody>
          <a:bodyPr lIns="0" tIns="0" rIns="0" bIns="0">
            <a:spAutoFit/>
          </a:bodyPr>
          <a:lstStyle/>
          <a:p>
            <a:pPr defTabSz="381000" eaLnBrk="1" hangingPunct="1"/>
            <a:r>
              <a:rPr lang="en-US" altLang="en-US" b="1" u="sng" dirty="0">
                <a:solidFill>
                  <a:srgbClr val="A0D0FF"/>
                </a:solidFill>
                <a:latin typeface="Arial Narrow" panose="020B0606020202030204" pitchFamily="34" charset="0"/>
              </a:rPr>
              <a:t>Shepherds &amp; </a:t>
            </a:r>
            <a:r>
              <a:rPr lang="en-US" altLang="en-US" b="1" u="sng" dirty="0" smtClean="0">
                <a:solidFill>
                  <a:srgbClr val="A0D0FF"/>
                </a:solidFill>
                <a:latin typeface="Arial Narrow" panose="020B0606020202030204" pitchFamily="34" charset="0"/>
              </a:rPr>
              <a:t>Sheep</a:t>
            </a:r>
            <a:endParaRPr lang="en-US" altLang="en-US" sz="3600" b="1" dirty="0" smtClean="0">
              <a:solidFill>
                <a:srgbClr val="FFFF99"/>
              </a:solidFill>
              <a:latin typeface="Arial Narrow" panose="020B0606020202030204" pitchFamily="34" charset="0"/>
            </a:endParaRPr>
          </a:p>
        </p:txBody>
      </p:sp>
      <p:sp>
        <p:nvSpPr>
          <p:cNvPr id="552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677108"/>
            <a:ext cx="9144000" cy="6180892"/>
          </a:xfrm>
          <a:noFill/>
        </p:spPr>
        <p:txBody>
          <a:bodyPr/>
          <a:lstStyle/>
          <a:p>
            <a:pPr eaLnBrk="1" hangingPunct="1"/>
            <a:r>
              <a:rPr lang="en-US" altLang="en-US" sz="4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Wise </a:t>
            </a:r>
            <a:r>
              <a:rPr lang="en-US" altLang="en-US" sz="4400" b="1" dirty="0">
                <a:solidFill>
                  <a:srgbClr val="FFFFFF"/>
                </a:solidFill>
                <a:latin typeface="Arial Narrow" panose="020B0606020202030204" pitchFamily="34" charset="0"/>
              </a:rPr>
              <a:t>elders follow the example in Acts 6 and call on others for help with administrative &amp; practical </a:t>
            </a:r>
            <a:r>
              <a:rPr lang="en-US" altLang="en-US" sz="4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tasks</a:t>
            </a:r>
          </a:p>
          <a:p>
            <a:pPr eaLnBrk="1" hangingPunct="1"/>
            <a:r>
              <a:rPr lang="en-US" altLang="en-US" sz="4400" b="1" dirty="0">
                <a:solidFill>
                  <a:srgbClr val="FFFFFF"/>
                </a:solidFill>
                <a:latin typeface="Arial Narrow" panose="020B0606020202030204" pitchFamily="34" charset="0"/>
              </a:rPr>
              <a:t>The normal practice in the early church was multiple elders in each church shepherding the </a:t>
            </a:r>
            <a:r>
              <a:rPr lang="en-US" altLang="en-US" sz="4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flock</a:t>
            </a:r>
            <a:endParaRPr lang="en-US" altLang="en-US" sz="4400" b="1" dirty="0">
              <a:solidFill>
                <a:srgbClr val="FFFFFF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2741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552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52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C0C0C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552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298" grpId="0"/>
      <p:bldP spid="55299" grpId="0" uiExpand="1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0" y="9525"/>
            <a:ext cx="9144000" cy="677108"/>
          </a:xfrm>
          <a:noFill/>
        </p:spPr>
        <p:txBody>
          <a:bodyPr lIns="0" tIns="0" rIns="0" bIns="0">
            <a:spAutoFit/>
          </a:bodyPr>
          <a:lstStyle/>
          <a:p>
            <a:pPr defTabSz="381000" eaLnBrk="1" hangingPunct="1"/>
            <a:r>
              <a:rPr lang="en-US" altLang="en-US" b="1" u="sng" dirty="0">
                <a:solidFill>
                  <a:srgbClr val="A0D0FF"/>
                </a:solidFill>
                <a:latin typeface="Arial Narrow" panose="020B0606020202030204" pitchFamily="34" charset="0"/>
              </a:rPr>
              <a:t>Shepherds &amp; </a:t>
            </a:r>
            <a:r>
              <a:rPr lang="en-US" altLang="en-US" b="1" u="sng" dirty="0" smtClean="0">
                <a:solidFill>
                  <a:srgbClr val="A0D0FF"/>
                </a:solidFill>
                <a:latin typeface="Arial Narrow" panose="020B0606020202030204" pitchFamily="34" charset="0"/>
              </a:rPr>
              <a:t>Sheep</a:t>
            </a:r>
            <a:endParaRPr lang="en-US" altLang="en-US" sz="3600" b="1" dirty="0" smtClean="0">
              <a:solidFill>
                <a:srgbClr val="FFFF99"/>
              </a:solidFill>
              <a:latin typeface="Arial Narrow" panose="020B0606020202030204" pitchFamily="34" charset="0"/>
            </a:endParaRPr>
          </a:p>
        </p:txBody>
      </p:sp>
      <p:sp>
        <p:nvSpPr>
          <p:cNvPr id="5632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686633"/>
            <a:ext cx="9144000" cy="6171367"/>
          </a:xfrm>
          <a:noFill/>
        </p:spPr>
        <p:txBody>
          <a:bodyPr/>
          <a:lstStyle/>
          <a:p>
            <a:pPr eaLnBrk="1" hangingPunct="1"/>
            <a:r>
              <a:rPr lang="en-US" altLang="en-US" sz="4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Multiple </a:t>
            </a:r>
            <a:r>
              <a:rPr lang="en-US" altLang="en-US" sz="4400" b="1" dirty="0">
                <a:solidFill>
                  <a:srgbClr val="FFFFFF"/>
                </a:solidFill>
                <a:latin typeface="Arial Narrow" panose="020B0606020202030204" pitchFamily="34" charset="0"/>
              </a:rPr>
              <a:t>elders are not required to be a church, but should be added as men meet the Biblical qualifications</a:t>
            </a:r>
          </a:p>
          <a:p>
            <a:pPr eaLnBrk="1" hangingPunct="1"/>
            <a:r>
              <a:rPr lang="en-US" altLang="en-US" sz="4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 </a:t>
            </a:r>
            <a:r>
              <a:rPr lang="en-US" altLang="en-US" sz="4400" b="1" dirty="0">
                <a:solidFill>
                  <a:srgbClr val="FFFFFF"/>
                </a:solidFill>
                <a:latin typeface="Arial Narrow" panose="020B0606020202030204" pitchFamily="34" charset="0"/>
              </a:rPr>
              <a:t>Elders are to fulfill their ministry responsibilities in the proper manner with the proper attitude - 1 Peter </a:t>
            </a:r>
            <a:r>
              <a:rPr lang="en-US" altLang="en-US" sz="4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5:2-3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0" dur="500"/>
                                        <p:tgtEl>
                                          <p:spTgt spid="563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63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C0C0C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5" dur="500"/>
                                        <p:tgtEl>
                                          <p:spTgt spid="563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322" grpId="0"/>
      <p:bldP spid="56323" grpId="0" uiExpand="1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685800" y="304800"/>
            <a:ext cx="7696200" cy="762000"/>
          </a:xfrm>
        </p:spPr>
        <p:txBody>
          <a:bodyPr/>
          <a:lstStyle/>
          <a:p>
            <a:pPr eaLnBrk="1" hangingPunct="1"/>
            <a:r>
              <a:rPr lang="en-US" altLang="en-US" sz="4000" b="1" smtClean="0"/>
              <a:t>A reminder to consider others Please: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subTitle" idx="4294967295"/>
          </p:nvPr>
        </p:nvSpPr>
        <p:spPr>
          <a:xfrm>
            <a:off x="304800" y="1295400"/>
            <a:ext cx="8458200" cy="5334000"/>
          </a:xfrm>
        </p:spPr>
        <p:txBody>
          <a:bodyPr/>
          <a:lstStyle/>
          <a:p>
            <a:pPr marL="395288" indent="-395288" eaLnBrk="1" hangingPunct="1">
              <a:buFont typeface="Wingdings" panose="05000000000000000000" pitchFamily="2" charset="2"/>
              <a:buChar char="§"/>
            </a:pPr>
            <a:r>
              <a:rPr lang="en-US" altLang="en-US" b="1" dirty="0" smtClean="0"/>
              <a:t>Silence your cell phone &amp; all electronic devices</a:t>
            </a:r>
          </a:p>
          <a:p>
            <a:pPr marL="395288" indent="-395288" eaLnBrk="1" hangingPunct="1">
              <a:buFont typeface="Wingdings" panose="05000000000000000000" pitchFamily="2" charset="2"/>
              <a:buChar char="§"/>
            </a:pPr>
            <a:r>
              <a:rPr lang="en-US" altLang="en-US" b="1" dirty="0" smtClean="0"/>
              <a:t>Use the nursery or cry room if your child is fussy</a:t>
            </a:r>
          </a:p>
          <a:p>
            <a:pPr marL="395288" indent="-395288" eaLnBrk="1" hangingPunct="1">
              <a:buFont typeface="Wingdings" panose="05000000000000000000" pitchFamily="2" charset="2"/>
              <a:buChar char="§"/>
            </a:pPr>
            <a:r>
              <a:rPr lang="en-US" altLang="en-US" b="1" dirty="0" smtClean="0"/>
              <a:t>Get up during the preaching only if absolutely necessary (please sit in back if you must leave early)</a:t>
            </a:r>
          </a:p>
          <a:p>
            <a:pPr marL="395288" indent="-395288" eaLnBrk="1" hangingPunct="1">
              <a:buFont typeface="Wingdings" panose="05000000000000000000" pitchFamily="2" charset="2"/>
              <a:buChar char="§"/>
            </a:pPr>
            <a:r>
              <a:rPr lang="en-US" altLang="en-US" b="1" dirty="0" smtClean="0"/>
              <a:t>Refrain from eating &amp; drinking during worship service (</a:t>
            </a:r>
            <a:r>
              <a:rPr lang="en-US" altLang="en-US" b="1" smtClean="0"/>
              <a:t>except medical needs) </a:t>
            </a:r>
            <a:endParaRPr lang="en-US" altLang="en-US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0" y="9525"/>
            <a:ext cx="9144000" cy="677108"/>
          </a:xfrm>
          <a:noFill/>
        </p:spPr>
        <p:txBody>
          <a:bodyPr lIns="0" tIns="0" rIns="0" bIns="0">
            <a:spAutoFit/>
          </a:bodyPr>
          <a:lstStyle/>
          <a:p>
            <a:pPr defTabSz="381000" eaLnBrk="1" hangingPunct="1"/>
            <a:r>
              <a:rPr lang="en-US" altLang="en-US" b="1" u="sng" dirty="0">
                <a:solidFill>
                  <a:srgbClr val="A0D0FF"/>
                </a:solidFill>
                <a:latin typeface="Arial Narrow" panose="020B0606020202030204" pitchFamily="34" charset="0"/>
              </a:rPr>
              <a:t>Shepherds &amp; </a:t>
            </a:r>
            <a:r>
              <a:rPr lang="en-US" altLang="en-US" b="1" u="sng" dirty="0" smtClean="0">
                <a:solidFill>
                  <a:srgbClr val="A0D0FF"/>
                </a:solidFill>
                <a:latin typeface="Arial Narrow" panose="020B0606020202030204" pitchFamily="34" charset="0"/>
              </a:rPr>
              <a:t>Sheep</a:t>
            </a:r>
            <a:endParaRPr lang="en-US" altLang="en-US" sz="3600" b="1" dirty="0" smtClean="0">
              <a:solidFill>
                <a:srgbClr val="FFFF99"/>
              </a:solidFill>
              <a:latin typeface="Arial Narrow" panose="020B0606020202030204" pitchFamily="34" charset="0"/>
            </a:endParaRPr>
          </a:p>
        </p:txBody>
      </p:sp>
      <p:sp>
        <p:nvSpPr>
          <p:cNvPr id="5632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686633"/>
            <a:ext cx="9144000" cy="6171367"/>
          </a:xfrm>
          <a:noFill/>
        </p:spPr>
        <p:txBody>
          <a:bodyPr/>
          <a:lstStyle/>
          <a:p>
            <a:pPr eaLnBrk="1" hangingPunct="1"/>
            <a:r>
              <a:rPr lang="en-US" altLang="en-US" sz="4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Elders </a:t>
            </a:r>
            <a:r>
              <a:rPr lang="en-US" altLang="en-US" sz="4400" b="1" dirty="0">
                <a:solidFill>
                  <a:srgbClr val="FFFFFF"/>
                </a:solidFill>
                <a:latin typeface="Arial Narrow" panose="020B0606020202030204" pitchFamily="34" charset="0"/>
              </a:rPr>
              <a:t>are not to be “fond of sordid gain” (Tit. 1:7,11) - that is a characteristic of a false teacher (2 Pet 2:3,15)</a:t>
            </a:r>
          </a:p>
          <a:p>
            <a:pPr eaLnBrk="1" hangingPunct="1"/>
            <a:r>
              <a:rPr lang="en-US" altLang="en-US" sz="4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Pastors </a:t>
            </a:r>
            <a:r>
              <a:rPr lang="en-US" altLang="en-US" sz="4400" b="1" dirty="0">
                <a:solidFill>
                  <a:srgbClr val="FFFFFF"/>
                </a:solidFill>
                <a:latin typeface="Arial Narrow" panose="020B0606020202030204" pitchFamily="34" charset="0"/>
              </a:rPr>
              <a:t>should receive “</a:t>
            </a:r>
            <a:r>
              <a:rPr lang="en-US" altLang="en-US" sz="4400" b="1" i="1" dirty="0">
                <a:solidFill>
                  <a:srgbClr val="FFFFFF"/>
                </a:solidFill>
                <a:latin typeface="Arial Narrow" panose="020B0606020202030204" pitchFamily="34" charset="0"/>
              </a:rPr>
              <a:t>double honor</a:t>
            </a:r>
            <a:r>
              <a:rPr lang="en-US" altLang="en-US" sz="4400" b="1" dirty="0">
                <a:solidFill>
                  <a:srgbClr val="FFFFFF"/>
                </a:solidFill>
                <a:latin typeface="Arial Narrow" panose="020B0606020202030204" pitchFamily="34" charset="0"/>
              </a:rPr>
              <a:t>” (1 Tim. 5:17-18) so </a:t>
            </a:r>
            <a:r>
              <a:rPr lang="en-US" altLang="en-US" sz="4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that they </a:t>
            </a:r>
            <a:r>
              <a:rPr lang="en-US" altLang="en-US" sz="4400" b="1" dirty="0">
                <a:solidFill>
                  <a:srgbClr val="FFFFFF"/>
                </a:solidFill>
                <a:latin typeface="Arial Narrow" panose="020B0606020202030204" pitchFamily="34" charset="0"/>
              </a:rPr>
              <a:t>can provide for their families (1 Cor. 9:14)</a:t>
            </a:r>
            <a:endParaRPr lang="en-US" altLang="en-US" sz="4400" b="1" dirty="0" smtClean="0">
              <a:solidFill>
                <a:srgbClr val="FFFFFF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1585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0" dur="500"/>
                                        <p:tgtEl>
                                          <p:spTgt spid="563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63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C0C0C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5" dur="500"/>
                                        <p:tgtEl>
                                          <p:spTgt spid="563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322" grpId="0"/>
      <p:bldP spid="56323" grpId="0" uiExpand="1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0" y="0"/>
            <a:ext cx="9144000" cy="677108"/>
          </a:xfrm>
          <a:noFill/>
        </p:spPr>
        <p:txBody>
          <a:bodyPr lIns="0" tIns="0" rIns="0" bIns="0">
            <a:spAutoFit/>
          </a:bodyPr>
          <a:lstStyle/>
          <a:p>
            <a:pPr defTabSz="381000" eaLnBrk="1" hangingPunct="1"/>
            <a:r>
              <a:rPr lang="en-US" altLang="en-US" b="1" u="sng" dirty="0">
                <a:solidFill>
                  <a:srgbClr val="A0D0FF"/>
                </a:solidFill>
                <a:latin typeface="Arial Narrow" panose="020B0606020202030204" pitchFamily="34" charset="0"/>
              </a:rPr>
              <a:t>Shepherds &amp; </a:t>
            </a:r>
            <a:r>
              <a:rPr lang="en-US" altLang="en-US" b="1" u="sng" dirty="0" smtClean="0">
                <a:solidFill>
                  <a:srgbClr val="A0D0FF"/>
                </a:solidFill>
                <a:latin typeface="Arial Narrow" panose="020B0606020202030204" pitchFamily="34" charset="0"/>
              </a:rPr>
              <a:t>Sheep</a:t>
            </a:r>
            <a:endParaRPr lang="en-US" altLang="en-US" sz="3600" b="1" dirty="0" smtClean="0">
              <a:solidFill>
                <a:srgbClr val="FFFF99"/>
              </a:solidFill>
              <a:latin typeface="Arial Narrow" panose="020B0606020202030204" pitchFamily="34" charset="0"/>
            </a:endParaRPr>
          </a:p>
        </p:txBody>
      </p:sp>
      <p:sp>
        <p:nvSpPr>
          <p:cNvPr id="5734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677108"/>
            <a:ext cx="9144000" cy="6180892"/>
          </a:xfrm>
          <a:noFill/>
        </p:spPr>
        <p:txBody>
          <a:bodyPr/>
          <a:lstStyle/>
          <a:p>
            <a:pPr eaLnBrk="1" hangingPunct="1"/>
            <a:r>
              <a:rPr lang="en-US" altLang="en-US" sz="4400" b="1" dirty="0">
                <a:solidFill>
                  <a:srgbClr val="FFFFFF"/>
                </a:solidFill>
                <a:latin typeface="Arial Narrow" panose="020B0606020202030204" pitchFamily="34" charset="0"/>
              </a:rPr>
              <a:t>Elders are to be humble examples to the flock &amp; not domineering, authoritarian or tyrannical (Mark 10:42-44)</a:t>
            </a:r>
          </a:p>
          <a:p>
            <a:pPr eaLnBrk="1" hangingPunct="1"/>
            <a:r>
              <a:rPr lang="en-US" altLang="en-US" sz="4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Hebrews </a:t>
            </a:r>
            <a:r>
              <a:rPr lang="en-US" altLang="en-US" sz="4400" b="1" dirty="0">
                <a:solidFill>
                  <a:srgbClr val="FFFFFF"/>
                </a:solidFill>
                <a:latin typeface="Arial Narrow" panose="020B0606020202030204" pitchFamily="34" charset="0"/>
              </a:rPr>
              <a:t>13:17 is a command to the people for their benefit &amp; not an order to leaders to demand </a:t>
            </a:r>
            <a:r>
              <a:rPr lang="en-US" altLang="en-US" sz="4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submission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0" dur="500"/>
                                        <p:tgtEl>
                                          <p:spTgt spid="573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73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C0C0C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5" dur="500"/>
                                        <p:tgtEl>
                                          <p:spTgt spid="573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346" grpId="0"/>
      <p:bldP spid="57347" grpId="0" uiExpand="1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0" y="0"/>
            <a:ext cx="9144000" cy="677108"/>
          </a:xfrm>
          <a:noFill/>
        </p:spPr>
        <p:txBody>
          <a:bodyPr lIns="0" tIns="0" rIns="0" bIns="0">
            <a:spAutoFit/>
          </a:bodyPr>
          <a:lstStyle/>
          <a:p>
            <a:pPr defTabSz="381000" eaLnBrk="1" hangingPunct="1"/>
            <a:r>
              <a:rPr lang="en-US" altLang="en-US" b="1" u="sng" dirty="0">
                <a:solidFill>
                  <a:srgbClr val="A0D0FF"/>
                </a:solidFill>
                <a:latin typeface="Arial Narrow" panose="020B0606020202030204" pitchFamily="34" charset="0"/>
              </a:rPr>
              <a:t>Shepherds &amp; </a:t>
            </a:r>
            <a:r>
              <a:rPr lang="en-US" altLang="en-US" b="1" u="sng" dirty="0" smtClean="0">
                <a:solidFill>
                  <a:srgbClr val="A0D0FF"/>
                </a:solidFill>
                <a:latin typeface="Arial Narrow" panose="020B0606020202030204" pitchFamily="34" charset="0"/>
              </a:rPr>
              <a:t>Sheep</a:t>
            </a:r>
            <a:endParaRPr lang="en-US" altLang="en-US" sz="3600" b="1" dirty="0" smtClean="0">
              <a:solidFill>
                <a:srgbClr val="FFFF99"/>
              </a:solidFill>
              <a:latin typeface="Arial Narrow" panose="020B0606020202030204" pitchFamily="34" charset="0"/>
            </a:endParaRPr>
          </a:p>
        </p:txBody>
      </p:sp>
      <p:sp>
        <p:nvSpPr>
          <p:cNvPr id="5734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677108"/>
            <a:ext cx="9144000" cy="6180892"/>
          </a:xfrm>
          <a:noFill/>
        </p:spPr>
        <p:txBody>
          <a:bodyPr/>
          <a:lstStyle/>
          <a:p>
            <a:pPr eaLnBrk="1" hangingPunct="1"/>
            <a:r>
              <a:rPr lang="en-US" altLang="en-US" sz="4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2 Timothy 2:22-26 </a:t>
            </a:r>
          </a:p>
          <a:p>
            <a:pPr eaLnBrk="1" hangingPunct="1"/>
            <a:r>
              <a:rPr lang="en-US" altLang="en-US" sz="4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Pastors </a:t>
            </a:r>
            <a:r>
              <a:rPr lang="en-US" altLang="en-US" sz="4400" b="1" dirty="0">
                <a:solidFill>
                  <a:srgbClr val="FFFFFF"/>
                </a:solidFill>
                <a:latin typeface="Arial Narrow" panose="020B0606020202030204" pitchFamily="34" charset="0"/>
              </a:rPr>
              <a:t>lead the sheep by teaching &amp; godly example, not drive them by demands &amp; threats</a:t>
            </a:r>
            <a:endParaRPr lang="en-US" altLang="en-US" sz="4400" b="1" dirty="0" smtClean="0">
              <a:solidFill>
                <a:srgbClr val="FFFFFF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22069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0" dur="500"/>
                                        <p:tgtEl>
                                          <p:spTgt spid="573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5" dur="500"/>
                                        <p:tgtEl>
                                          <p:spTgt spid="573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346" grpId="0"/>
      <p:bldP spid="57347" grpId="0" uiExpand="1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0" y="-23327"/>
            <a:ext cx="9144000" cy="677108"/>
          </a:xfrm>
          <a:noFill/>
        </p:spPr>
        <p:txBody>
          <a:bodyPr lIns="0" tIns="0" rIns="0" bIns="0">
            <a:spAutoFit/>
          </a:bodyPr>
          <a:lstStyle/>
          <a:p>
            <a:pPr defTabSz="381000" eaLnBrk="1" hangingPunct="1"/>
            <a:r>
              <a:rPr lang="en-US" altLang="en-US" b="1" u="sng" dirty="0">
                <a:solidFill>
                  <a:srgbClr val="A0D0FF"/>
                </a:solidFill>
                <a:latin typeface="Arial Narrow" panose="020B0606020202030204" pitchFamily="34" charset="0"/>
              </a:rPr>
              <a:t>Servants to the Elders &amp; </a:t>
            </a:r>
            <a:r>
              <a:rPr lang="en-US" altLang="en-US" b="1" u="sng" dirty="0" smtClean="0">
                <a:solidFill>
                  <a:srgbClr val="A0D0FF"/>
                </a:solidFill>
                <a:latin typeface="Arial Narrow" panose="020B0606020202030204" pitchFamily="34" charset="0"/>
              </a:rPr>
              <a:t>Congregation</a:t>
            </a:r>
            <a:endParaRPr lang="en-US" altLang="en-US" sz="3600" b="1" dirty="0" smtClean="0">
              <a:solidFill>
                <a:srgbClr val="FFFF99"/>
              </a:solidFill>
              <a:latin typeface="Arial Narrow" panose="020B0606020202030204" pitchFamily="34" charset="0"/>
            </a:endParaRPr>
          </a:p>
        </p:txBody>
      </p:sp>
      <p:sp>
        <p:nvSpPr>
          <p:cNvPr id="5939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762000"/>
            <a:ext cx="9144000" cy="6096000"/>
          </a:xfrm>
          <a:noFill/>
        </p:spPr>
        <p:txBody>
          <a:bodyPr/>
          <a:lstStyle/>
          <a:p>
            <a:pPr eaLnBrk="1" hangingPunct="1"/>
            <a:r>
              <a:rPr lang="en-US" altLang="en-US" sz="4400" b="1" dirty="0">
                <a:solidFill>
                  <a:srgbClr val="FFFFFF"/>
                </a:solidFill>
                <a:latin typeface="Arial Narrow" panose="020B0606020202030204" pitchFamily="34" charset="0"/>
              </a:rPr>
              <a:t>In many churches Deacons hold offices of authority in a structure designed to balance the power of the pastor </a:t>
            </a:r>
          </a:p>
          <a:p>
            <a:pPr eaLnBrk="1" hangingPunct="1"/>
            <a:r>
              <a:rPr lang="en-US" altLang="en-US" sz="4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Deacon</a:t>
            </a:r>
            <a:r>
              <a:rPr lang="en-US" altLang="en-US" sz="4400" b="1" dirty="0">
                <a:solidFill>
                  <a:srgbClr val="FFFFFF"/>
                </a:solidFill>
                <a:latin typeface="Arial Narrow" panose="020B0606020202030204" pitchFamily="34" charset="0"/>
              </a:rPr>
              <a:t>,  </a:t>
            </a:r>
            <a:r>
              <a:rPr lang="en-US" altLang="en-US" sz="4400" b="1" dirty="0" err="1">
                <a:solidFill>
                  <a:srgbClr val="FFFFFF"/>
                </a:solidFill>
                <a:latin typeface="TekniaGreek" panose="02000503060000020004" pitchFamily="2" charset="0"/>
              </a:rPr>
              <a:t>diavkonoV</a:t>
            </a:r>
            <a:r>
              <a:rPr lang="en-US" altLang="en-US" sz="4400" b="1" dirty="0">
                <a:solidFill>
                  <a:srgbClr val="FFFFFF"/>
                </a:solidFill>
                <a:latin typeface="Arial Narrow" panose="020B0606020202030204" pitchFamily="34" charset="0"/>
              </a:rPr>
              <a:t> / </a:t>
            </a:r>
            <a:r>
              <a:rPr lang="en-US" altLang="en-US" sz="4400" b="1" dirty="0" err="1">
                <a:solidFill>
                  <a:srgbClr val="FFFFFF"/>
                </a:solidFill>
                <a:latin typeface="Arial Narrow" panose="020B0606020202030204" pitchFamily="34" charset="0"/>
              </a:rPr>
              <a:t>diakonos</a:t>
            </a:r>
            <a:r>
              <a:rPr lang="en-US" altLang="en-US" sz="4400" b="1" dirty="0">
                <a:solidFill>
                  <a:srgbClr val="FFFFFF"/>
                </a:solidFill>
                <a:latin typeface="Arial Narrow" panose="020B0606020202030204" pitchFamily="34" charset="0"/>
              </a:rPr>
              <a:t>, refers to a table waiter (John 2:9) or servant of a master (Matt. 22:13</a:t>
            </a:r>
            <a:r>
              <a:rPr lang="en-US" altLang="en-US" sz="4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)</a:t>
            </a:r>
          </a:p>
        </p:txBody>
      </p:sp>
    </p:spTree>
  </p:cSld>
  <p:clrMapOvr>
    <a:masterClrMapping/>
  </p:clrMapOvr>
  <p:transition spd="med">
    <p:randomBa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593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593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394" grpId="0"/>
      <p:bldP spid="59395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0" y="-23327"/>
            <a:ext cx="9144000" cy="677108"/>
          </a:xfrm>
          <a:noFill/>
        </p:spPr>
        <p:txBody>
          <a:bodyPr lIns="0" tIns="0" rIns="0" bIns="0">
            <a:spAutoFit/>
          </a:bodyPr>
          <a:lstStyle/>
          <a:p>
            <a:pPr defTabSz="381000" eaLnBrk="1" hangingPunct="1"/>
            <a:r>
              <a:rPr lang="en-US" altLang="en-US" b="1" u="sng" dirty="0">
                <a:solidFill>
                  <a:srgbClr val="A0D0FF"/>
                </a:solidFill>
                <a:latin typeface="Arial Narrow" panose="020B0606020202030204" pitchFamily="34" charset="0"/>
              </a:rPr>
              <a:t>Servants to the Elders &amp; </a:t>
            </a:r>
            <a:r>
              <a:rPr lang="en-US" altLang="en-US" b="1" u="sng" dirty="0" smtClean="0">
                <a:solidFill>
                  <a:srgbClr val="A0D0FF"/>
                </a:solidFill>
                <a:latin typeface="Arial Narrow" panose="020B0606020202030204" pitchFamily="34" charset="0"/>
              </a:rPr>
              <a:t>Congregation</a:t>
            </a:r>
            <a:endParaRPr lang="en-US" altLang="en-US" sz="3600" b="1" dirty="0" smtClean="0">
              <a:solidFill>
                <a:srgbClr val="FFFF99"/>
              </a:solidFill>
              <a:latin typeface="Arial Narrow" panose="020B0606020202030204" pitchFamily="34" charset="0"/>
            </a:endParaRPr>
          </a:p>
        </p:txBody>
      </p:sp>
      <p:sp>
        <p:nvSpPr>
          <p:cNvPr id="5939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762000"/>
            <a:ext cx="9144000" cy="6096000"/>
          </a:xfrm>
          <a:noFill/>
        </p:spPr>
        <p:txBody>
          <a:bodyPr/>
          <a:lstStyle/>
          <a:p>
            <a:pPr eaLnBrk="1" hangingPunct="1"/>
            <a:r>
              <a:rPr lang="en-US" altLang="en-US" sz="4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Acts </a:t>
            </a:r>
            <a:r>
              <a:rPr lang="en-US" altLang="en-US" sz="4400" b="1" dirty="0">
                <a:solidFill>
                  <a:srgbClr val="FFFFFF"/>
                </a:solidFill>
                <a:latin typeface="Arial Narrow" panose="020B0606020202030204" pitchFamily="34" charset="0"/>
              </a:rPr>
              <a:t>6 gives the proto-type of deacons in the church showing they serve at the direction of the elders</a:t>
            </a:r>
          </a:p>
          <a:p>
            <a:pPr eaLnBrk="1" hangingPunct="1"/>
            <a:r>
              <a:rPr lang="en-US" altLang="en-US" sz="4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Deacons </a:t>
            </a:r>
            <a:r>
              <a:rPr lang="en-US" altLang="en-US" sz="4400" b="1" dirty="0">
                <a:solidFill>
                  <a:srgbClr val="FFFFFF"/>
                </a:solidFill>
                <a:latin typeface="Arial Narrow" panose="020B0606020202030204" pitchFamily="34" charset="0"/>
              </a:rPr>
              <a:t>only have delegated authority for ministry, </a:t>
            </a:r>
            <a:r>
              <a:rPr lang="en-US" altLang="en-US" sz="4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so it </a:t>
            </a:r>
            <a:r>
              <a:rPr lang="en-US" altLang="en-US" sz="4400" b="1" dirty="0">
                <a:solidFill>
                  <a:srgbClr val="FFFFFF"/>
                </a:solidFill>
                <a:latin typeface="Arial Narrow" panose="020B0606020202030204" pitchFamily="34" charset="0"/>
              </a:rPr>
              <a:t>is </a:t>
            </a:r>
            <a:r>
              <a:rPr lang="en-US" altLang="en-US" sz="4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not improper </a:t>
            </a:r>
            <a:r>
              <a:rPr lang="en-US" altLang="en-US" sz="4400" b="1" dirty="0">
                <a:solidFill>
                  <a:srgbClr val="FFFFFF"/>
                </a:solidFill>
                <a:latin typeface="Arial Narrow" panose="020B0606020202030204" pitchFamily="34" charset="0"/>
              </a:rPr>
              <a:t>for females to serve in a similar </a:t>
            </a:r>
            <a:r>
              <a:rPr lang="en-US" altLang="en-US" sz="4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way</a:t>
            </a:r>
          </a:p>
        </p:txBody>
      </p:sp>
    </p:spTree>
    <p:extLst>
      <p:ext uri="{BB962C8B-B14F-4D97-AF65-F5344CB8AC3E}">
        <p14:creationId xmlns:p14="http://schemas.microsoft.com/office/powerpoint/2010/main" val="24445034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593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93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C0C0C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593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394" grpId="0"/>
      <p:bldP spid="59395" grpId="0" uiExpand="1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0" y="-23327"/>
            <a:ext cx="9144000" cy="677108"/>
          </a:xfrm>
          <a:noFill/>
        </p:spPr>
        <p:txBody>
          <a:bodyPr lIns="0" tIns="0" rIns="0" bIns="0">
            <a:spAutoFit/>
          </a:bodyPr>
          <a:lstStyle/>
          <a:p>
            <a:pPr defTabSz="381000" eaLnBrk="1" hangingPunct="1"/>
            <a:r>
              <a:rPr lang="en-US" altLang="en-US" b="1" u="sng" dirty="0">
                <a:solidFill>
                  <a:srgbClr val="A0D0FF"/>
                </a:solidFill>
                <a:latin typeface="Arial Narrow" panose="020B0606020202030204" pitchFamily="34" charset="0"/>
              </a:rPr>
              <a:t>Servants to the Elders &amp; </a:t>
            </a:r>
            <a:r>
              <a:rPr lang="en-US" altLang="en-US" b="1" u="sng" dirty="0" smtClean="0">
                <a:solidFill>
                  <a:srgbClr val="A0D0FF"/>
                </a:solidFill>
                <a:latin typeface="Arial Narrow" panose="020B0606020202030204" pitchFamily="34" charset="0"/>
              </a:rPr>
              <a:t>Congregation</a:t>
            </a:r>
            <a:endParaRPr lang="en-US" altLang="en-US" sz="3600" b="1" dirty="0" smtClean="0">
              <a:solidFill>
                <a:srgbClr val="FFFF99"/>
              </a:solidFill>
              <a:latin typeface="Arial Narrow" panose="020B0606020202030204" pitchFamily="34" charset="0"/>
            </a:endParaRPr>
          </a:p>
        </p:txBody>
      </p:sp>
      <p:sp>
        <p:nvSpPr>
          <p:cNvPr id="5939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762000"/>
            <a:ext cx="9144000" cy="6096000"/>
          </a:xfrm>
          <a:noFill/>
        </p:spPr>
        <p:txBody>
          <a:bodyPr/>
          <a:lstStyle/>
          <a:p>
            <a:pPr eaLnBrk="1" hangingPunct="1"/>
            <a:r>
              <a:rPr lang="en-US" altLang="en-US" sz="4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Elders </a:t>
            </a:r>
            <a:r>
              <a:rPr lang="en-US" altLang="en-US" sz="4400" b="1" dirty="0">
                <a:solidFill>
                  <a:srgbClr val="FFFFFF"/>
                </a:solidFill>
                <a:latin typeface="Arial Narrow" panose="020B0606020202030204" pitchFamily="34" charset="0"/>
              </a:rPr>
              <a:t>lead the church with the assistance of Deacons &amp; Deaconesses who are under the elders’ authority</a:t>
            </a:r>
            <a:endParaRPr lang="en-US" altLang="en-US" sz="4400" b="1" dirty="0" smtClean="0">
              <a:solidFill>
                <a:srgbClr val="FFFFFF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45379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593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394" grpId="0"/>
      <p:bldP spid="59395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22225" y="0"/>
            <a:ext cx="9144000" cy="677863"/>
          </a:xfrm>
          <a:noFill/>
        </p:spPr>
        <p:txBody>
          <a:bodyPr lIns="0" tIns="0" rIns="0" bIns="0">
            <a:spAutoFit/>
          </a:bodyPr>
          <a:lstStyle/>
          <a:p>
            <a:pPr defTabSz="381000" eaLnBrk="1" hangingPunct="1"/>
            <a:r>
              <a:rPr lang="en-US" altLang="en-US" b="1" u="sng" dirty="0">
                <a:solidFill>
                  <a:srgbClr val="A0D0FF"/>
                </a:solidFill>
                <a:latin typeface="Arial Narrow" panose="020B0606020202030204" pitchFamily="34" charset="0"/>
              </a:rPr>
              <a:t>The Congregation</a:t>
            </a:r>
            <a:endParaRPr lang="en-US" altLang="en-US" sz="3600" b="1" dirty="0" smtClean="0">
              <a:solidFill>
                <a:srgbClr val="FFFF99"/>
              </a:solidFill>
              <a:latin typeface="Arial Narrow" panose="020B0606020202030204" pitchFamily="34" charset="0"/>
            </a:endParaRPr>
          </a:p>
        </p:txBody>
      </p:sp>
      <p:sp>
        <p:nvSpPr>
          <p:cNvPr id="6041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677863"/>
            <a:ext cx="9144000" cy="6180137"/>
          </a:xfrm>
          <a:noFill/>
        </p:spPr>
        <p:txBody>
          <a:bodyPr/>
          <a:lstStyle/>
          <a:p>
            <a:pPr eaLnBrk="1" hangingPunct="1"/>
            <a:r>
              <a:rPr lang="en-US" altLang="en-US" sz="4400" b="1" dirty="0">
                <a:solidFill>
                  <a:srgbClr val="FFFFFF"/>
                </a:solidFill>
                <a:latin typeface="Arial Narrow" panose="020B0606020202030204" pitchFamily="34" charset="0"/>
              </a:rPr>
              <a:t>Every Christian is to serve God &amp; one another as gifted &amp; empowered by God and equipped to do so</a:t>
            </a:r>
          </a:p>
          <a:p>
            <a:pPr eaLnBrk="1" hangingPunct="1"/>
            <a:r>
              <a:rPr lang="en-US" altLang="en-US" sz="4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Ministries </a:t>
            </a:r>
            <a:r>
              <a:rPr lang="en-US" altLang="en-US" sz="4400" b="1" dirty="0">
                <a:solidFill>
                  <a:srgbClr val="FFFFFF"/>
                </a:solidFill>
                <a:latin typeface="Arial Narrow" panose="020B0606020202030204" pitchFamily="34" charset="0"/>
              </a:rPr>
              <a:t>vary in churches as will come &amp; go, but the overall purpose in glorifying God does not </a:t>
            </a:r>
            <a:r>
              <a:rPr lang="en-US" altLang="en-US" sz="4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change</a:t>
            </a:r>
          </a:p>
        </p:txBody>
      </p:sp>
    </p:spTree>
  </p:cSld>
  <p:clrMapOvr>
    <a:masterClrMapping/>
  </p:clrMapOvr>
  <p:transition spd="med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" presetID="53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04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604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04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04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C0C0C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04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04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04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418" grpId="0"/>
      <p:bldP spid="60419" grpId="0" uiExpand="1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22225" y="0"/>
            <a:ext cx="9144000" cy="677863"/>
          </a:xfrm>
          <a:noFill/>
        </p:spPr>
        <p:txBody>
          <a:bodyPr lIns="0" tIns="0" rIns="0" bIns="0">
            <a:spAutoFit/>
          </a:bodyPr>
          <a:lstStyle/>
          <a:p>
            <a:pPr defTabSz="381000" eaLnBrk="1" hangingPunct="1"/>
            <a:r>
              <a:rPr lang="en-US" altLang="en-US" b="1" u="sng" dirty="0">
                <a:solidFill>
                  <a:srgbClr val="A0D0FF"/>
                </a:solidFill>
                <a:latin typeface="Arial Narrow" panose="020B0606020202030204" pitchFamily="34" charset="0"/>
              </a:rPr>
              <a:t>The Congregation</a:t>
            </a:r>
            <a:endParaRPr lang="en-US" altLang="en-US" sz="3600" b="1" dirty="0" smtClean="0">
              <a:solidFill>
                <a:srgbClr val="FFFF99"/>
              </a:solidFill>
              <a:latin typeface="Arial Narrow" panose="020B0606020202030204" pitchFamily="34" charset="0"/>
            </a:endParaRPr>
          </a:p>
        </p:txBody>
      </p:sp>
      <p:sp>
        <p:nvSpPr>
          <p:cNvPr id="6041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677863"/>
            <a:ext cx="9144000" cy="6180137"/>
          </a:xfrm>
          <a:noFill/>
        </p:spPr>
        <p:txBody>
          <a:bodyPr/>
          <a:lstStyle/>
          <a:p>
            <a:pPr eaLnBrk="1" hangingPunct="1"/>
            <a:r>
              <a:rPr lang="en-US" altLang="en-US" sz="4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Pastor-teachers </a:t>
            </a:r>
            <a:r>
              <a:rPr lang="en-US" altLang="en-US" sz="4400" b="1" dirty="0">
                <a:solidFill>
                  <a:srgbClr val="FFFFFF"/>
                </a:solidFill>
                <a:latin typeface="Arial Narrow" panose="020B0606020202030204" pitchFamily="34" charset="0"/>
              </a:rPr>
              <a:t>&amp; evangelists equip the saints to do the work of ministry &amp; mature which increases ministry</a:t>
            </a:r>
          </a:p>
          <a:p>
            <a:pPr eaLnBrk="1" hangingPunct="1"/>
            <a:r>
              <a:rPr lang="en-US" altLang="en-US" sz="4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Elders </a:t>
            </a:r>
            <a:r>
              <a:rPr lang="en-US" altLang="en-US" sz="4400" b="1" dirty="0">
                <a:solidFill>
                  <a:srgbClr val="FFFFFF"/>
                </a:solidFill>
                <a:latin typeface="Arial Narrow" panose="020B0606020202030204" pitchFamily="34" charset="0"/>
              </a:rPr>
              <a:t>have the overall responsibility of the church &amp; are assisted by Deacons &amp; </a:t>
            </a:r>
            <a:r>
              <a:rPr lang="en-US" altLang="en-US" sz="4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Deaconesses</a:t>
            </a:r>
          </a:p>
        </p:txBody>
      </p:sp>
    </p:spTree>
    <p:extLst>
      <p:ext uri="{BB962C8B-B14F-4D97-AF65-F5344CB8AC3E}">
        <p14:creationId xmlns:p14="http://schemas.microsoft.com/office/powerpoint/2010/main" val="18306978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04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604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04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04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C0C0C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04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04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04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418" grpId="0"/>
      <p:bldP spid="60419" grpId="0" uiExpand="1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22225" y="0"/>
            <a:ext cx="9144000" cy="677863"/>
          </a:xfrm>
          <a:noFill/>
        </p:spPr>
        <p:txBody>
          <a:bodyPr lIns="0" tIns="0" rIns="0" bIns="0">
            <a:spAutoFit/>
          </a:bodyPr>
          <a:lstStyle/>
          <a:p>
            <a:pPr defTabSz="381000" eaLnBrk="1" hangingPunct="1"/>
            <a:r>
              <a:rPr lang="en-US" altLang="en-US" b="1" u="sng" dirty="0">
                <a:solidFill>
                  <a:srgbClr val="A0D0FF"/>
                </a:solidFill>
                <a:latin typeface="Arial Narrow" panose="020B0606020202030204" pitchFamily="34" charset="0"/>
              </a:rPr>
              <a:t>The Congregation</a:t>
            </a:r>
            <a:endParaRPr lang="en-US" altLang="en-US" sz="3600" b="1" dirty="0" smtClean="0">
              <a:solidFill>
                <a:srgbClr val="FFFF99"/>
              </a:solidFill>
              <a:latin typeface="Arial Narrow" panose="020B0606020202030204" pitchFamily="34" charset="0"/>
            </a:endParaRPr>
          </a:p>
        </p:txBody>
      </p:sp>
      <p:sp>
        <p:nvSpPr>
          <p:cNvPr id="6041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677863"/>
            <a:ext cx="9144000" cy="6180137"/>
          </a:xfrm>
          <a:noFill/>
        </p:spPr>
        <p:txBody>
          <a:bodyPr/>
          <a:lstStyle/>
          <a:p>
            <a:pPr eaLnBrk="1" hangingPunct="1"/>
            <a:r>
              <a:rPr lang="en-US" altLang="en-US" sz="4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Additional </a:t>
            </a:r>
            <a:r>
              <a:rPr lang="en-US" altLang="en-US" sz="4400" b="1" dirty="0">
                <a:solidFill>
                  <a:srgbClr val="FFFFFF"/>
                </a:solidFill>
                <a:latin typeface="Arial Narrow" panose="020B0606020202030204" pitchFamily="34" charset="0"/>
              </a:rPr>
              <a:t>church structure is designed to organize ministries to help them be effective &amp; efficient </a:t>
            </a:r>
          </a:p>
          <a:p>
            <a:pPr eaLnBrk="1" hangingPunct="1"/>
            <a:r>
              <a:rPr lang="en-US" altLang="en-US" sz="4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Qualified </a:t>
            </a:r>
            <a:r>
              <a:rPr lang="en-US" altLang="en-US" sz="4400" b="1" dirty="0">
                <a:solidFill>
                  <a:srgbClr val="FFFFFF"/>
                </a:solidFill>
                <a:latin typeface="Arial Narrow" panose="020B0606020202030204" pitchFamily="34" charset="0"/>
              </a:rPr>
              <a:t>&amp; able elders leading a congregation doing the work of ministry gives this church a bright future</a:t>
            </a:r>
            <a:endParaRPr lang="en-US" altLang="en-US" sz="4400" b="1" dirty="0" smtClean="0">
              <a:solidFill>
                <a:srgbClr val="FFFFFF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2078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04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604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04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04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C0C0C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04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04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04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418" grpId="0"/>
      <p:bldP spid="60419" grpId="0" uiExpand="1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433388" y="1838325"/>
            <a:ext cx="8240712" cy="2468563"/>
          </a:xfrm>
          <a:noFill/>
        </p:spPr>
        <p:txBody>
          <a:bodyPr lIns="0" tIns="0" rIns="0" bIns="0">
            <a:spAutoFit/>
          </a:bodyPr>
          <a:lstStyle/>
          <a:p>
            <a:pPr defTabSz="381000" eaLnBrk="1" hangingPunct="1"/>
            <a:r>
              <a:rPr lang="en-US" altLang="en-US" sz="7200" b="1" smtClean="0">
                <a:solidFill>
                  <a:srgbClr val="A0D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Grace Bible Church</a:t>
            </a:r>
            <a:r>
              <a:rPr lang="en-US" altLang="en-US" sz="7200" b="1" i="0" smtClean="0">
                <a:solidFill>
                  <a:srgbClr val="A0D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altLang="en-US" sz="7200" b="1" i="0" smtClean="0">
                <a:solidFill>
                  <a:srgbClr val="A0D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altLang="en-US" sz="5400" b="1" i="0" smtClean="0">
                <a:solidFill>
                  <a:srgbClr val="A0D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smtClean="0">
                <a:solidFill>
                  <a:srgbClr val="FFFF9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Glorifying God </a:t>
            </a:r>
            <a:br>
              <a:rPr lang="en-US" altLang="en-US" sz="3600" b="1" smtClean="0">
                <a:solidFill>
                  <a:srgbClr val="FFFF9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altLang="en-US" sz="3600" b="1" smtClean="0">
                <a:solidFill>
                  <a:srgbClr val="FFFF9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by Making Disciples of Jesus Christ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24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0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rgbClr val="0000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0" y="0"/>
            <a:ext cx="9144000" cy="1219200"/>
          </a:xfrm>
          <a:noFill/>
        </p:spPr>
        <p:txBody>
          <a:bodyPr lIns="0" tIns="0" rIns="0" bIns="0">
            <a:spAutoFit/>
          </a:bodyPr>
          <a:lstStyle/>
          <a:p>
            <a:pPr defTabSz="381000" eaLnBrk="1" hangingPunct="1"/>
            <a:r>
              <a:rPr lang="en-US" altLang="en-US" b="1" u="sng" dirty="0">
                <a:solidFill>
                  <a:srgbClr val="A0D0FF"/>
                </a:solidFill>
                <a:latin typeface="Arial Narrow" panose="020B0606020202030204" pitchFamily="34" charset="0"/>
              </a:rPr>
              <a:t>Church Structure &amp; </a:t>
            </a:r>
            <a:r>
              <a:rPr lang="en-US" altLang="en-US" b="1" u="sng" dirty="0" smtClean="0">
                <a:solidFill>
                  <a:srgbClr val="A0D0FF"/>
                </a:solidFill>
                <a:latin typeface="Arial Narrow" panose="020B0606020202030204" pitchFamily="34" charset="0"/>
              </a:rPr>
              <a:t>Function</a:t>
            </a:r>
            <a:r>
              <a:rPr lang="en-US" altLang="en-US" b="1" i="0" u="sng" dirty="0" smtClean="0">
                <a:solidFill>
                  <a:srgbClr val="A0D0FF"/>
                </a:solidFill>
                <a:latin typeface="Arial Narrow" panose="020B0606020202030204" pitchFamily="34" charset="0"/>
              </a:rPr>
              <a:t/>
            </a:r>
            <a:br>
              <a:rPr lang="en-US" altLang="en-US" b="1" i="0" u="sng" dirty="0" smtClean="0">
                <a:solidFill>
                  <a:srgbClr val="A0D0FF"/>
                </a:solidFill>
                <a:latin typeface="Arial Narrow" panose="020B0606020202030204" pitchFamily="34" charset="0"/>
              </a:rPr>
            </a:br>
            <a:r>
              <a:rPr lang="en-US" altLang="en-US" sz="3600" b="1" dirty="0">
                <a:solidFill>
                  <a:srgbClr val="FFFF99"/>
                </a:solidFill>
                <a:latin typeface="Arial Narrow" panose="020B0606020202030204" pitchFamily="34" charset="0"/>
              </a:rPr>
              <a:t>Selected Scriptures</a:t>
            </a:r>
            <a:endParaRPr lang="en-US" altLang="en-US" sz="3600" b="1" dirty="0" smtClean="0">
              <a:solidFill>
                <a:srgbClr val="FFFF99"/>
              </a:solidFill>
              <a:latin typeface="Arial Narrow" panose="020B0606020202030204" pitchFamily="34" charset="0"/>
            </a:endParaRP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143000"/>
            <a:ext cx="9144000" cy="5562600"/>
          </a:xfrm>
          <a:noFill/>
        </p:spPr>
        <p:txBody>
          <a:bodyPr/>
          <a:lstStyle/>
          <a:p>
            <a:pPr eaLnBrk="1" hangingPunct="1"/>
            <a:r>
              <a:rPr lang="en-US" altLang="en-US" sz="4400" b="1" dirty="0">
                <a:solidFill>
                  <a:srgbClr val="FFFFFF"/>
                </a:solidFill>
                <a:latin typeface="Arial Narrow" panose="020B0606020202030204" pitchFamily="34" charset="0"/>
              </a:rPr>
              <a:t>The design of the organizational structure of any group is to support and implement the purpose of that group</a:t>
            </a:r>
            <a:endParaRPr lang="en-US" altLang="en-US" sz="4400" b="1" dirty="0" smtClean="0">
              <a:solidFill>
                <a:srgbClr val="FFFFFF"/>
              </a:solidFill>
              <a:latin typeface="Arial Narrow" panose="020B0606020202030204" pitchFamily="34" charset="0"/>
            </a:endParaRPr>
          </a:p>
        </p:txBody>
      </p:sp>
    </p:spTree>
  </p:cSld>
  <p:clrMapOvr>
    <a:masterClrMapping/>
  </p:clrMapOvr>
  <p:transition spd="med">
    <p:cover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1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1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6" grpId="0"/>
      <p:bldP spid="6150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0" y="0"/>
            <a:ext cx="9144000" cy="2009775"/>
          </a:xfrm>
          <a:noFill/>
          <a:ln/>
        </p:spPr>
        <p:txBody>
          <a:bodyPr lIns="0" tIns="0" rIns="0" bIns="0">
            <a:spAutoFit/>
          </a:bodyPr>
          <a:lstStyle/>
          <a:p>
            <a:pPr defTabSz="381000"/>
            <a:r>
              <a:rPr lang="en-US" altLang="en-US" b="1" u="sng">
                <a:solidFill>
                  <a:srgbClr val="A0D0FF"/>
                </a:solidFill>
                <a:latin typeface="Arial Narrow" panose="020B0606020202030204" pitchFamily="34" charset="0"/>
              </a:rPr>
              <a:t>The Purpose of Grace Bible Church</a:t>
            </a:r>
            <a:r>
              <a:rPr lang="en-US" altLang="en-US" b="1" i="0" u="sng">
                <a:solidFill>
                  <a:srgbClr val="A0D0FF"/>
                </a:solidFill>
                <a:latin typeface="Arial Narrow" panose="020B0606020202030204" pitchFamily="34" charset="0"/>
              </a:rPr>
              <a:t/>
            </a:r>
            <a:br>
              <a:rPr lang="en-US" altLang="en-US" b="1" i="0" u="sng">
                <a:solidFill>
                  <a:srgbClr val="A0D0FF"/>
                </a:solidFill>
                <a:latin typeface="Arial Narrow" panose="020B0606020202030204" pitchFamily="34" charset="0"/>
              </a:rPr>
            </a:br>
            <a:r>
              <a:rPr lang="en-US" altLang="en-US" b="1">
                <a:solidFill>
                  <a:srgbClr val="FFFF99"/>
                </a:solidFill>
                <a:latin typeface="Arial Narrow" panose="020B0606020202030204" pitchFamily="34" charset="0"/>
              </a:rPr>
              <a:t>Glorifying God </a:t>
            </a:r>
            <a:br>
              <a:rPr lang="en-US" altLang="en-US" b="1">
                <a:solidFill>
                  <a:srgbClr val="FFFF99"/>
                </a:solidFill>
                <a:latin typeface="Arial Narrow" panose="020B0606020202030204" pitchFamily="34" charset="0"/>
              </a:rPr>
            </a:br>
            <a:r>
              <a:rPr lang="en-US" altLang="en-US" b="1">
                <a:solidFill>
                  <a:srgbClr val="FFFF99"/>
                </a:solidFill>
                <a:latin typeface="Arial Narrow" panose="020B0606020202030204" pitchFamily="34" charset="0"/>
              </a:rPr>
              <a:t>by Making Disciples of Jesus Christ</a:t>
            </a:r>
            <a:r>
              <a:rPr lang="en-US" altLang="en-US" sz="3600" b="1">
                <a:solidFill>
                  <a:srgbClr val="FFFF99"/>
                </a:solidFill>
                <a:latin typeface="Arial Narrow" panose="020B0606020202030204" pitchFamily="34" charset="0"/>
              </a:rPr>
              <a:t> </a:t>
            </a:r>
          </a:p>
        </p:txBody>
      </p:sp>
      <p:sp>
        <p:nvSpPr>
          <p:cNvPr id="11059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2133600"/>
            <a:ext cx="9144000" cy="4572000"/>
          </a:xfrm>
          <a:noFill/>
          <a:ln/>
        </p:spPr>
        <p:txBody>
          <a:bodyPr/>
          <a:lstStyle/>
          <a:p>
            <a:r>
              <a:rPr lang="en-US" altLang="en-US" b="1" i="1" dirty="0">
                <a:solidFill>
                  <a:srgbClr val="FFFFFF"/>
                </a:solidFill>
                <a:latin typeface="Arial Narrow" panose="020B0606020202030204" pitchFamily="34" charset="0"/>
              </a:rPr>
              <a:t>Communicating New Life in Christ</a:t>
            </a:r>
            <a:r>
              <a:rPr lang="en-US" altLang="en-US" b="1" dirty="0">
                <a:solidFill>
                  <a:srgbClr val="FFFFFF"/>
                </a:solidFill>
                <a:latin typeface="Arial Narrow" panose="020B0606020202030204" pitchFamily="34" charset="0"/>
              </a:rPr>
              <a:t> -	Evangelism </a:t>
            </a:r>
          </a:p>
          <a:p>
            <a:r>
              <a:rPr lang="en-US" altLang="en-US" b="1" i="1" dirty="0">
                <a:solidFill>
                  <a:srgbClr val="FFFFFF"/>
                </a:solidFill>
                <a:latin typeface="Arial Narrow" panose="020B0606020202030204" pitchFamily="34" charset="0"/>
              </a:rPr>
              <a:t>Caring for New Life in Christ</a:t>
            </a:r>
            <a:r>
              <a:rPr lang="en-US" altLang="en-US" b="1" dirty="0">
                <a:solidFill>
                  <a:srgbClr val="FFFFFF"/>
                </a:solidFill>
                <a:latin typeface="Arial Narrow" panose="020B0606020202030204" pitchFamily="34" charset="0"/>
              </a:rPr>
              <a:t> - Fellowship</a:t>
            </a:r>
          </a:p>
          <a:p>
            <a:r>
              <a:rPr lang="en-US" altLang="en-US" b="1" i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Cultivating </a:t>
            </a:r>
            <a:r>
              <a:rPr lang="en-US" altLang="en-US" b="1" i="1" dirty="0">
                <a:solidFill>
                  <a:srgbClr val="FFFFFF"/>
                </a:solidFill>
                <a:latin typeface="Arial Narrow" panose="020B0606020202030204" pitchFamily="34" charset="0"/>
              </a:rPr>
              <a:t>New Life in Christ</a:t>
            </a:r>
            <a:r>
              <a:rPr lang="en-US" altLang="en-US" b="1" dirty="0">
                <a:solidFill>
                  <a:srgbClr val="FFFFFF"/>
                </a:solidFill>
                <a:latin typeface="Arial Narrow" panose="020B0606020202030204" pitchFamily="34" charset="0"/>
              </a:rPr>
              <a:t> - Edification </a:t>
            </a:r>
            <a:endParaRPr lang="en-US" altLang="en-US" b="1" dirty="0" smtClean="0">
              <a:solidFill>
                <a:srgbClr val="FFFFFF"/>
              </a:solidFill>
              <a:latin typeface="Arial Narrow" panose="020B0606020202030204" pitchFamily="34" charset="0"/>
            </a:endParaRPr>
          </a:p>
          <a:p>
            <a:r>
              <a:rPr lang="en-US" altLang="en-US" b="1" i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Celebrating </a:t>
            </a:r>
            <a:r>
              <a:rPr lang="en-US" altLang="en-US" b="1" i="1" dirty="0">
                <a:solidFill>
                  <a:srgbClr val="FFFFFF"/>
                </a:solidFill>
                <a:latin typeface="Arial Narrow" panose="020B0606020202030204" pitchFamily="34" charset="0"/>
              </a:rPr>
              <a:t>New Life in Christ</a:t>
            </a:r>
            <a:r>
              <a:rPr lang="en-US" altLang="en-US" b="1" dirty="0">
                <a:solidFill>
                  <a:srgbClr val="FFFFFF"/>
                </a:solidFill>
                <a:latin typeface="Arial Narrow" panose="020B0606020202030204" pitchFamily="34" charset="0"/>
              </a:rPr>
              <a:t> - Worship</a:t>
            </a:r>
          </a:p>
        </p:txBody>
      </p:sp>
    </p:spTree>
    <p:extLst>
      <p:ext uri="{BB962C8B-B14F-4D97-AF65-F5344CB8AC3E}">
        <p14:creationId xmlns:p14="http://schemas.microsoft.com/office/powerpoint/2010/main" val="1088221485"/>
      </p:ext>
    </p:extLst>
  </p:cSld>
  <p:clrMapOvr>
    <a:masterClrMapping/>
  </p:clrMapOvr>
  <p:transition spd="med">
    <p:cover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5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5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05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05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5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05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05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5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105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105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5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105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105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0594" grpId="0"/>
      <p:bldP spid="110595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rgbClr val="0000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0" y="0"/>
            <a:ext cx="9144000" cy="1219200"/>
          </a:xfrm>
          <a:noFill/>
        </p:spPr>
        <p:txBody>
          <a:bodyPr lIns="0" tIns="0" rIns="0" bIns="0">
            <a:spAutoFit/>
          </a:bodyPr>
          <a:lstStyle/>
          <a:p>
            <a:pPr defTabSz="381000" eaLnBrk="1" hangingPunct="1"/>
            <a:r>
              <a:rPr lang="en-US" altLang="en-US" b="1" u="sng" dirty="0">
                <a:solidFill>
                  <a:srgbClr val="A0D0FF"/>
                </a:solidFill>
                <a:latin typeface="Arial Narrow" panose="020B0606020202030204" pitchFamily="34" charset="0"/>
              </a:rPr>
              <a:t>The Church</a:t>
            </a:r>
            <a:r>
              <a:rPr lang="en-US" altLang="en-US" b="1" i="0" u="sng" dirty="0" smtClean="0">
                <a:solidFill>
                  <a:srgbClr val="A0D0FF"/>
                </a:solidFill>
                <a:latin typeface="Arial Narrow" panose="020B0606020202030204" pitchFamily="34" charset="0"/>
              </a:rPr>
              <a:t/>
            </a:r>
            <a:br>
              <a:rPr lang="en-US" altLang="en-US" b="1" i="0" u="sng" dirty="0" smtClean="0">
                <a:solidFill>
                  <a:srgbClr val="A0D0FF"/>
                </a:solidFill>
                <a:latin typeface="Arial Narrow" panose="020B0606020202030204" pitchFamily="34" charset="0"/>
              </a:rPr>
            </a:br>
            <a:r>
              <a:rPr lang="en-US" altLang="en-US" sz="3600" b="1" dirty="0">
                <a:solidFill>
                  <a:srgbClr val="FFFF99"/>
                </a:solidFill>
                <a:latin typeface="Arial Narrow" panose="020B0606020202030204" pitchFamily="34" charset="0"/>
              </a:rPr>
              <a:t>Selected Scriptures</a:t>
            </a:r>
            <a:endParaRPr lang="en-US" altLang="en-US" sz="3600" b="1" dirty="0" smtClean="0">
              <a:solidFill>
                <a:srgbClr val="FFFF99"/>
              </a:solidFill>
              <a:latin typeface="Arial Narrow" panose="020B0606020202030204" pitchFamily="34" charset="0"/>
            </a:endParaRP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143000"/>
            <a:ext cx="9144000" cy="5562600"/>
          </a:xfrm>
          <a:noFill/>
        </p:spPr>
        <p:txBody>
          <a:bodyPr/>
          <a:lstStyle/>
          <a:p>
            <a:pPr eaLnBrk="1" hangingPunct="1"/>
            <a:r>
              <a:rPr lang="en-US" altLang="en-US" sz="4400" b="1" dirty="0">
                <a:solidFill>
                  <a:srgbClr val="FFFFFF"/>
                </a:solidFill>
                <a:latin typeface="Arial Narrow" panose="020B0606020202030204" pitchFamily="34" charset="0"/>
              </a:rPr>
              <a:t>The word translated </a:t>
            </a:r>
            <a:r>
              <a:rPr lang="en-US" altLang="en-US" sz="4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church (</a:t>
            </a:r>
            <a:r>
              <a:rPr lang="en-US" sz="4400" dirty="0" err="1" smtClean="0">
                <a:latin typeface="TekniaGreek" panose="02000503060000020004" pitchFamily="2" charset="0"/>
              </a:rPr>
              <a:t>ejkklhsiva</a:t>
            </a:r>
            <a:r>
              <a:rPr lang="en-US" sz="4400" dirty="0" smtClean="0"/>
              <a:t> </a:t>
            </a:r>
            <a:r>
              <a:rPr lang="en-US" sz="4400" b="1" dirty="0" smtClean="0">
                <a:latin typeface="Arial Narrow" panose="020B0606020202030204" pitchFamily="34" charset="0"/>
              </a:rPr>
              <a:t>/ </a:t>
            </a:r>
            <a:r>
              <a:rPr lang="en-US" sz="4400" b="1" dirty="0" err="1" smtClean="0">
                <a:latin typeface="Arial Narrow" panose="020B0606020202030204" pitchFamily="34" charset="0"/>
              </a:rPr>
              <a:t>ekklāsia</a:t>
            </a:r>
            <a:r>
              <a:rPr lang="en-US" sz="4400" dirty="0" smtClean="0"/>
              <a:t>) </a:t>
            </a:r>
            <a:r>
              <a:rPr lang="en-US" altLang="en-US" sz="4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means </a:t>
            </a:r>
            <a:r>
              <a:rPr lang="en-US" altLang="en-US" sz="4400" b="1" i="1" dirty="0">
                <a:solidFill>
                  <a:srgbClr val="FFFFFF"/>
                </a:solidFill>
                <a:latin typeface="Arial Narrow" panose="020B0606020202030204" pitchFamily="34" charset="0"/>
              </a:rPr>
              <a:t>“called out </a:t>
            </a:r>
            <a:r>
              <a:rPr lang="en-US" altLang="en-US" sz="4400" b="1" i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/ </a:t>
            </a:r>
            <a:r>
              <a:rPr lang="en-US" altLang="en-US" sz="4400" b="1" i="1" dirty="0">
                <a:solidFill>
                  <a:srgbClr val="FFFFFF"/>
                </a:solidFill>
                <a:latin typeface="Arial Narrow" panose="020B0606020202030204" pitchFamily="34" charset="0"/>
              </a:rPr>
              <a:t>summoned assembly.”  </a:t>
            </a:r>
            <a:r>
              <a:rPr lang="en-US" altLang="en-US" sz="4400" b="1" dirty="0">
                <a:solidFill>
                  <a:srgbClr val="FFFFFF"/>
                </a:solidFill>
                <a:latin typeface="Arial Narrow" panose="020B0606020202030204" pitchFamily="34" charset="0"/>
              </a:rPr>
              <a:t>It was used for political assemblies</a:t>
            </a:r>
          </a:p>
          <a:p>
            <a:pPr eaLnBrk="1" hangingPunct="1"/>
            <a:r>
              <a:rPr lang="en-US" altLang="en-US" sz="4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Church </a:t>
            </a:r>
            <a:r>
              <a:rPr lang="en-US" altLang="en-US" sz="4400" b="1" dirty="0">
                <a:solidFill>
                  <a:srgbClr val="FFFFFF"/>
                </a:solidFill>
                <a:latin typeface="Arial Narrow" panose="020B0606020202030204" pitchFamily="34" charset="0"/>
              </a:rPr>
              <a:t>is used in reference to Christians as a whole or to local </a:t>
            </a:r>
            <a:r>
              <a:rPr lang="en-US" altLang="en-US" sz="4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congregations</a:t>
            </a:r>
          </a:p>
        </p:txBody>
      </p:sp>
    </p:spTree>
    <p:extLst>
      <p:ext uri="{BB962C8B-B14F-4D97-AF65-F5344CB8AC3E}">
        <p14:creationId xmlns:p14="http://schemas.microsoft.com/office/powerpoint/2010/main" val="46666001"/>
      </p:ext>
    </p:extLst>
  </p:cSld>
  <p:clrMapOvr>
    <a:masterClrMapping/>
  </p:clrMapOvr>
  <p:transition spd="med">
    <p:cover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61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1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1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C0C0C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1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1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6" grpId="0"/>
      <p:bldP spid="6150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rgbClr val="0000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0" y="0"/>
            <a:ext cx="9144000" cy="1219200"/>
          </a:xfrm>
          <a:noFill/>
        </p:spPr>
        <p:txBody>
          <a:bodyPr lIns="0" tIns="0" rIns="0" bIns="0">
            <a:spAutoFit/>
          </a:bodyPr>
          <a:lstStyle/>
          <a:p>
            <a:pPr defTabSz="381000" eaLnBrk="1" hangingPunct="1"/>
            <a:r>
              <a:rPr lang="en-US" altLang="en-US" b="1" u="sng" dirty="0">
                <a:solidFill>
                  <a:srgbClr val="A0D0FF"/>
                </a:solidFill>
                <a:latin typeface="Arial Narrow" panose="020B0606020202030204" pitchFamily="34" charset="0"/>
              </a:rPr>
              <a:t>The Church</a:t>
            </a:r>
            <a:r>
              <a:rPr lang="en-US" altLang="en-US" b="1" i="0" u="sng" dirty="0" smtClean="0">
                <a:solidFill>
                  <a:srgbClr val="A0D0FF"/>
                </a:solidFill>
                <a:latin typeface="Arial Narrow" panose="020B0606020202030204" pitchFamily="34" charset="0"/>
              </a:rPr>
              <a:t/>
            </a:r>
            <a:br>
              <a:rPr lang="en-US" altLang="en-US" b="1" i="0" u="sng" dirty="0" smtClean="0">
                <a:solidFill>
                  <a:srgbClr val="A0D0FF"/>
                </a:solidFill>
                <a:latin typeface="Arial Narrow" panose="020B0606020202030204" pitchFamily="34" charset="0"/>
              </a:rPr>
            </a:br>
            <a:r>
              <a:rPr lang="en-US" altLang="en-US" sz="3600" b="1" dirty="0">
                <a:solidFill>
                  <a:srgbClr val="FFFF99"/>
                </a:solidFill>
                <a:latin typeface="Arial Narrow" panose="020B0606020202030204" pitchFamily="34" charset="0"/>
              </a:rPr>
              <a:t>Selected Scriptures</a:t>
            </a:r>
            <a:endParaRPr lang="en-US" altLang="en-US" sz="3600" b="1" dirty="0" smtClean="0">
              <a:solidFill>
                <a:srgbClr val="FFFF99"/>
              </a:solidFill>
              <a:latin typeface="Arial Narrow" panose="020B0606020202030204" pitchFamily="34" charset="0"/>
            </a:endParaRP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143000"/>
            <a:ext cx="9144000" cy="5562600"/>
          </a:xfrm>
          <a:noFill/>
        </p:spPr>
        <p:txBody>
          <a:bodyPr/>
          <a:lstStyle/>
          <a:p>
            <a:pPr eaLnBrk="1" hangingPunct="1"/>
            <a:r>
              <a:rPr lang="en-US" altLang="en-US" sz="4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The </a:t>
            </a:r>
            <a:r>
              <a:rPr lang="en-US" altLang="en-US" sz="4400" b="1" dirty="0">
                <a:solidFill>
                  <a:srgbClr val="FFFFFF"/>
                </a:solidFill>
                <a:latin typeface="Arial Narrow" panose="020B0606020202030204" pitchFamily="34" charset="0"/>
              </a:rPr>
              <a:t>term eventually became used in reference to the building in which the church meets</a:t>
            </a:r>
          </a:p>
          <a:p>
            <a:pPr eaLnBrk="1" hangingPunct="1"/>
            <a:r>
              <a:rPr lang="en-US" altLang="en-US" sz="4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The </a:t>
            </a:r>
            <a:r>
              <a:rPr lang="en-US" altLang="en-US" sz="4400" b="1" dirty="0">
                <a:solidFill>
                  <a:srgbClr val="FFFFFF"/>
                </a:solidFill>
                <a:latin typeface="Arial Narrow" panose="020B0606020202030204" pitchFamily="34" charset="0"/>
              </a:rPr>
              <a:t>church has more structure than just a few Christians gathering to worship or pray</a:t>
            </a:r>
            <a:endParaRPr lang="en-US" altLang="en-US" sz="4400" b="1" dirty="0" smtClean="0">
              <a:solidFill>
                <a:srgbClr val="FFFFFF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67659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61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1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1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C0C0C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1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1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6" grpId="0"/>
      <p:bldP spid="6150" grpId="0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0" y="0"/>
            <a:ext cx="9144000" cy="1219200"/>
          </a:xfrm>
          <a:noFill/>
        </p:spPr>
        <p:txBody>
          <a:bodyPr lIns="0" tIns="0" rIns="0" bIns="0">
            <a:spAutoFit/>
          </a:bodyPr>
          <a:lstStyle/>
          <a:p>
            <a:pPr defTabSz="381000" eaLnBrk="1" hangingPunct="1"/>
            <a:r>
              <a:rPr lang="en-US" altLang="en-US" b="1" u="sng" dirty="0">
                <a:solidFill>
                  <a:srgbClr val="A0D0FF"/>
                </a:solidFill>
                <a:latin typeface="Arial Narrow" panose="020B0606020202030204" pitchFamily="34" charset="0"/>
              </a:rPr>
              <a:t>The Temple of </a:t>
            </a:r>
            <a:r>
              <a:rPr lang="en-US" altLang="en-US" b="1" u="sng" dirty="0" smtClean="0">
                <a:solidFill>
                  <a:srgbClr val="A0D0FF"/>
                </a:solidFill>
                <a:latin typeface="Arial Narrow" panose="020B0606020202030204" pitchFamily="34" charset="0"/>
              </a:rPr>
              <a:t>God</a:t>
            </a:r>
            <a:r>
              <a:rPr lang="en-US" altLang="en-US" b="1" i="0" u="sng" dirty="0" smtClean="0">
                <a:solidFill>
                  <a:srgbClr val="A0D0FF"/>
                </a:solidFill>
                <a:latin typeface="Arial Narrow" panose="020B0606020202030204" pitchFamily="34" charset="0"/>
              </a:rPr>
              <a:t/>
            </a:r>
            <a:br>
              <a:rPr lang="en-US" altLang="en-US" b="1" i="0" u="sng" dirty="0" smtClean="0">
                <a:solidFill>
                  <a:srgbClr val="A0D0FF"/>
                </a:solidFill>
                <a:latin typeface="Arial Narrow" panose="020B0606020202030204" pitchFamily="34" charset="0"/>
              </a:rPr>
            </a:br>
            <a:r>
              <a:rPr lang="en-US" altLang="en-US" sz="3600" b="1" dirty="0">
                <a:solidFill>
                  <a:srgbClr val="FFFF99"/>
                </a:solidFill>
                <a:latin typeface="Arial Narrow" panose="020B0606020202030204" pitchFamily="34" charset="0"/>
              </a:rPr>
              <a:t>Ephesians 2:19-22; 1 Peter 2:5</a:t>
            </a:r>
            <a:endParaRPr lang="en-US" altLang="en-US" sz="3600" b="1" dirty="0" smtClean="0">
              <a:solidFill>
                <a:srgbClr val="FFFF99"/>
              </a:solidFill>
              <a:latin typeface="Arial Narrow" panose="020B0606020202030204" pitchFamily="34" charset="0"/>
            </a:endParaRPr>
          </a:p>
        </p:txBody>
      </p:sp>
      <p:sp>
        <p:nvSpPr>
          <p:cNvPr id="5120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143000"/>
            <a:ext cx="9144000" cy="5715000"/>
          </a:xfrm>
          <a:noFill/>
        </p:spPr>
        <p:txBody>
          <a:bodyPr/>
          <a:lstStyle/>
          <a:p>
            <a:pPr eaLnBrk="1" hangingPunct="1"/>
            <a:r>
              <a:rPr lang="en-US" altLang="en-US" sz="4400" b="1" dirty="0">
                <a:solidFill>
                  <a:srgbClr val="FFFFFF"/>
                </a:solidFill>
                <a:latin typeface="Arial Narrow" panose="020B0606020202030204" pitchFamily="34" charset="0"/>
              </a:rPr>
              <a:t>The O.T. temples were built as places of congregational and ritual worship</a:t>
            </a:r>
          </a:p>
          <a:p>
            <a:pPr eaLnBrk="1" hangingPunct="1"/>
            <a:r>
              <a:rPr lang="en-US" altLang="en-US" sz="4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The </a:t>
            </a:r>
            <a:r>
              <a:rPr lang="en-US" altLang="en-US" sz="4400" b="1" dirty="0">
                <a:solidFill>
                  <a:srgbClr val="FFFFFF"/>
                </a:solidFill>
                <a:latin typeface="Arial Narrow" panose="020B0606020202030204" pitchFamily="34" charset="0"/>
              </a:rPr>
              <a:t>temple is used as an analogy for the church with Jesus as the cornerstone, the apostles as the foundation and each believer a carefully crafted stone </a:t>
            </a:r>
            <a:r>
              <a:rPr lang="en-US" altLang="en-US" sz="4400" b="1" i="1" dirty="0">
                <a:solidFill>
                  <a:srgbClr val="FFFFFF"/>
                </a:solidFill>
                <a:latin typeface="Arial Narrow" panose="020B0606020202030204" pitchFamily="34" charset="0"/>
              </a:rPr>
              <a:t>“being built together into a dwelling of God in the Spirit</a:t>
            </a:r>
            <a:r>
              <a:rPr lang="en-US" altLang="en-US" sz="4400" b="1" i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.”</a:t>
            </a:r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512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12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C0C0C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512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02" grpId="0"/>
      <p:bldP spid="51203" grpId="0" uiExpand="1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0" y="0"/>
            <a:ext cx="9144000" cy="1219200"/>
          </a:xfrm>
          <a:noFill/>
        </p:spPr>
        <p:txBody>
          <a:bodyPr lIns="0" tIns="0" rIns="0" bIns="0">
            <a:spAutoFit/>
          </a:bodyPr>
          <a:lstStyle/>
          <a:p>
            <a:pPr defTabSz="381000" eaLnBrk="1" hangingPunct="1"/>
            <a:r>
              <a:rPr lang="en-US" altLang="en-US" b="1" u="sng" dirty="0">
                <a:solidFill>
                  <a:srgbClr val="A0D0FF"/>
                </a:solidFill>
                <a:latin typeface="Arial Narrow" panose="020B0606020202030204" pitchFamily="34" charset="0"/>
              </a:rPr>
              <a:t>The Temple of </a:t>
            </a:r>
            <a:r>
              <a:rPr lang="en-US" altLang="en-US" b="1" u="sng" dirty="0" smtClean="0">
                <a:solidFill>
                  <a:srgbClr val="A0D0FF"/>
                </a:solidFill>
                <a:latin typeface="Arial Narrow" panose="020B0606020202030204" pitchFamily="34" charset="0"/>
              </a:rPr>
              <a:t>God</a:t>
            </a:r>
            <a:r>
              <a:rPr lang="en-US" altLang="en-US" b="1" i="0" u="sng" dirty="0" smtClean="0">
                <a:solidFill>
                  <a:srgbClr val="A0D0FF"/>
                </a:solidFill>
                <a:latin typeface="Arial Narrow" panose="020B0606020202030204" pitchFamily="34" charset="0"/>
              </a:rPr>
              <a:t/>
            </a:r>
            <a:br>
              <a:rPr lang="en-US" altLang="en-US" b="1" i="0" u="sng" dirty="0" smtClean="0">
                <a:solidFill>
                  <a:srgbClr val="A0D0FF"/>
                </a:solidFill>
                <a:latin typeface="Arial Narrow" panose="020B0606020202030204" pitchFamily="34" charset="0"/>
              </a:rPr>
            </a:br>
            <a:r>
              <a:rPr lang="en-US" altLang="en-US" sz="3600" b="1" dirty="0">
                <a:solidFill>
                  <a:srgbClr val="FFFF99"/>
                </a:solidFill>
                <a:latin typeface="Arial Narrow" panose="020B0606020202030204" pitchFamily="34" charset="0"/>
              </a:rPr>
              <a:t>Ephesians 2:19-22; 1 Peter 2:5</a:t>
            </a:r>
            <a:endParaRPr lang="en-US" altLang="en-US" sz="3600" b="1" dirty="0" smtClean="0">
              <a:solidFill>
                <a:srgbClr val="FFFF99"/>
              </a:solidFill>
              <a:latin typeface="Arial Narrow" panose="020B0606020202030204" pitchFamily="34" charset="0"/>
            </a:endParaRPr>
          </a:p>
        </p:txBody>
      </p:sp>
      <p:sp>
        <p:nvSpPr>
          <p:cNvPr id="5120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143000"/>
            <a:ext cx="9144000" cy="5715000"/>
          </a:xfrm>
          <a:noFill/>
        </p:spPr>
        <p:txBody>
          <a:bodyPr/>
          <a:lstStyle/>
          <a:p>
            <a:pPr eaLnBrk="1" hangingPunct="1"/>
            <a:r>
              <a:rPr lang="en-US" altLang="en-US" sz="4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A </a:t>
            </a:r>
            <a:r>
              <a:rPr lang="en-US" altLang="en-US" sz="4400" b="1" dirty="0">
                <a:solidFill>
                  <a:srgbClr val="FFFFFF"/>
                </a:solidFill>
                <a:latin typeface="Arial Narrow" panose="020B0606020202030204" pitchFamily="34" charset="0"/>
              </a:rPr>
              <a:t>house church can be a good place to start in planting a church, but it is not an end goal</a:t>
            </a:r>
            <a:endParaRPr lang="en-US" altLang="en-US" sz="4400" b="1" dirty="0" smtClean="0">
              <a:solidFill>
                <a:srgbClr val="FFFFFF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32294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512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02" grpId="0"/>
      <p:bldP spid="5120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0" y="0"/>
            <a:ext cx="9144000" cy="1219200"/>
          </a:xfrm>
          <a:noFill/>
        </p:spPr>
        <p:txBody>
          <a:bodyPr lIns="0" tIns="0" rIns="0" bIns="0">
            <a:spAutoFit/>
          </a:bodyPr>
          <a:lstStyle/>
          <a:p>
            <a:pPr defTabSz="381000" eaLnBrk="1" hangingPunct="1"/>
            <a:r>
              <a:rPr lang="en-US" altLang="en-US" b="1" u="sng" dirty="0">
                <a:solidFill>
                  <a:srgbClr val="A0D0FF"/>
                </a:solidFill>
                <a:latin typeface="Arial Narrow" panose="020B0606020202030204" pitchFamily="34" charset="0"/>
              </a:rPr>
              <a:t>A Royal </a:t>
            </a:r>
            <a:r>
              <a:rPr lang="en-US" altLang="en-US" b="1" u="sng" dirty="0" smtClean="0">
                <a:solidFill>
                  <a:srgbClr val="A0D0FF"/>
                </a:solidFill>
                <a:latin typeface="Arial Narrow" panose="020B0606020202030204" pitchFamily="34" charset="0"/>
              </a:rPr>
              <a:t>Priesthood</a:t>
            </a:r>
            <a:r>
              <a:rPr lang="en-US" altLang="en-US" b="1" i="0" u="sng" dirty="0" smtClean="0">
                <a:solidFill>
                  <a:srgbClr val="A0D0FF"/>
                </a:solidFill>
                <a:latin typeface="Arial Narrow" panose="020B0606020202030204" pitchFamily="34" charset="0"/>
              </a:rPr>
              <a:t/>
            </a:r>
            <a:br>
              <a:rPr lang="en-US" altLang="en-US" b="1" i="0" u="sng" dirty="0" smtClean="0">
                <a:solidFill>
                  <a:srgbClr val="A0D0FF"/>
                </a:solidFill>
                <a:latin typeface="Arial Narrow" panose="020B0606020202030204" pitchFamily="34" charset="0"/>
              </a:rPr>
            </a:br>
            <a:r>
              <a:rPr lang="en-US" altLang="en-US" sz="3600" b="1" dirty="0">
                <a:solidFill>
                  <a:srgbClr val="FFFF99"/>
                </a:solidFill>
                <a:latin typeface="Arial Narrow" panose="020B0606020202030204" pitchFamily="34" charset="0"/>
              </a:rPr>
              <a:t>1 Peter 2:9</a:t>
            </a:r>
            <a:endParaRPr lang="en-US" altLang="en-US" sz="3600" b="1" dirty="0" smtClean="0">
              <a:solidFill>
                <a:srgbClr val="FFFF99"/>
              </a:solidFill>
              <a:latin typeface="Arial Narrow" panose="020B0606020202030204" pitchFamily="34" charset="0"/>
            </a:endParaRPr>
          </a:p>
        </p:txBody>
      </p:sp>
      <p:sp>
        <p:nvSpPr>
          <p:cNvPr id="5222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143000"/>
            <a:ext cx="9144000" cy="5715000"/>
          </a:xfrm>
          <a:noFill/>
        </p:spPr>
        <p:txBody>
          <a:bodyPr/>
          <a:lstStyle/>
          <a:p>
            <a:pPr eaLnBrk="1" hangingPunct="1"/>
            <a:r>
              <a:rPr lang="en-US" altLang="en-US" sz="4400" b="1" dirty="0">
                <a:solidFill>
                  <a:srgbClr val="FFFFFF"/>
                </a:solidFill>
                <a:latin typeface="Arial Narrow" panose="020B0606020202030204" pitchFamily="34" charset="0"/>
              </a:rPr>
              <a:t>The first function of a priest is the worship of God - Christians are to live as spiritual sacrifices to God </a:t>
            </a:r>
          </a:p>
          <a:p>
            <a:pPr eaLnBrk="1" hangingPunct="1"/>
            <a:r>
              <a:rPr lang="en-US" altLang="en-US" sz="4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A </a:t>
            </a:r>
            <a:r>
              <a:rPr lang="en-US" altLang="en-US" sz="4400" b="1" dirty="0">
                <a:solidFill>
                  <a:srgbClr val="FFFFFF"/>
                </a:solidFill>
                <a:latin typeface="Arial Narrow" panose="020B0606020202030204" pitchFamily="34" charset="0"/>
              </a:rPr>
              <a:t>second function of a priest is to be a mediator between God &amp; man - we are to evangelize the </a:t>
            </a:r>
            <a:r>
              <a:rPr lang="en-US" altLang="en-US" sz="4400" b="1" dirty="0" smtClean="0">
                <a:solidFill>
                  <a:srgbClr val="FFFFFF"/>
                </a:solidFill>
                <a:latin typeface="Arial Narrow" panose="020B0606020202030204" pitchFamily="34" charset="0"/>
              </a:rPr>
              <a:t>lost</a:t>
            </a:r>
          </a:p>
        </p:txBody>
      </p:sp>
    </p:spTree>
  </p:cSld>
  <p:clrMapOvr>
    <a:masterClrMapping/>
  </p:clrMapOvr>
  <p:transition spd="med"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1" dur="500"/>
                                        <p:tgtEl>
                                          <p:spTgt spid="522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22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C0C0C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6" dur="500"/>
                                        <p:tgtEl>
                                          <p:spTgt spid="522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226" grpId="0"/>
      <p:bldP spid="52227" grpId="0" uiExpand="1" build="p"/>
    </p:bldLst>
  </p:timing>
</p:sld>
</file>

<file path=ppt/theme/theme1.xml><?xml version="1.0" encoding="utf-8"?>
<a:theme xmlns:a="http://schemas.openxmlformats.org/drawingml/2006/main" name="Custom Design">
  <a:themeElements>
    <a:clrScheme name="Custom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Custom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3_Default Design">
  <a:themeElements>
    <a:clrScheme name="3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3_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3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_Custom Design">
  <a:themeElements>
    <a:clrScheme name="Custom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Custom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Sermon 1</Template>
  <TotalTime>856</TotalTime>
  <Words>1069</Words>
  <Application>Microsoft Office PowerPoint</Application>
  <PresentationFormat>On-screen Show (4:3)</PresentationFormat>
  <Paragraphs>114</Paragraphs>
  <Slides>29</Slides>
  <Notes>29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29</vt:i4>
      </vt:variant>
    </vt:vector>
  </HeadingPairs>
  <TitlesOfParts>
    <vt:vector size="37" baseType="lpstr">
      <vt:lpstr>Arial</vt:lpstr>
      <vt:lpstr>Arial Narrow</vt:lpstr>
      <vt:lpstr>TekniaGreek</vt:lpstr>
      <vt:lpstr>Times New Roman</vt:lpstr>
      <vt:lpstr>Wingdings</vt:lpstr>
      <vt:lpstr>Custom Design</vt:lpstr>
      <vt:lpstr>3_Default Design</vt:lpstr>
      <vt:lpstr>1_Custom Design</vt:lpstr>
      <vt:lpstr>Grace Bible Church  Glorifying God  by Making Disciples of Jesus Christ</vt:lpstr>
      <vt:lpstr>A reminder to consider others Please:</vt:lpstr>
      <vt:lpstr>Church Structure &amp; Function Selected Scriptures</vt:lpstr>
      <vt:lpstr>The Purpose of Grace Bible Church Glorifying God  by Making Disciples of Jesus Christ </vt:lpstr>
      <vt:lpstr>The Church Selected Scriptures</vt:lpstr>
      <vt:lpstr>The Church Selected Scriptures</vt:lpstr>
      <vt:lpstr>The Temple of God Ephesians 2:19-22; 1 Peter 2:5</vt:lpstr>
      <vt:lpstr>The Temple of God Ephesians 2:19-22; 1 Peter 2:5</vt:lpstr>
      <vt:lpstr>A Royal Priesthood 1 Peter 2:9</vt:lpstr>
      <vt:lpstr>A Royal Priesthood 1 Peter 2:9</vt:lpstr>
      <vt:lpstr>The Bride of Christ Rev. 19:7-10</vt:lpstr>
      <vt:lpstr>The Body of Christ Eph. 4:11-16, Rom. 12:4-8, 1 Cor. 12-14</vt:lpstr>
      <vt:lpstr>Agricultural Metaphors</vt:lpstr>
      <vt:lpstr>Shepherds &amp; Sheep</vt:lpstr>
      <vt:lpstr>Shepherds &amp; Sheep</vt:lpstr>
      <vt:lpstr>Shepherds &amp; Sheep</vt:lpstr>
      <vt:lpstr>Shepherds &amp; Sheep</vt:lpstr>
      <vt:lpstr>Shepherds &amp; Sheep</vt:lpstr>
      <vt:lpstr>Shepherds &amp; Sheep</vt:lpstr>
      <vt:lpstr>Shepherds &amp; Sheep</vt:lpstr>
      <vt:lpstr>Shepherds &amp; Sheep</vt:lpstr>
      <vt:lpstr>Shepherds &amp; Sheep</vt:lpstr>
      <vt:lpstr>Servants to the Elders &amp; Congregation</vt:lpstr>
      <vt:lpstr>Servants to the Elders &amp; Congregation</vt:lpstr>
      <vt:lpstr>Servants to the Elders &amp; Congregation</vt:lpstr>
      <vt:lpstr>The Congregation</vt:lpstr>
      <vt:lpstr>The Congregation</vt:lpstr>
      <vt:lpstr>The Congregation</vt:lpstr>
      <vt:lpstr>Grace Bible Church  Glorifying God  by Making Disciples of Jesus Christ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Grace Bible Church</dc:title>
  <dc:creator>Scott</dc:creator>
  <cp:lastModifiedBy>Microsoft account</cp:lastModifiedBy>
  <cp:revision>57</cp:revision>
  <dcterms:modified xsi:type="dcterms:W3CDTF">2026-08-22T19:51:51Z</dcterms:modified>
</cp:coreProperties>
</file>