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62" r:id="rId2"/>
  </p:sldMasterIdLst>
  <p:notesMasterIdLst>
    <p:notesMasterId r:id="rId35"/>
  </p:notesMasterIdLst>
  <p:sldIdLst>
    <p:sldId id="296" r:id="rId3"/>
    <p:sldId id="299" r:id="rId4"/>
    <p:sldId id="260" r:id="rId5"/>
    <p:sldId id="300" r:id="rId6"/>
    <p:sldId id="313" r:id="rId7"/>
    <p:sldId id="312" r:id="rId8"/>
    <p:sldId id="314" r:id="rId9"/>
    <p:sldId id="278" r:id="rId10"/>
    <p:sldId id="315" r:id="rId11"/>
    <p:sldId id="316" r:id="rId12"/>
    <p:sldId id="279" r:id="rId13"/>
    <p:sldId id="302" r:id="rId14"/>
    <p:sldId id="301" r:id="rId15"/>
    <p:sldId id="280" r:id="rId16"/>
    <p:sldId id="303" r:id="rId17"/>
    <p:sldId id="304" r:id="rId18"/>
    <p:sldId id="281" r:id="rId19"/>
    <p:sldId id="305" r:id="rId20"/>
    <p:sldId id="282" r:id="rId21"/>
    <p:sldId id="306" r:id="rId22"/>
    <p:sldId id="307" r:id="rId23"/>
    <p:sldId id="317" r:id="rId24"/>
    <p:sldId id="308" r:id="rId25"/>
    <p:sldId id="284" r:id="rId26"/>
    <p:sldId id="318" r:id="rId27"/>
    <p:sldId id="309" r:id="rId28"/>
    <p:sldId id="319" r:id="rId29"/>
    <p:sldId id="286" r:id="rId30"/>
    <p:sldId id="310" r:id="rId31"/>
    <p:sldId id="287" r:id="rId32"/>
    <p:sldId id="311" r:id="rId33"/>
    <p:sldId id="297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12" autoAdjust="0"/>
    <p:restoredTop sz="94660" autoAdjust="0"/>
  </p:normalViewPr>
  <p:slideViewPr>
    <p:cSldViewPr>
      <p:cViewPr varScale="1">
        <p:scale>
          <a:sx n="61" d="100"/>
          <a:sy n="61" d="100"/>
        </p:scale>
        <p:origin x="96" y="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789428-71C6-475A-ACF5-C3DED584B5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824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644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18664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2462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72927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03849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5293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54317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468449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80404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11841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04464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35644-306E-4380-AFAA-5F9C2BABCA6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B686D8D-05ED-414B-9527-12BF352B2183}" type="slidenum">
              <a:rPr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8956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94355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59427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662431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83373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614196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086258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031226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261002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/>
              <a:pPr>
                <a:spcBef>
                  <a:spcPct val="0"/>
                </a:spcBef>
              </a:pPr>
              <a:t>28</a:t>
            </a:fld>
            <a:endParaRPr lang="en-US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37867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34528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44693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/>
              <a:pPr>
                <a:spcBef>
                  <a:spcPct val="0"/>
                </a:spcBef>
              </a:pPr>
              <a:t>30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7301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232922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9665E5-7169-468C-A900-764DBEE5E0FA}" type="slidenum">
              <a:rPr lang="en-US" altLang="en-US" smtClean="0"/>
              <a:pPr>
                <a:spcBef>
                  <a:spcPct val="0"/>
                </a:spcBef>
              </a:pPr>
              <a:t>32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22156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83465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95580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68489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18188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080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0845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F476-215E-4362-AAD4-2B2A58B8A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5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720C-5F75-4321-8220-2D2B86E67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098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8730-2FFA-4D09-A65A-D4ED5270A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659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125A-EAC2-46D5-8E9A-7DDC0AE00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771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6FEF-A5A8-4305-B81E-1F2C104E4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20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B3B6-4C4D-4EEE-AF7E-EFC33643B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209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9E3A-5364-4657-B8D1-0AB6C4594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081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30AE-1085-4AEA-8D80-F6DBD163CC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18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67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0A7E-5E27-40ED-BFC9-7B2C2FF50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17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37419-B188-419E-BC03-C74621BDE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418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D56A-3E75-4E4F-8B89-252DAEE7E6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58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21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0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0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60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13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1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>
          <a:solidFill>
            <a:schemeClr val="bg1"/>
          </a:solidFill>
          <a:latin typeface="+mn-lt"/>
          <a:cs typeface="+mn-cs"/>
        </a:defRPr>
      </a:lvl2pPr>
      <a:lvl3pPr marL="735013" indent="-163513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cs typeface="+mn-cs"/>
        </a:defRPr>
      </a:lvl3pPr>
      <a:lvl4pPr marL="1025525" indent="-176213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>
          <a:solidFill>
            <a:schemeClr val="bg1"/>
          </a:solidFill>
          <a:latin typeface="+mn-lt"/>
          <a:cs typeface="+mn-cs"/>
        </a:defRPr>
      </a:lvl4pPr>
      <a:lvl5pPr marL="1254125" indent="-114300" algn="l" rtl="0" eaLnBrk="0" fontAlgn="base" hangingPunct="0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5pPr>
      <a:lvl6pPr marL="17113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6pPr>
      <a:lvl7pPr marL="21685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7pPr>
      <a:lvl8pPr marL="26257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8pPr>
      <a:lvl9pPr marL="30829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6BED1B7-37C4-4C56-BAAC-CE32A5A5B0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A Blessing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Burden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Psalm 127:3-5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Each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individual is responsible for their own sins against God &amp; cannot blame others even if complicit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352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Available at   www.WholesomeWords.org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131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Parents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 - J.C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461963" indent="-407988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in the way they should go, and not in the way that they would</a:t>
            </a:r>
          </a:p>
          <a:p>
            <a:pPr marL="515938" indent="-288925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Proverbs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14:12; 22:15a, 29:15b.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515938" indent="-288925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Children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are born with a sin nature &amp; foolish heart. Parents must correct them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6146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131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Parents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 - J.C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461963" indent="-407988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II.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Train </a:t>
            </a:r>
            <a:r>
              <a:rPr lang="en-US" sz="4400" b="1" i="1" dirty="0"/>
              <a:t>up your child with all tenderness, affection, and patience</a:t>
            </a:r>
            <a:endParaRPr lang="en-US" altLang="en-US" sz="4400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515938" indent="-288925"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With true love &amp; all its elements lead the child &amp; find a way into his heart - avoid impatience, harshness, etc.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72164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charRg st="69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52227">
                                            <p:txEl>
                                              <p:charRg st="69" end="1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716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your children with an abiding persuasion on your mind that much depends upon you.</a:t>
            </a:r>
          </a:p>
          <a:p>
            <a:pPr marL="625475" indent="-227013" eaLnBrk="1" hangingPunct="1">
              <a:tabLst>
                <a:tab pos="569913" algn="l"/>
              </a:tabLst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Proverbs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22:6a - be diligent to train from an early age for that is when the seeds of character are sown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716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IV.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with this thought continually before your eyes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-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that the soul of your child is the first thing to be considered.</a:t>
            </a:r>
          </a:p>
          <a:p>
            <a:pPr marL="625475" indent="-227013" eaLnBrk="1" hangingPunct="1">
              <a:tabLst>
                <a:tab pos="569913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While salvation is the work of God, parents are to diligently teach their children about Him and the gospel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22536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charRg st="124" end="2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3251">
                                            <p:txEl>
                                              <p:charRg st="124" end="2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716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V.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your child to a knowledge of the Bible.</a:t>
            </a:r>
          </a:p>
          <a:p>
            <a:pPr marL="625475" indent="-227013" eaLnBrk="1" hangingPunct="1">
              <a:tabLst>
                <a:tab pos="569913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By your own example &amp; instruction teach them to read their Bible regularly, reverently &amp; completely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34011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charRg st="49" end="1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charRg st="49" end="1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4143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VI.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to a habit of prayer.</a:t>
            </a:r>
          </a:p>
          <a:p>
            <a:pPr marL="625475" indent="-227013" eaLnBrk="1" hangingPunct="1">
              <a:tabLst>
                <a:tab pos="569913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By example &amp; instruction, teach them to properly pray for it is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“the very life breath of true religion”</a:t>
            </a:r>
          </a:p>
          <a:p>
            <a:pPr marL="625475" indent="-227013" eaLnBrk="1" hangingPunct="1">
              <a:tabLst>
                <a:tab pos="569913" algn="l"/>
              </a:tabLst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example, then teach simple prayers, then to make their own prayers, then to journal their prayers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charRg st="37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275">
                                            <p:txEl>
                                              <p:charRg st="37" end="1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charRg st="141" end="2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charRg st="141" end="2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4143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marL="860425" indent="-8604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VII.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Train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them to habits of diligence, and regularity about public means of grace.</a:t>
            </a:r>
          </a:p>
          <a:p>
            <a:pPr marL="74295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Teach them to regularly participate in congregational worship from an early age</a:t>
            </a:r>
          </a:p>
        </p:txBody>
      </p:sp>
    </p:spTree>
    <p:extLst>
      <p:ext uri="{BB962C8B-B14F-4D97-AF65-F5344CB8AC3E}">
        <p14:creationId xmlns:p14="http://schemas.microsoft.com/office/powerpoint/2010/main" val="5609923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charRg st="84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275">
                                            <p:txEl>
                                              <p:charRg st="84" end="1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131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860425" lvl="0" indent="-8604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VIII.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to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habit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of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faith.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This begins by teaching them to believe &amp; trust you, so you must be trustworthy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By your own example of faith in God teach them the reality of Hebrews 11:1,6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charRg st="38" end="1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5299">
                                            <p:txEl>
                                              <p:charRg st="38" end="1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charRg st="118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charRg st="118" end="1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304800"/>
            <a:ext cx="7696200" cy="762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 reminder to consider others Please: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Silence your cell phone &amp; all electronic devices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Use the nursery or cry room if your child is fussy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Get up during the preaching only if absolutely necessary (please sit in back if you must leave early)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Refrain from eating &amp; drinking during worship service (</a:t>
            </a:r>
            <a:r>
              <a:rPr lang="en-US" altLang="en-US" b="1" smtClean="0"/>
              <a:t>except medical needs) 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131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860425" lvl="0" indent="-8604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IX.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to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habit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of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obedience – </a:t>
            </a:r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Ephesians 6:1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If you do not require your children to obey you as their parent, you are teaching them to disobey God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Obedience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to God is the evidence of friendship with Him and love for Him (John 14:21, 15:14)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00426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charRg st="55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5299">
                                            <p:txEl>
                                              <p:charRg st="55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charRg st="157" end="2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charRg st="157" end="2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to a habit of always speaking the truth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- Col. 3:9; 1 </a:t>
            </a:r>
            <a:r>
              <a:rPr lang="en-US" altLang="en-US" sz="4400" b="1" i="1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Jn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2:21</a:t>
            </a:r>
            <a:endParaRPr lang="en-US" altLang="en-US" sz="4400" b="1" i="1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In a society in which lying has become normal, being truthful in all things is essential 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to </a:t>
            </a:r>
            <a:r>
              <a:rPr lang="en-US" altLang="en-US" sz="4400" b="1" smtClean="0">
                <a:solidFill>
                  <a:srgbClr val="FFFFFF"/>
                </a:solidFill>
                <a:latin typeface="Arial Narrow" panose="020B0606020202030204" pitchFamily="34" charset="0"/>
              </a:rPr>
              <a:t>gain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trust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others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92828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to a habit of always speaking the truth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- Col. 3:9; 1 </a:t>
            </a:r>
            <a:r>
              <a:rPr lang="en-US" altLang="en-US" sz="4400" b="1" i="1" dirty="0" err="1" smtClean="0">
                <a:solidFill>
                  <a:srgbClr val="FFFFFF"/>
                </a:solidFill>
                <a:latin typeface="Arial Narrow" panose="020B0606020202030204" pitchFamily="34" charset="0"/>
              </a:rPr>
              <a:t>Jn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2:21</a:t>
            </a:r>
            <a:endParaRPr lang="en-US" altLang="en-US" sz="4400" b="1" i="1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A child’s foolish heart lies naturally, but lying destroys trust &amp; relationships, so treat it as a very serious issue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8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marL="625475" indent="-6254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to a habit of always redeeming the time -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Ephesians 5:16</a:t>
            </a:r>
          </a:p>
          <a:p>
            <a:pPr marL="74295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Idleness is often the foundation for sin (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Ezk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. 16:49, 2 Sam. 11)</a:t>
            </a:r>
          </a:p>
          <a:p>
            <a:pPr marL="74295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Time marks the precious stream of life, so teach children to value it and use it well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2858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with a constant fear of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over-indulgence</a:t>
            </a:r>
            <a:endParaRPr lang="en-US" altLang="en-US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 not spoil the child by letting him have his own way or by withholding proper correction &amp; discipline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Proverbs 13:24; 19:18; 22:15; 23:13-14; 29:15, 17. Sin increases when it is not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corrected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with a constant fear of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over-indulgence</a:t>
            </a:r>
            <a:endParaRPr lang="en-US" altLang="en-US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Don’t be a threatening, repeating parent. Say what you mean &amp; mean what you say. Set &amp; live by the standard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06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XIII.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remembering continually how God trains His children</a:t>
            </a:r>
            <a:endParaRPr lang="en-US" altLang="en-US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 is faithful in His care &amp; watch even as He conforms us into the image of Christ (Phil. 1:6; Rom. 8:29)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He prunes us to make us more fruitful, He withholds what is not best for us, His timing is always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best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6296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XIII.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remembering continually how God trains His children</a:t>
            </a:r>
            <a:endParaRPr lang="en-US" altLang="en-US" b="1" i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	Proverbs 16:9 - teach your children to be patient as God unfolds His plan for them by His providence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88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9616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616" y="677108"/>
            <a:ext cx="9144000" cy="5715000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XIV.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remembering continually the influence of your own example</a:t>
            </a:r>
            <a:endParaRPr lang="en-US" altLang="en-US" b="1" i="1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Children will follow your example much more than your instruction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74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charRg st="74" end="1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9616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616" y="677108"/>
            <a:ext cx="9144000" cy="5715000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XV.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remembering continually the power of sin</a:t>
            </a:r>
            <a:endParaRPr lang="en-US" altLang="en-US" b="1" i="1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Don’t be surprised when your children sin, and be alert to the dangers of the temptations they will face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606557"/>
      </p:ext>
    </p:extLst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charRg st="56" end="1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395">
                                            <p:txEl>
                                              <p:charRg st="56" end="1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Committed to Godly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Parenting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Selected Scriptures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marL="796925" lvl="0" indent="-79692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XVI.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remembering continually the promises of Scripture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God’s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many promises give hope to parents enabling them to persevere  - He will accomplish His good will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charRg st="66" end="1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419">
                                            <p:txEl>
                                              <p:charRg st="66" end="1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Duties of Parents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 - J.C. Ryle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marL="1031875" lvl="0" indent="-1031875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XVII.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Train them  with continual prayer for a blessing on all you do - 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James 4:2c</a:t>
            </a:r>
          </a:p>
          <a:p>
            <a:pPr marL="742950" lvl="0" indent="-280988" eaLnBrk="1" hangingPunct="1">
              <a:tabLst>
                <a:tab pos="7969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Be a parent who is diligent to intercede with God if you want to see the Lord’s blessing on your children 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952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charRg st="82" end="1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charRg st="82" end="1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12826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Purpose of a Baby / Parent Dedication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Ceremony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390"/>
            <a:ext cx="9144000" cy="5364209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This is not a baptism or christening service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Roman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Catholic practices are ungodly teaching salvation based on good works instead of God’s grace &amp;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faith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829992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12826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Purpose of a Baby / Parent Dedication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Ceremony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390"/>
            <a:ext cx="9144000" cy="5364209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Practices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infant baptism are contrary to what the Scriptures teach about the purpose &amp; meaning of baptism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Our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ceremony is based on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different examples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children being brought before the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Lord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7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12826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Purpose of a Baby / Parent Dedication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Ceremony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390"/>
            <a:ext cx="9144000" cy="5364209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Parents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will be affirming their commitment in five areas of godly living and child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rearing</a:t>
            </a:r>
          </a:p>
          <a:p>
            <a:pPr marL="742950" indent="-742950" eaLnBrk="1" hangingPunct="1">
              <a:buAutoNum type="alphaUcParenR"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Recognize their child as a gift from God and give Thanks</a:t>
            </a:r>
          </a:p>
          <a:p>
            <a:pPr marL="742950" indent="-742950" eaLnBrk="1" hangingPunct="1">
              <a:buAutoNum type="alphaUcParenR"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 a godly example to seek, know, love &amp; obey God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16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25728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Affirm Commitment to: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390"/>
            <a:ext cx="9144000" cy="5364209"/>
          </a:xfrm>
          <a:noFill/>
        </p:spPr>
        <p:txBody>
          <a:bodyPr/>
          <a:lstStyle/>
          <a:p>
            <a:pPr marL="515938" indent="-515938" eaLnBrk="1" hangingPunct="1">
              <a:buFont typeface="+mj-lt"/>
              <a:buAutoNum type="alphaUcPeriod" startAt="3"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Diligent to teach God’s word &amp; how to love &amp; obey God </a:t>
            </a:r>
          </a:p>
          <a:p>
            <a:pPr marL="515938" indent="-515938" eaLnBrk="1" hangingPunct="1">
              <a:buFont typeface="+mj-lt"/>
              <a:buAutoNum type="alphaUcPeriod" startAt="3"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Love, protect, guide &amp; provide for the child a nurturing &amp; loving home</a:t>
            </a:r>
          </a:p>
          <a:p>
            <a:pPr marL="515938" indent="-515938" eaLnBrk="1" hangingPunct="1">
              <a:buFont typeface="+mj-lt"/>
              <a:buAutoNum type="alphaUcPeriod" startAt="3"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Carry out the Biblical roles for husband &amp; wife with love, honor &amp; respect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16913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A Blessing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Burden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Psalm 127:3-5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selfish reject the blessing of children and consider them only as burdens to be avoided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Those that do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not raise their children according to God’s directions will find them become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curses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A Blessing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Burden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Psalm 127:3-5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Despite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work involved, raising children according to God’s direction will help them to be blessings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No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parent is perfect, so we pray for God’s mercy &amp; grace, &amp; in humility we confess when we discover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failings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801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1274</TotalTime>
  <Words>1194</Words>
  <Application>Microsoft Office PowerPoint</Application>
  <PresentationFormat>On-screen Show (4:3)</PresentationFormat>
  <Paragraphs>132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Arial Narrow</vt:lpstr>
      <vt:lpstr>Times New Roman</vt:lpstr>
      <vt:lpstr>Wingdings</vt:lpstr>
      <vt:lpstr>Custom Design</vt:lpstr>
      <vt:lpstr>3_Default Design</vt:lpstr>
      <vt:lpstr>Grace Bible Church  Glorifying God  by Making Disciples of Jesus Christ</vt:lpstr>
      <vt:lpstr>A reminder to consider others Please:</vt:lpstr>
      <vt:lpstr>Committed to Godly Parenting Selected Scriptures</vt:lpstr>
      <vt:lpstr>The Purpose of a Baby / Parent Dedication Ceremony</vt:lpstr>
      <vt:lpstr>The Purpose of a Baby / Parent Dedication Ceremony</vt:lpstr>
      <vt:lpstr>The Purpose of a Baby / Parent Dedication Ceremony</vt:lpstr>
      <vt:lpstr>Affirm Commitment to:</vt:lpstr>
      <vt:lpstr>A Blessing &amp; Burden Psalm 127:3-5</vt:lpstr>
      <vt:lpstr>A Blessing &amp; Burden Psalm 127:3-5</vt:lpstr>
      <vt:lpstr>A Blessing &amp; Burden Psalm 127:3-5</vt:lpstr>
      <vt:lpstr>The Duties of Parents 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The Duties of Parents - J.C. Ryle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</dc:creator>
  <cp:lastModifiedBy>Microsoft account</cp:lastModifiedBy>
  <cp:revision>60</cp:revision>
  <dcterms:modified xsi:type="dcterms:W3CDTF">2026-07-30T01:15:57Z</dcterms:modified>
</cp:coreProperties>
</file>