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0" r:id="rId2"/>
  </p:sldMasterIdLst>
  <p:notesMasterIdLst>
    <p:notesMasterId r:id="rId29"/>
  </p:notesMasterIdLst>
  <p:sldIdLst>
    <p:sldId id="297" r:id="rId3"/>
    <p:sldId id="290" r:id="rId4"/>
    <p:sldId id="300" r:id="rId5"/>
    <p:sldId id="260" r:id="rId6"/>
    <p:sldId id="278" r:id="rId7"/>
    <p:sldId id="279" r:id="rId8"/>
    <p:sldId id="280" r:id="rId9"/>
    <p:sldId id="301" r:id="rId10"/>
    <p:sldId id="281" r:id="rId11"/>
    <p:sldId id="282" r:id="rId12"/>
    <p:sldId id="306" r:id="rId13"/>
    <p:sldId id="308" r:id="rId14"/>
    <p:sldId id="283" r:id="rId15"/>
    <p:sldId id="302" r:id="rId16"/>
    <p:sldId id="310" r:id="rId17"/>
    <p:sldId id="309" r:id="rId18"/>
    <p:sldId id="284" r:id="rId19"/>
    <p:sldId id="311" r:id="rId20"/>
    <p:sldId id="303" r:id="rId21"/>
    <p:sldId id="286" r:id="rId22"/>
    <p:sldId id="312" r:id="rId23"/>
    <p:sldId id="304" r:id="rId24"/>
    <p:sldId id="313" r:id="rId25"/>
    <p:sldId id="287" r:id="rId26"/>
    <p:sldId id="305" r:id="rId27"/>
    <p:sldId id="298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0C0C0"/>
    <a:srgbClr val="000066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17" autoAdjust="0"/>
    <p:restoredTop sz="94660" autoAdjust="0"/>
  </p:normalViewPr>
  <p:slideViewPr>
    <p:cSldViewPr>
      <p:cViewPr varScale="1">
        <p:scale>
          <a:sx n="106" d="100"/>
          <a:sy n="106" d="100"/>
        </p:scale>
        <p:origin x="762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419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0"/>
            <a:r>
              <a:rPr lang="en-US" altLang="en-US" smtClean="0"/>
              <a:t>Second level</a:t>
            </a:r>
          </a:p>
          <a:p>
            <a:pPr lvl="0"/>
            <a:r>
              <a:rPr lang="en-US" altLang="en-US" smtClean="0"/>
              <a:t>Third level</a:t>
            </a:r>
          </a:p>
          <a:p>
            <a:pPr lvl="0"/>
            <a:r>
              <a:rPr lang="en-US" altLang="en-US" smtClean="0"/>
              <a:t>Fourth level</a:t>
            </a:r>
          </a:p>
          <a:p>
            <a:pPr lvl="0"/>
            <a:r>
              <a:rPr lang="en-US" altLang="en-US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81F23EA-36F7-414B-8F49-5B75E4335C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62890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5CCB1C-0881-478A-80F1-0FFB660A6942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54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724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BFB09E-350C-43CB-BF90-5B982BADB817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67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537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6A6D92-76EA-4C85-B91B-45CEB9EA4FAB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239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8790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AB954C-DAEE-4D3F-8CA5-F0167C5EEB7E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280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4017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F8436E-C0EA-4BCC-B0C7-1CFF54FE1C99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2580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B8DAEF-F3CF-4EC0-807F-95F1AC970170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157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336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F310F1-C8C8-489B-AD8C-E6C29F27ECC1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320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0922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A4211B-DBD0-476D-A7ED-874FFA968288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1300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8484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2B031C-0596-45DB-B976-C8D4C31BD911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2145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983DE6-C455-4D17-B2A2-CA94694E1C47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341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7330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9CD14E-FF78-4801-9546-0E63359E7449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177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826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CF7569-EEAE-4DB4-92C1-BBCFF1EE07FC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90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73895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3A6402-D08F-43FB-9BD5-58EC3BBE9064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71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85580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28A760-8D55-45BA-B8A1-0C8CA3FAB38C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36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8135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F61BE5-19C0-49DF-A4C4-5FA1A7EB50EC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198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09599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0CFA8D-1713-4997-9108-6EFB90EC5CCA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1382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25306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25DE2A-806B-45FB-9D16-B8AB16C1F9C8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72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47782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C8EAFC-5EFE-49BC-A8A4-1F864BD8C85E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1218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50195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11C514-C030-4E5E-B09B-FA67939764BF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075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128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506EC6-E94B-4215-A1A4-548F32414892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116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9934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801E5A-8361-4FC1-B6A2-56E277FD7E5A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010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AFBAD2-9401-42AB-963A-9E42A97CF7FB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63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965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D9ADCF-37E3-4A58-92FD-57C20142DBA0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64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9805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1577AF-2ED6-4A10-99BA-CA0BCD913EDC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65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2495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97EE7B-4DA7-49A6-B0ED-07483D5FD4CD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136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775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931275-7F6F-457E-A66E-D67B2D4A4FD8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665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6667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4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00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63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FBECB-AB75-49BE-B2E2-E2490FF8E1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7931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9F45B-1157-4B74-910A-E65A77B854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252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3BE977-B890-4A7E-A39F-B0D451DA6E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0372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3CBE3-BD48-47D0-9AF1-0DF4C00F7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614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7B485-A8D5-4D54-B70D-AC13FF1A9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6621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BBB14-3AD1-48D1-BC7C-1B537EE00D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457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402C2-458D-4E3B-B708-D4949EB47C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8888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D92644-DCAD-4784-BFCB-AD72BDC32B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099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975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8CFFA-944F-4BAC-907E-E525366DEC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862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BBABA-09EF-4A4C-A084-A67E26A8BB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156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7D97B-4C64-4DF6-AC14-7FB9E48CB0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42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2450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89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69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8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49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8699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7272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i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6213" indent="-176213" algn="l" rtl="0" fontAlgn="base">
        <a:spcBef>
          <a:spcPct val="20000"/>
        </a:spcBef>
        <a:spcAft>
          <a:spcPct val="0"/>
        </a:spcAft>
        <a:buChar char="•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fontAlgn="base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 kern="1200">
          <a:solidFill>
            <a:schemeClr val="bg1"/>
          </a:solidFill>
          <a:latin typeface="+mn-lt"/>
          <a:ea typeface="+mn-ea"/>
          <a:cs typeface="+mn-cs"/>
        </a:defRPr>
      </a:lvl2pPr>
      <a:lvl3pPr marL="735013" indent="-163513" algn="l" rtl="0" fontAlgn="base">
        <a:spcBef>
          <a:spcPct val="20000"/>
        </a:spcBef>
        <a:spcAft>
          <a:spcPct val="0"/>
        </a:spcAft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3pPr>
      <a:lvl4pPr marL="1025525" indent="-176213" algn="l" rtl="0" fontAlgn="base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 kern="1200">
          <a:solidFill>
            <a:schemeClr val="bg1"/>
          </a:solidFill>
          <a:latin typeface="+mn-lt"/>
          <a:ea typeface="+mn-ea"/>
          <a:cs typeface="+mn-cs"/>
        </a:defRPr>
      </a:lvl4pPr>
      <a:lvl5pPr marL="1254125" indent="-114300" algn="l" rtl="0" fontAlgn="base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AD93D6E-7EA3-41EB-9377-325F5B831E6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sz="7200" b="1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Respectful in Action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5626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Many Hebrew words include the idea of bowing low, prostrating oneself as part of worship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(</a:t>
            </a:r>
            <a:r>
              <a:rPr lang="en-US" altLang="en-US" sz="4400">
                <a:solidFill>
                  <a:srgbClr val="FFFFFF"/>
                </a:solidFill>
                <a:latin typeface="TekniaHebrew" panose="02000400000000000000" pitchFamily="2" charset="0"/>
              </a:rPr>
              <a:t>hj9v</a:t>
            </a:r>
            <a:r>
              <a:rPr lang="en-US" altLang="en-US" sz="4400" b="1">
                <a:solidFill>
                  <a:srgbClr val="FFFFFF"/>
                </a:solidFill>
                <a:latin typeface="TekniaHebrew" panose="02000400000000000000" pitchFamily="2" charset="0"/>
              </a:rPr>
              <a:t>9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 shachah (worship / bow)</a:t>
            </a:r>
          </a:p>
          <a:p>
            <a:pPr lvl="1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+ </a:t>
            </a:r>
            <a:r>
              <a:rPr lang="en-US" altLang="en-US" sz="4400">
                <a:solidFill>
                  <a:srgbClr val="FFFFFF"/>
                </a:solidFill>
                <a:latin typeface="TekniaHebrew" panose="02000400000000000000" pitchFamily="2" charset="0"/>
              </a:rPr>
              <a:t>rr1q3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 qadad  (bow low) Exod. 12:27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</a:p>
          <a:p>
            <a:pPr lvl="1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+ </a:t>
            </a:r>
            <a:r>
              <a:rPr lang="en-US" altLang="en-US" sz="4400">
                <a:solidFill>
                  <a:srgbClr val="FFFFFF"/>
                </a:solidFill>
                <a:latin typeface="TekniaHebrew" panose="02000400000000000000" pitchFamily="2" charset="0"/>
              </a:rPr>
              <a:t>er1K2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 kara (bow down) Psalm 95:6</a:t>
            </a:r>
          </a:p>
          <a:p>
            <a:pPr lvl="1"/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+ </a:t>
            </a:r>
            <a:r>
              <a:rPr lang="en-US" altLang="en-US" sz="4400">
                <a:solidFill>
                  <a:srgbClr val="FFFFFF"/>
                </a:solidFill>
                <a:latin typeface="TekniaHebrew" panose="02000400000000000000" pitchFamily="2" charset="0"/>
              </a:rPr>
              <a:t>dg1s2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/sagad (prostrate) Isaiah 46:6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Respectful in Action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5626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Worship includes serving the Lord - Exodus 20:5 - </a:t>
            </a:r>
            <a:r>
              <a:rPr lang="en-US" altLang="en-US" sz="4400">
                <a:solidFill>
                  <a:srgbClr val="FFFFFF"/>
                </a:solidFill>
                <a:latin typeface="TekniaHebrew" panose="02000400000000000000" pitchFamily="2" charset="0"/>
              </a:rPr>
              <a:t>hj9v9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 shachah +</a:t>
            </a:r>
            <a:r>
              <a:rPr lang="en-US" altLang="en-US" sz="4400">
                <a:solidFill>
                  <a:srgbClr val="FFFFFF"/>
                </a:solidFill>
                <a:latin typeface="TekniaHebrew" panose="02000400000000000000" pitchFamily="2" charset="0"/>
              </a:rPr>
              <a:t>db1e2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 abad 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(Exodus 34:14; Deut. 5:8-9)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Bowing before, giving homage to any kind of idol is contrary to God’s commands - worship Him only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2" grpId="0"/>
      <p:bldP spid="12288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Respectful in Action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562600"/>
          </a:xfrm>
          <a:noFill/>
          <a:ln/>
        </p:spPr>
        <p:txBody>
          <a:bodyPr/>
          <a:lstStyle/>
          <a:p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Worship - </a:t>
            </a:r>
            <a:r>
              <a:rPr lang="en-US" altLang="en-US" b="1">
                <a:solidFill>
                  <a:srgbClr val="FFFFFF"/>
                </a:solidFill>
                <a:latin typeface="TekniaGreek" panose="02000503060000020004" pitchFamily="2" charset="0"/>
              </a:rPr>
              <a:t>proskunevw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/ proskuneo = “toward to kiss” - Psalm 2:12; Luke 7:37-38</a:t>
            </a:r>
          </a:p>
          <a:p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Septuagint: </a:t>
            </a:r>
            <a:r>
              <a:rPr lang="en-US" altLang="en-US" b="1">
                <a:solidFill>
                  <a:srgbClr val="FFFFFF"/>
                </a:solidFill>
                <a:latin typeface="TekniaGreek" panose="02000503060000020004" pitchFamily="2" charset="0"/>
              </a:rPr>
              <a:t>proskunevw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/ proskuneo = </a:t>
            </a:r>
            <a:r>
              <a:rPr lang="en-US" altLang="en-US">
                <a:solidFill>
                  <a:srgbClr val="FFFFFF"/>
                </a:solidFill>
                <a:latin typeface="TekniaHebrew" panose="02000400000000000000" pitchFamily="2" charset="0"/>
              </a:rPr>
              <a:t>hj9v</a:t>
            </a:r>
            <a:r>
              <a:rPr lang="en-US" altLang="en-US" b="1">
                <a:solidFill>
                  <a:srgbClr val="FFFFFF"/>
                </a:solidFill>
                <a:latin typeface="TekniaHebrew" panose="02000400000000000000" pitchFamily="2" charset="0"/>
              </a:rPr>
              <a:t>9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/ shachah = bowing low / worship - Mt. 2:11; 8:2; 15:25; 28:9</a:t>
            </a:r>
          </a:p>
          <a:p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Actions of respect are to be accompanied by reverent hearts to be proper worship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8" grpId="0"/>
      <p:bldP spid="12697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Rendered in Service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5626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Worship was given in the service of the priests &amp; Levites (Numbers 3:7-8; 4:19) &amp; people (Exodus 3:12; Psalm 2:11)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4400" b="1">
                <a:solidFill>
                  <a:srgbClr val="FFFFFF"/>
                </a:solidFill>
                <a:latin typeface="TekniaGreek" panose="02000503060000020004" pitchFamily="2" charset="0"/>
              </a:rPr>
              <a:t>latreuvw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/ latreuo = service of worship Philippians 3:3; Romans 12:1 -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Worship occurs as you use your spiritual gifts in ministry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Radiated in Proclamation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562600"/>
          </a:xfrm>
          <a:noFill/>
          <a:ln/>
        </p:spPr>
        <p:txBody>
          <a:bodyPr/>
          <a:lstStyle/>
          <a:p>
            <a:pPr marL="282575" indent="-282575">
              <a:lnSpc>
                <a:spcPct val="9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Psalms were written for worship and they are filled with declarations of God’s character and works</a:t>
            </a:r>
          </a:p>
          <a:p>
            <a:pPr marL="282575" indent="-282575">
              <a:lnSpc>
                <a:spcPct val="9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Psalm   8 describes the Lord’s glory</a:t>
            </a:r>
          </a:p>
          <a:p>
            <a:pPr marL="282575" indent="-282575">
              <a:lnSpc>
                <a:spcPct val="9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Psalm  19 proclaims the works and word of God</a:t>
            </a:r>
          </a:p>
          <a:p>
            <a:pPr marL="282575" indent="-282575">
              <a:lnSpc>
                <a:spcPct val="9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Psalm  34 remembers the Lord’s provision and deliverance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  <p:bldP spid="114691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Radiated in Proclamation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5626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Psalm  50 warns of God’s judgment</a:t>
            </a:r>
          </a:p>
          <a:p>
            <a:pPr>
              <a:lnSpc>
                <a:spcPct val="80000"/>
              </a:lnSpc>
            </a:pP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Psalm  68 is a song about God’s character</a:t>
            </a:r>
          </a:p>
          <a:p>
            <a:pPr>
              <a:lnSpc>
                <a:spcPct val="80000"/>
              </a:lnSpc>
            </a:pP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Psalm  77 &amp; 78 recount God’s dealing with the nation of Israel</a:t>
            </a:r>
          </a:p>
          <a:p>
            <a:pPr>
              <a:lnSpc>
                <a:spcPct val="80000"/>
              </a:lnSpc>
            </a:pP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Psalm  91 declares hope in God’s security and protection</a:t>
            </a:r>
          </a:p>
          <a:p>
            <a:pPr>
              <a:lnSpc>
                <a:spcPct val="80000"/>
              </a:lnSpc>
            </a:pP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Psalm 139 exalts God’s omniscience and omnipresence</a:t>
            </a:r>
          </a:p>
          <a:p>
            <a:pPr>
              <a:lnSpc>
                <a:spcPct val="80000"/>
              </a:lnSpc>
            </a:pP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Psalm 145 praises God’s goodness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4" grpId="0"/>
      <p:bldP spid="13107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Radiated in Proclamation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5626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Teaching ministry was central in worship in both ancient Israel and in the early church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Confession is also an act of worship that proclaims God - He is right, you are wrong - See Joshua 7:19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/>
      <p:bldP spid="129027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Resounded in Praise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  <a:ln/>
        </p:spPr>
        <p:txBody>
          <a:bodyPr/>
          <a:lstStyle/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To praise is to commend, glorify, express approval 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– See Psalm 96</a:t>
            </a:r>
          </a:p>
          <a:p>
            <a:pPr>
              <a:spcBef>
                <a:spcPct val="10000"/>
              </a:spcBef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Praise requires sacrifice – Heb. 13:15 –</a:t>
            </a:r>
          </a:p>
          <a:p>
            <a:pPr lvl="1">
              <a:spcBef>
                <a:spcPct val="10000"/>
              </a:spcBef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time, </a:t>
            </a:r>
          </a:p>
          <a:p>
            <a:pPr lvl="1">
              <a:spcBef>
                <a:spcPct val="10000"/>
              </a:spcBef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 focus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thought, </a:t>
            </a:r>
          </a:p>
          <a:p>
            <a:pPr lvl="1">
              <a:spcBef>
                <a:spcPct val="10000"/>
              </a:spcBef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pride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</a:t>
            </a:r>
          </a:p>
          <a:p>
            <a:pPr lvl="1">
              <a:spcBef>
                <a:spcPct val="10000"/>
              </a:spcBef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selfishness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Resounded in Praise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Praise that starts as a sacrifice can  quickly fill the heart with joy - see Psalm 31, etc.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2" grpId="0"/>
      <p:bldP spid="13312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Responds in Prayer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Prayer is a natural response of worship in intimate fellowship with God</a:t>
            </a: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3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696200" cy="762000"/>
          </a:xfrm>
        </p:spPr>
        <p:txBody>
          <a:bodyPr anchor="ctr"/>
          <a:lstStyle/>
          <a:p>
            <a:r>
              <a:rPr lang="en-US" altLang="en-US" sz="4000" b="1"/>
              <a:t>A reminder to consider others Please: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95400"/>
            <a:ext cx="8458200" cy="5334000"/>
          </a:xfrm>
        </p:spPr>
        <p:txBody>
          <a:bodyPr/>
          <a:lstStyle/>
          <a:p>
            <a:pPr marL="395288" indent="-395288" algn="l">
              <a:buFont typeface="Wingdings" panose="05000000000000000000" pitchFamily="2" charset="2"/>
              <a:buChar char="§"/>
            </a:pPr>
            <a:r>
              <a:rPr lang="en-US" altLang="en-US" sz="3200" b="1"/>
              <a:t>Turn off your cell phone or set to vibrate only</a:t>
            </a:r>
          </a:p>
          <a:p>
            <a:pPr marL="395288" indent="-395288" algn="l">
              <a:buFont typeface="Wingdings" panose="05000000000000000000" pitchFamily="2" charset="2"/>
              <a:buChar char="§"/>
            </a:pPr>
            <a:r>
              <a:rPr lang="en-US" altLang="en-US" sz="3200" b="1"/>
              <a:t>Turn off sound to all electronic devices</a:t>
            </a:r>
          </a:p>
          <a:p>
            <a:pPr marL="395288" indent="-395288" algn="l">
              <a:buFont typeface="Wingdings" panose="05000000000000000000" pitchFamily="2" charset="2"/>
              <a:buChar char="§"/>
            </a:pPr>
            <a:r>
              <a:rPr lang="en-US" altLang="en-US" sz="3200" b="1"/>
              <a:t>Use the nursery or cry room if your child is fussy</a:t>
            </a:r>
          </a:p>
          <a:p>
            <a:pPr marL="395288" indent="-395288" algn="l">
              <a:buFont typeface="Wingdings" panose="05000000000000000000" pitchFamily="2" charset="2"/>
              <a:buChar char="§"/>
            </a:pPr>
            <a:r>
              <a:rPr lang="en-US" altLang="en-US" sz="3200" b="1"/>
              <a:t>Get up during the preaching only if absolutely necessary (please sit in back if you must leave early)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Reflected as Individuals and as a Congregation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5626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Whatever occurs in corporate worship is a reflection of the individual worship of those who come</a:t>
            </a:r>
          </a:p>
          <a:p>
            <a:pPr>
              <a:buFontTx/>
              <a:buNone/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1)Spend daily time in individual worship of God</a:t>
            </a: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Reflected as Individuals and as a Congregation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562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2) Prepare for corporate worship before hand: Get ready and rest the night before. </a:t>
            </a:r>
          </a:p>
          <a:p>
            <a:pPr>
              <a:buFontTx/>
              <a:buNone/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3) Leave early to arrive without rushing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God, not the congregation, is the audience of corporate worship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/>
      <p:bldP spid="135171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Rigorous Work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It takes work to set aside the cares of the world to focus on God, pray thoughtfully, give praise, pay attention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It takes work to fulfill the Great Commission to the glory of God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6" grpId="0"/>
      <p:bldP spid="118787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Rigorous Work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Evangelism, edification &amp; fellowship are all acts of worship of God in the effort to increase proper worship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/>
      <p:bldP spid="13721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Regenerated in the Spirit</a:t>
            </a:r>
          </a:p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Regained in Truth</a:t>
            </a:r>
          </a:p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Reverent in heart  </a:t>
            </a:r>
          </a:p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Respectful in Action  </a:t>
            </a:r>
          </a:p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Rendered in Service  </a:t>
            </a:r>
          </a:p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Radiated in Proclamation  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9144000" cy="6019800"/>
          </a:xfrm>
          <a:noFill/>
          <a:ln/>
        </p:spPr>
        <p:txBody>
          <a:bodyPr/>
          <a:lstStyle/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Resounded in Praise  </a:t>
            </a:r>
          </a:p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Responds in Prayer  </a:t>
            </a:r>
          </a:p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Reflected both as Individuals &amp; as a congregation  </a:t>
            </a:r>
          </a:p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Rigorous work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/>
      <p:bldP spid="120835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sz="7200" b="1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200977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The Purpose of Grace Bible Church</a:t>
            </a:r>
            <a: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  <a:t>Glorifying God </a:t>
            </a:r>
            <a:b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</a:br>
            <a: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  <a:t>by Making Disciples of Jesus Christ</a:t>
            </a:r>
            <a:r>
              <a:rPr lang="en-US" altLang="en-US" sz="3600" b="1">
                <a:solidFill>
                  <a:srgbClr val="FFFF99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133600"/>
            <a:ext cx="9144000" cy="4572000"/>
          </a:xfrm>
          <a:noFill/>
          <a:ln/>
        </p:spPr>
        <p:txBody>
          <a:bodyPr/>
          <a:lstStyle/>
          <a:p>
            <a:r>
              <a:rPr lang="en-US" altLang="en-US" b="1" i="1">
                <a:solidFill>
                  <a:srgbClr val="FFFFFF"/>
                </a:solidFill>
                <a:latin typeface="Arial Narrow" panose="020B0606020202030204" pitchFamily="34" charset="0"/>
              </a:rPr>
              <a:t>Communicating New Life in Christ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-	Evangelism </a:t>
            </a:r>
          </a:p>
          <a:p>
            <a:r>
              <a:rPr lang="en-US" altLang="en-US" b="1" i="1">
                <a:solidFill>
                  <a:srgbClr val="FFFFFF"/>
                </a:solidFill>
                <a:latin typeface="Arial Narrow" panose="020B0606020202030204" pitchFamily="34" charset="0"/>
              </a:rPr>
              <a:t>Cultivating New Life in Christ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- Edification </a:t>
            </a:r>
          </a:p>
          <a:p>
            <a:r>
              <a:rPr lang="en-US" altLang="en-US" b="1" i="1">
                <a:solidFill>
                  <a:srgbClr val="FFFFFF"/>
                </a:solidFill>
                <a:latin typeface="Arial Narrow" panose="020B0606020202030204" pitchFamily="34" charset="0"/>
              </a:rPr>
              <a:t>Caring for New Life in Christ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- Fellowship</a:t>
            </a:r>
          </a:p>
          <a:p>
            <a:r>
              <a:rPr lang="en-US" altLang="en-US" b="1" i="1">
                <a:solidFill>
                  <a:srgbClr val="FFFFFF"/>
                </a:solidFill>
                <a:latin typeface="Arial Narrow" panose="020B0606020202030204" pitchFamily="34" charset="0"/>
              </a:rPr>
              <a:t>Celebrating New Life in Christ</a:t>
            </a: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- Worship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  <p:bldP spid="11059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Worship: The Purpose of the Church</a:t>
            </a:r>
            <a: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  <a:t>Selected Scriptures</a:t>
            </a:r>
            <a:r>
              <a:rPr lang="en-US" altLang="en-US" sz="3600" b="1">
                <a:solidFill>
                  <a:srgbClr val="FFFF99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47800"/>
            <a:ext cx="9144000" cy="5257800"/>
          </a:xfrm>
          <a:noFill/>
          <a:ln/>
        </p:spPr>
        <p:txBody>
          <a:bodyPr/>
          <a:lstStyle/>
          <a:p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True worship is the missing jewel of the church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Primarily because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it is too often replaced by substitutes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6992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Examples of Improper Worship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Form replaces substance resulting in cold, religious liturgy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shallow facsimile of high emotion and energy replaces the substance of truth and holiness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Proclamation of good theology devoid of warmth, heart and joy in worship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The Nature of True Worship</a:t>
            </a:r>
            <a: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>
                <a:solidFill>
                  <a:srgbClr val="FFFF99"/>
                </a:solidFill>
                <a:latin typeface="Arial Narrow" panose="020B0606020202030204" pitchFamily="34" charset="0"/>
              </a:rPr>
              <a:t>John 4:19-24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  <a:ln/>
        </p:spPr>
        <p:txBody>
          <a:bodyPr/>
          <a:lstStyle/>
          <a:p>
            <a:pPr marL="631825" indent="-571500">
              <a:buFontTx/>
              <a:buAutoNum type="arabicPeriod"/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places is not the issue (v. 21)	</a:t>
            </a:r>
          </a:p>
          <a:p>
            <a:pPr marL="631825" indent="-571500">
              <a:buFontTx/>
              <a:buAutoNum type="arabicPeriod"/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You cannot worship what you do not know (vs. 22)</a:t>
            </a:r>
          </a:p>
          <a:p>
            <a:pPr marL="631825" indent="-571500">
              <a:buFontTx/>
              <a:buAutoNum type="arabicPeriod"/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nature of God is spirit  (vs. 24)	</a:t>
            </a:r>
          </a:p>
          <a:p>
            <a:pPr marL="631825" indent="-571500">
              <a:buFontTx/>
              <a:buAutoNum type="arabicPeriod"/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True worship must be in spirit and in truth (vs. 24)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1" presetID="3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Regenerated in the Spirit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Holy Spirit regenerates (makes alive) the spirit of a person so they can respond to God and worship -  (Eph. 2; 1 Corinthians 2:12-14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The Holy Spirit’s ministry to believers includes: intercession, helping, conviction, guidance, revealing truth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Regained in Truth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  <a:ln/>
        </p:spPr>
        <p:txBody>
          <a:bodyPr/>
          <a:lstStyle/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Ignorant worship is false worship and is at best just religious attempts to fulfill internal spiritual desires</a:t>
            </a:r>
          </a:p>
          <a:p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True worship requires truth and therefore sound doctrine - Acts 2:42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  <p:bldP spid="11264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0325"/>
            <a:ext cx="9144000" cy="1339850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True Worship is </a:t>
            </a:r>
            <a:b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Reverent in Heart</a:t>
            </a:r>
            <a:endParaRPr lang="en-US" altLang="en-US" sz="3600" b="1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sebomai /</a:t>
            </a:r>
            <a:r>
              <a:rPr lang="en-US" altLang="en-US" sz="4400" b="1">
                <a:solidFill>
                  <a:srgbClr val="FFFFFF"/>
                </a:solidFill>
                <a:latin typeface="TekniaGreek" panose="02000503060000020004" pitchFamily="2" charset="0"/>
              </a:rPr>
              <a:t>sevbwmai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 - the feeling of awe / devotion in the worship of God - 	Acts 6:14, 18:7, Mt. 15:8-9</a:t>
            </a:r>
          </a:p>
          <a:p>
            <a:pPr>
              <a:lnSpc>
                <a:spcPct val="9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In the Scriptures, “heart” signifies that which is at the center of the life, not just the emotions</a:t>
            </a:r>
          </a:p>
          <a:p>
            <a:pPr>
              <a:lnSpc>
                <a:spcPct val="90000"/>
              </a:lnSpc>
            </a:pP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Feelings are to follow action, not lead them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Sermon 1</Template>
  <TotalTime>870</TotalTime>
  <Words>894</Words>
  <Application>Microsoft Office PowerPoint</Application>
  <PresentationFormat>On-screen Show (4:3)</PresentationFormat>
  <Paragraphs>127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Wingdings</vt:lpstr>
      <vt:lpstr>Times New Roman</vt:lpstr>
      <vt:lpstr>Arial Narrow</vt:lpstr>
      <vt:lpstr>TekniaGreek</vt:lpstr>
      <vt:lpstr>TekniaHebrew</vt:lpstr>
      <vt:lpstr>Custom Design</vt:lpstr>
      <vt:lpstr>3_Default Design</vt:lpstr>
      <vt:lpstr>Grace Bible Church  Glorifying God  by Making Disciples of Jesus Christ</vt:lpstr>
      <vt:lpstr>A reminder to consider others Please:</vt:lpstr>
      <vt:lpstr>The Purpose of Grace Bible Church Glorifying God  by Making Disciples of Jesus Christ </vt:lpstr>
      <vt:lpstr>Worship: The Purpose of the Church Selected Scriptures </vt:lpstr>
      <vt:lpstr>Examples of Improper Worship</vt:lpstr>
      <vt:lpstr>The Nature of True Worship John 4:19-24</vt:lpstr>
      <vt:lpstr>True Worship is  Regenerated in the Spirit</vt:lpstr>
      <vt:lpstr>True Worship is  Regained in Truth</vt:lpstr>
      <vt:lpstr>True Worship is  Reverent in Heart</vt:lpstr>
      <vt:lpstr>True Worship is  Respectful in Action</vt:lpstr>
      <vt:lpstr>True Worship is  Respectful in Action</vt:lpstr>
      <vt:lpstr>True Worship is  Respectful in Action</vt:lpstr>
      <vt:lpstr>True Worship is  Rendered in Service</vt:lpstr>
      <vt:lpstr>True Worship is  Radiated in Proclamation</vt:lpstr>
      <vt:lpstr>True Worship is  Radiated in Proclamation</vt:lpstr>
      <vt:lpstr>True Worship is  Radiated in Proclamation</vt:lpstr>
      <vt:lpstr>True Worship is  Resounded in Praise</vt:lpstr>
      <vt:lpstr>True Worship is  Resounded in Praise</vt:lpstr>
      <vt:lpstr>True Worship is  Responds in Prayer</vt:lpstr>
      <vt:lpstr>True Worship is Reflected as Individuals and as a Congregation</vt:lpstr>
      <vt:lpstr>True Worship is Reflected as Individuals and as a Congregation</vt:lpstr>
      <vt:lpstr>True Worship is Rigorous Work</vt:lpstr>
      <vt:lpstr>True Worship is Rigorous Work</vt:lpstr>
      <vt:lpstr>True worship is</vt:lpstr>
      <vt:lpstr>True worship is</vt:lpstr>
      <vt:lpstr>Grace Bible Church  Glorifying God  by Making Disciples of Jesus Christ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Grace Bible Church</dc:title>
  <dc:creator>Scott Harris</dc:creator>
  <cp:lastModifiedBy>Microsoft account</cp:lastModifiedBy>
  <cp:revision>50</cp:revision>
  <dcterms:modified xsi:type="dcterms:W3CDTF">2026-07-23T18:42:07Z</dcterms:modified>
</cp:coreProperties>
</file>