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6"/>
  </p:notesMasterIdLst>
  <p:sldIdLst>
    <p:sldId id="296" r:id="rId3"/>
    <p:sldId id="299" r:id="rId4"/>
    <p:sldId id="301" r:id="rId5"/>
    <p:sldId id="260" r:id="rId6"/>
    <p:sldId id="302" r:id="rId7"/>
    <p:sldId id="278" r:id="rId8"/>
    <p:sldId id="303" r:id="rId9"/>
    <p:sldId id="279" r:id="rId10"/>
    <p:sldId id="300" r:id="rId11"/>
    <p:sldId id="304" r:id="rId12"/>
    <p:sldId id="280" r:id="rId13"/>
    <p:sldId id="281" r:id="rId14"/>
    <p:sldId id="305" r:id="rId15"/>
    <p:sldId id="306" r:id="rId16"/>
    <p:sldId id="282" r:id="rId17"/>
    <p:sldId id="307" r:id="rId18"/>
    <p:sldId id="308" r:id="rId19"/>
    <p:sldId id="283" r:id="rId20"/>
    <p:sldId id="284" r:id="rId21"/>
    <p:sldId id="309" r:id="rId22"/>
    <p:sldId id="286" r:id="rId23"/>
    <p:sldId id="287" r:id="rId24"/>
    <p:sldId id="29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450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6D88103-4A33-4D26-A442-B22D5F7E2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29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B7331E-E640-4D8F-92C0-8A680B85B9B6}" type="slidenum">
              <a:rPr lang="en-US">
                <a:latin typeface="Arial" charset="0"/>
                <a:cs typeface="Arial" charset="0"/>
              </a:rPr>
              <a:pPr/>
              <a:t>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91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9D3D4-5A84-4761-96B0-EFE9BF8F71CD}" type="slidenum">
              <a:rPr lang="en-US">
                <a:latin typeface="Arial" charset="0"/>
                <a:cs typeface="Arial" charset="0"/>
              </a:rPr>
              <a:pPr/>
              <a:t>10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421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B98FF6-CD16-4F6B-8ED6-A7079B1E7440}" type="slidenum">
              <a:rPr lang="en-US">
                <a:latin typeface="Arial" charset="0"/>
                <a:cs typeface="Arial" charset="0"/>
              </a:rPr>
              <a:pPr/>
              <a:t>11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748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4602F-10A8-4E92-8405-EF8E49473DCB}" type="slidenum">
              <a:rPr lang="en-US">
                <a:latin typeface="Arial" charset="0"/>
                <a:cs typeface="Arial" charset="0"/>
              </a:rPr>
              <a:pPr/>
              <a:t>12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803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4602F-10A8-4E92-8405-EF8E49473DCB}" type="slidenum">
              <a:rPr lang="en-US">
                <a:latin typeface="Arial" charset="0"/>
                <a:cs typeface="Arial" charset="0"/>
              </a:rPr>
              <a:pPr/>
              <a:t>13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342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4602F-10A8-4E92-8405-EF8E49473DCB}" type="slidenum">
              <a:rPr lang="en-US">
                <a:latin typeface="Arial" charset="0"/>
                <a:cs typeface="Arial" charset="0"/>
              </a:rPr>
              <a:pPr/>
              <a:t>14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16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15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7058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16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1562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17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874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9E712C-C524-4AA0-8630-069F3BFFE159}" type="slidenum">
              <a:rPr lang="en-US">
                <a:latin typeface="Arial" charset="0"/>
                <a:cs typeface="Arial" charset="0"/>
              </a:rPr>
              <a:pPr/>
              <a:t>18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1561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B6F5A-EC7E-4DD1-A021-80BF2E002FDB}" type="slidenum">
              <a:rPr lang="en-US">
                <a:latin typeface="Arial" charset="0"/>
                <a:cs typeface="Arial" charset="0"/>
              </a:rPr>
              <a:pPr/>
              <a:t>19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22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2DFFC6-4FB6-4875-A09D-9603DBF25186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</a:rPr>
              <a:pPr/>
              <a:t>2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DDBA03F-655E-410E-9882-77ABF566279D}" type="slidenum">
              <a:rPr lang="en-US" sz="1200">
                <a:solidFill>
                  <a:srgbClr val="000000"/>
                </a:solidFill>
              </a:rPr>
              <a:pPr algn="r" eaLnBrk="0" hangingPunct="0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1311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B6F5A-EC7E-4DD1-A021-80BF2E002FDB}" type="slidenum">
              <a:rPr lang="en-US">
                <a:latin typeface="Arial" charset="0"/>
                <a:cs typeface="Arial" charset="0"/>
              </a:rPr>
              <a:pPr/>
              <a:t>20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8458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D5545-88FC-4DF9-998B-C25C7438AEEC}" type="slidenum">
              <a:rPr lang="en-US">
                <a:latin typeface="Arial" charset="0"/>
                <a:cs typeface="Arial" charset="0"/>
              </a:rPr>
              <a:pPr/>
              <a:t>21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79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AA78A-2124-4ED0-A47E-04C8D23D2C62}" type="slidenum">
              <a:rPr lang="en-US">
                <a:latin typeface="Arial" charset="0"/>
                <a:cs typeface="Arial" charset="0"/>
              </a:rPr>
              <a:pPr/>
              <a:t>22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505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1DEE7C-6ABF-40FA-A796-9C74B043DF6E}" type="slidenum">
              <a:rPr lang="en-US">
                <a:latin typeface="Arial" charset="0"/>
                <a:cs typeface="Arial" charset="0"/>
              </a:rPr>
              <a:pPr/>
              <a:t>23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218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004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4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2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5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646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6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705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7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93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9D3D4-5A84-4761-96B0-EFE9BF8F71CD}" type="slidenum">
              <a:rPr lang="en-US">
                <a:latin typeface="Arial" charset="0"/>
                <a:cs typeface="Arial" charset="0"/>
              </a:rPr>
              <a:pPr/>
              <a:t>8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503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9D3D4-5A84-4761-96B0-EFE9BF8F71CD}" type="slidenum">
              <a:rPr lang="en-US">
                <a:latin typeface="Arial" charset="0"/>
                <a:cs typeface="Arial" charset="0"/>
              </a:rPr>
              <a:pPr/>
              <a:t>9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479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358DA-5632-412A-8379-1C1427F36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D8301-291F-4C95-907F-1D13B5F7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0C76C-7282-42F4-AD5A-888680A1A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77198-E019-4B71-8766-4AAC1EB9F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35B2D-4523-4BD2-995C-14AC88F1A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932A5-A92C-4CCB-BC72-699A251EB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3F787-FEE8-43A2-9B06-EEFF911A2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C8E1E-7151-46E3-BF7A-9DEB48A67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287C3-1B2B-4624-B31E-B5A1AC70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330BB-2AB0-4F25-A48E-5A2D1E532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3AAB9-D20C-4550-9579-331880A18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78C7F9A-9A12-46D1-A966-C1B5E588A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sz="7200" b="1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Grace Bible Church</a:t>
            </a:r>
            <a: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Glorifying God </a:t>
            </a:r>
            <a:b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Centrality of Obedience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change in mind about the Savior - Jesus is the only hope of salvation - Acts 4:12; John 14:6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change in behavior to submission to Jesus the Savior because He is Christ and Lord - Acts 2:36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Centrality of Obedience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Even belief in Jesus is a command - 1 John 3:23; Mark 1:15; John 10:38, 14:1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gospel that does not include a call to repentance and obedience to Christ is a different gospel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Salvation is from sin and its consequential curses to righteousness and its blessings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Advance the Kingdom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came to rescue us from the domain of darkness and transfer us to His kingdom - Colossians 1:13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God could have had angels proclaim the gospel, but He did not (Exception - Rev. 14:6)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Advance the Kingdom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1 Corinthians 1:25-31</a:t>
            </a:r>
          </a:p>
          <a:p>
            <a:pPr marL="742950" lvl="1" indent="-452438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God has chosen to glorify Himself by using ordinary people	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could have done all the work of proclaiming the gospel Himself, but used a different plan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Advance the Kingdom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John 16:5-13 - Jesus chose to teach a limited number of men and then give them the Holy Spirit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Holy Spirit would multiply Jesus’ ministry in calling people into His kingdom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Advance the Kingdom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Multiplication is better than addition - from 120 to 10,000+ in weeks to 1.5+ million in 60 years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apostles</a:t>
            </a:r>
            <a:r>
              <a:rPr lang="en-US" sz="4400" b="1" i="1" dirty="0" smtClean="0">
                <a:solidFill>
                  <a:srgbClr val="FFFFFF"/>
                </a:solidFill>
                <a:latin typeface="Arial Narrow" pitchFamily="34" charset="0"/>
              </a:rPr>
              <a:t> “upset the world”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(Acts17:6) and the churches they planted did the same (1 Thess. 1:6-8)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Advance the Kingdom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Making disciples ensures that the message will continue through the generations - Parents disciple children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Parents are responsible and must be intentional - the church can only assist you in raising your children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Advance the Kingdom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Discipleship also crosses family lines to create generations of spiritual descendants - 2 Timothy 2:2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Mass media can impart knowledge, but life change takes more personal involvement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Mature Christians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Reaching people for Christ depends on Christians becoming spiritually mature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God saves people so that they will glorify Him - restoring them meaning and purpose in life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God chose us in Christ that we might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>: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Be holy and blameless before Him (Ephesians 1:4),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Be the demonstration of His righteousness (Romans 3:26),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Make known the riches of His glory among all people (Romans 9:23-24).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Proclaim His excellencies (1 Peter 2:9), 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sz="4000" b="1" smtClean="0"/>
              <a:t>A reminder to consider others Please: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Turn off your cell phone or set to vibrate only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Turn off sound to all electronic devices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Use the nursery or cry room if your child is fussy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Get up during the preaching only if absolutely necessary (please sit in back if you must leave early)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God saved us in Christ that we might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>: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Do the good works which He prepared beforehand, that we should walk in them (Ephesians 2:10),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*Cause the giving of thanks to abound to the glory of God (2 Corinthians 4:15),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*Be to the praise of His glory and grace (Ephesians 1:6; 1 Peter 4:11)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Marks of maturity include: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Self denial to follow Christ (</a:t>
            </a:r>
            <a:r>
              <a:rPr lang="en-US" sz="4400" b="1" dirty="0" err="1" smtClean="0">
                <a:solidFill>
                  <a:srgbClr val="FFFFFF"/>
                </a:solidFill>
                <a:latin typeface="Arial Narrow" pitchFamily="34" charset="0"/>
              </a:rPr>
              <a:t>Lk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 9:23-25)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Putting Jesus Christ first (</a:t>
            </a:r>
            <a:r>
              <a:rPr lang="en-US" sz="4400" b="1" dirty="0" err="1" smtClean="0">
                <a:solidFill>
                  <a:srgbClr val="FFFFFF"/>
                </a:solidFill>
                <a:latin typeface="Arial Narrow" pitchFamily="34" charset="0"/>
              </a:rPr>
              <a:t>Lk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 14:25-35)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Committed to the teachings of Jesus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Committed to world evangelism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Loving others as Christ does (</a:t>
            </a:r>
            <a:r>
              <a:rPr lang="en-US" sz="4400" b="1" dirty="0" err="1" smtClean="0">
                <a:solidFill>
                  <a:srgbClr val="FFFFFF"/>
                </a:solidFill>
                <a:latin typeface="Arial Narrow" pitchFamily="34" charset="0"/>
              </a:rPr>
              <a:t>Jn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 13:34)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Abiding in Christ, obedient to Him, bearing fruit, glorifying God, joyful &amp; loving others (John 15)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Mature Christians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Conversion is the not the end goal, but the beginning of a whole new and better life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Learning to walk with the Lord brings an exciting life lived for eternal purposes transcending the present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sz="7200" b="1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Grace Bible Church</a:t>
            </a:r>
            <a: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Glorifying God </a:t>
            </a:r>
            <a:b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Necessity of Obedience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Matthew 28:20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has all authority so He is able to enable the incapable who are available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We fulfill the command to make disciples by 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lvl="1" eaLnBrk="1" hangingPunct="1"/>
            <a:r>
              <a:rPr lang="en-US" sz="4400" b="1" dirty="0">
                <a:solidFill>
                  <a:srgbClr val="FFFFFF"/>
                </a:solidFill>
                <a:latin typeface="Arial Narrow" pitchFamily="34" charset="0"/>
              </a:rPr>
              <a:t>G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oing, </a:t>
            </a: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Baptizing, </a:t>
            </a: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eaching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>
                <a:solidFill>
                  <a:srgbClr val="A0D0FF"/>
                </a:solidFill>
                <a:latin typeface="Arial Narrow" pitchFamily="34" charset="0"/>
              </a:rPr>
              <a:t>The Necessity of Obedience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Matthew 28:20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Efforts to evangelize will receive varied responses: 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Rejection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, 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emporary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growth then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departure</a:t>
            </a: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True belief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>
                <a:solidFill>
                  <a:srgbClr val="A0D0FF"/>
                </a:solidFill>
                <a:latin typeface="Arial Narrow" pitchFamily="34" charset="0"/>
              </a:rPr>
              <a:t>The Necessity of Obedience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Matthew 28:20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>
                <a:solidFill>
                  <a:srgbClr val="FFFFFF"/>
                </a:solidFill>
                <a:latin typeface="Arial Narrow" pitchFamily="34" charset="0"/>
              </a:rPr>
              <a:t>True disciples will want to be baptized to identify with Jesus - death, burial &amp; resurrection to new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life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Obedience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is central because it encompasses evangelism, baptism and living as a disciple of Jesus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Centrality of Obedience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85800"/>
            <a:ext cx="9144000" cy="61722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necessity of obedience in baptism is easily seen - especially if it is known it will bring on persecution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Teaching men and women to obey Jesus Christ is also central to the Gospel message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Centrality of Obedience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85800"/>
            <a:ext cx="9144000" cy="61722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preached repentance (Mt. 3:2), heeding His word (Mt. 7:24-28), taking His yoke (Mt. 11:28-30)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Obedience demonstrates a relationship with God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– Mt. 12:50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;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Jn. 14:21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, 23-24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Each synoptic gospel ends with a command to be obeyed: Luke 24:45-48, Mark 16:15-16, Matt. 28:19-20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Centrality of Obedience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Repentance, baptism &amp; even belief are based upon obedience to what Jesus said for all are commanded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Repentance was the message of Jesus and the apostles - Luke 13:3; 24:45; Acts 3:19; 8:22; 17:30-31; 26:20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Repentance is a change of mind resulting in a change of action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Centrality of Obedience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change in mind about sin - all have sinned - Romans 2:23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 change in mind about self - you cannot change and save yourself - Romans 3:10-11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830</TotalTime>
  <Words>920</Words>
  <Application>Microsoft Office PowerPoint</Application>
  <PresentationFormat>On-screen Show (4:3)</PresentationFormat>
  <Paragraphs>107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Necessity of Obedience Matthew 28:20</vt:lpstr>
      <vt:lpstr>The Necessity of Obedience Matthew 28:20</vt:lpstr>
      <vt:lpstr>The Necessity of Obedience Matthew 28:20</vt:lpstr>
      <vt:lpstr>The Centrality of Obedience</vt:lpstr>
      <vt:lpstr>The Centrality of Obedience</vt:lpstr>
      <vt:lpstr>The Centrality of Obedience</vt:lpstr>
      <vt:lpstr>The Centrality of Obedience</vt:lpstr>
      <vt:lpstr>The Centrality of Obedience</vt:lpstr>
      <vt:lpstr>The Centrality of Obedience</vt:lpstr>
      <vt:lpstr>Advance the Kingdom</vt:lpstr>
      <vt:lpstr>Advance the Kingdom</vt:lpstr>
      <vt:lpstr>Advance the Kingdom</vt:lpstr>
      <vt:lpstr>Advance the Kingdom</vt:lpstr>
      <vt:lpstr>Advance the Kingdom</vt:lpstr>
      <vt:lpstr>Advance the Kingdom</vt:lpstr>
      <vt:lpstr>Mature Christians</vt:lpstr>
      <vt:lpstr>God chose us in Christ that we might:</vt:lpstr>
      <vt:lpstr>God saved us in Christ that we might:</vt:lpstr>
      <vt:lpstr>Marks of maturity include:</vt:lpstr>
      <vt:lpstr>Mature Christians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54</cp:revision>
  <dcterms:modified xsi:type="dcterms:W3CDTF">2026-06-03T14:52:42Z</dcterms:modified>
</cp:coreProperties>
</file>