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30"/>
  </p:notesMasterIdLst>
  <p:sldIdLst>
    <p:sldId id="296" r:id="rId3"/>
    <p:sldId id="299" r:id="rId4"/>
    <p:sldId id="260" r:id="rId5"/>
    <p:sldId id="301" r:id="rId6"/>
    <p:sldId id="302" r:id="rId7"/>
    <p:sldId id="278" r:id="rId8"/>
    <p:sldId id="303" r:id="rId9"/>
    <p:sldId id="279" r:id="rId10"/>
    <p:sldId id="304" r:id="rId11"/>
    <p:sldId id="280" r:id="rId12"/>
    <p:sldId id="281" r:id="rId13"/>
    <p:sldId id="305" r:id="rId14"/>
    <p:sldId id="282" r:id="rId15"/>
    <p:sldId id="306" r:id="rId16"/>
    <p:sldId id="300" r:id="rId17"/>
    <p:sldId id="284" r:id="rId18"/>
    <p:sldId id="307" r:id="rId19"/>
    <p:sldId id="308" r:id="rId20"/>
    <p:sldId id="283" r:id="rId21"/>
    <p:sldId id="309" r:id="rId22"/>
    <p:sldId id="286" r:id="rId23"/>
    <p:sldId id="310" r:id="rId24"/>
    <p:sldId id="311" r:id="rId25"/>
    <p:sldId id="287" r:id="rId26"/>
    <p:sldId id="312" r:id="rId27"/>
    <p:sldId id="313" r:id="rId28"/>
    <p:sldId id="297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06" d="100"/>
          <a:sy n="106" d="100"/>
        </p:scale>
        <p:origin x="960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6D88103-4A33-4D26-A442-B22D5F7E2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67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B7331E-E640-4D8F-92C0-8A680B85B9B6}" type="slidenum">
              <a:rPr lang="en-US">
                <a:latin typeface="Arial" charset="0"/>
                <a:cs typeface="Arial" charset="0"/>
              </a:rPr>
              <a:pPr/>
              <a:t>1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8143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B98FF6-CD16-4F6B-8ED6-A7079B1E7440}" type="slidenum">
              <a:rPr lang="en-US">
                <a:latin typeface="Arial" charset="0"/>
                <a:cs typeface="Arial" charset="0"/>
              </a:rPr>
              <a:pPr/>
              <a:t>10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03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94602F-10A8-4E92-8405-EF8E49473DCB}" type="slidenum">
              <a:rPr lang="en-US">
                <a:latin typeface="Arial" charset="0"/>
                <a:cs typeface="Arial" charset="0"/>
              </a:rPr>
              <a:pPr/>
              <a:t>11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9956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94602F-10A8-4E92-8405-EF8E49473DCB}" type="slidenum">
              <a:rPr lang="en-US">
                <a:latin typeface="Arial" charset="0"/>
                <a:cs typeface="Arial" charset="0"/>
              </a:rPr>
              <a:pPr/>
              <a:t>12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0780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BE002-D934-4F9B-BD37-26B10A87C468}" type="slidenum">
              <a:rPr lang="en-US">
                <a:latin typeface="Arial" charset="0"/>
                <a:cs typeface="Arial" charset="0"/>
              </a:rPr>
              <a:pPr/>
              <a:t>13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694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BE002-D934-4F9B-BD37-26B10A87C468}" type="slidenum">
              <a:rPr lang="en-US">
                <a:latin typeface="Arial" charset="0"/>
                <a:cs typeface="Arial" charset="0"/>
              </a:rPr>
              <a:pPr/>
              <a:t>14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3700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BE002-D934-4F9B-BD37-26B10A87C468}" type="slidenum">
              <a:rPr lang="en-US">
                <a:latin typeface="Arial" charset="0"/>
                <a:cs typeface="Arial" charset="0"/>
              </a:rPr>
              <a:pPr/>
              <a:t>15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5192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4B6F5A-EC7E-4DD1-A021-80BF2E002FDB}" type="slidenum">
              <a:rPr lang="en-US">
                <a:latin typeface="Arial" charset="0"/>
                <a:cs typeface="Arial" charset="0"/>
              </a:rPr>
              <a:pPr/>
              <a:t>16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7857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4B6F5A-EC7E-4DD1-A021-80BF2E002FDB}" type="slidenum">
              <a:rPr lang="en-US">
                <a:latin typeface="Arial" charset="0"/>
                <a:cs typeface="Arial" charset="0"/>
              </a:rPr>
              <a:pPr/>
              <a:t>17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3544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4B6F5A-EC7E-4DD1-A021-80BF2E002FDB}" type="slidenum">
              <a:rPr lang="en-US">
                <a:latin typeface="Arial" charset="0"/>
                <a:cs typeface="Arial" charset="0"/>
              </a:rPr>
              <a:pPr/>
              <a:t>18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261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9E712C-C524-4AA0-8630-069F3BFFE159}" type="slidenum">
              <a:rPr lang="en-US">
                <a:latin typeface="Arial" charset="0"/>
                <a:cs typeface="Arial" charset="0"/>
              </a:rPr>
              <a:pPr/>
              <a:t>19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652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2DFFC6-4FB6-4875-A09D-9603DBF25186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</a:rPr>
              <a:pPr/>
              <a:t>2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FDDBA03F-655E-410E-9882-77ABF566279D}" type="slidenum">
              <a:rPr lang="en-US" sz="1200">
                <a:solidFill>
                  <a:srgbClr val="000000"/>
                </a:solidFill>
              </a:rPr>
              <a:pPr algn="r" eaLnBrk="0" hangingPunct="0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9470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9E712C-C524-4AA0-8630-069F3BFFE159}" type="slidenum">
              <a:rPr lang="en-US">
                <a:latin typeface="Arial" charset="0"/>
                <a:cs typeface="Arial" charset="0"/>
              </a:rPr>
              <a:pPr/>
              <a:t>20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9318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CD5545-88FC-4DF9-998B-C25C7438AEEC}" type="slidenum">
              <a:rPr lang="en-US">
                <a:latin typeface="Arial" charset="0"/>
                <a:cs typeface="Arial" charset="0"/>
              </a:rPr>
              <a:pPr/>
              <a:t>21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9646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CD5545-88FC-4DF9-998B-C25C7438AEEC}" type="slidenum">
              <a:rPr lang="en-US">
                <a:latin typeface="Arial" charset="0"/>
                <a:cs typeface="Arial" charset="0"/>
              </a:rPr>
              <a:pPr/>
              <a:t>22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6645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CD5545-88FC-4DF9-998B-C25C7438AEEC}" type="slidenum">
              <a:rPr lang="en-US">
                <a:latin typeface="Arial" charset="0"/>
                <a:cs typeface="Arial" charset="0"/>
              </a:rPr>
              <a:pPr/>
              <a:t>23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3290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4AA78A-2124-4ED0-A47E-04C8D23D2C62}" type="slidenum">
              <a:rPr lang="en-US">
                <a:latin typeface="Arial" charset="0"/>
                <a:cs typeface="Arial" charset="0"/>
              </a:rPr>
              <a:pPr/>
              <a:t>24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62123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4AA78A-2124-4ED0-A47E-04C8D23D2C62}" type="slidenum">
              <a:rPr lang="en-US">
                <a:latin typeface="Arial" charset="0"/>
                <a:cs typeface="Arial" charset="0"/>
              </a:rPr>
              <a:pPr/>
              <a:t>25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2139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4AA78A-2124-4ED0-A47E-04C8D23D2C62}" type="slidenum">
              <a:rPr lang="en-US">
                <a:latin typeface="Arial" charset="0"/>
                <a:cs typeface="Arial" charset="0"/>
              </a:rPr>
              <a:pPr/>
              <a:t>26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0108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1DEE7C-6ABF-40FA-A796-9C74B043DF6E}" type="slidenum">
              <a:rPr lang="en-US">
                <a:latin typeface="Arial" charset="0"/>
                <a:cs typeface="Arial" charset="0"/>
              </a:rPr>
              <a:pPr/>
              <a:t>27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180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DF449F-A53A-42CF-B76E-6A26EA47DC39}" type="slidenum">
              <a:rPr lang="en-US">
                <a:latin typeface="Arial" charset="0"/>
                <a:cs typeface="Arial" charset="0"/>
              </a:rPr>
              <a:pPr/>
              <a:t>3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732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DF449F-A53A-42CF-B76E-6A26EA47DC39}" type="slidenum">
              <a:rPr lang="en-US">
                <a:latin typeface="Arial" charset="0"/>
                <a:cs typeface="Arial" charset="0"/>
              </a:rPr>
              <a:pPr/>
              <a:t>4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693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DF449F-A53A-42CF-B76E-6A26EA47DC39}" type="slidenum">
              <a:rPr lang="en-US">
                <a:latin typeface="Arial" charset="0"/>
                <a:cs typeface="Arial" charset="0"/>
              </a:rPr>
              <a:pPr/>
              <a:t>5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707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4F2F7-0DFB-4120-862F-818C28D8522B}" type="slidenum">
              <a:rPr lang="en-US">
                <a:latin typeface="Arial" charset="0"/>
                <a:cs typeface="Arial" charset="0"/>
              </a:rPr>
              <a:pPr/>
              <a:t>6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024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4F2F7-0DFB-4120-862F-818C28D8522B}" type="slidenum">
              <a:rPr lang="en-US">
                <a:latin typeface="Arial" charset="0"/>
                <a:cs typeface="Arial" charset="0"/>
              </a:rPr>
              <a:pPr/>
              <a:t>7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866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9D3D4-5A84-4761-96B0-EFE9BF8F71CD}" type="slidenum">
              <a:rPr lang="en-US">
                <a:latin typeface="Arial" charset="0"/>
                <a:cs typeface="Arial" charset="0"/>
              </a:rPr>
              <a:pPr/>
              <a:t>8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5487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9D3D4-5A84-4761-96B0-EFE9BF8F71CD}" type="slidenum">
              <a:rPr lang="en-US">
                <a:latin typeface="Arial" charset="0"/>
                <a:cs typeface="Arial" charset="0"/>
              </a:rPr>
              <a:pPr/>
              <a:t>9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081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358DA-5632-412A-8379-1C1427F36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D8301-291F-4C95-907F-1D13B5F7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0C76C-7282-42F4-AD5A-888680A1A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77198-E019-4B71-8766-4AAC1EB9F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35B2D-4523-4BD2-995C-14AC88F1A9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932A5-A92C-4CCB-BC72-699A251EB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3F787-FEE8-43A2-9B06-EEFF911A2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C8E1E-7151-46E3-BF7A-9DEB48A67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287C3-1B2B-4624-B31E-B5A1AC70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330BB-2AB0-4F25-A48E-5A2D1E532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3AAB9-D20C-4550-9579-331880A18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78C7F9A-9A12-46D1-A966-C1B5E588A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sz="7200" b="1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Grace Bible Church</a:t>
            </a:r>
            <a: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Glorifying God </a:t>
            </a:r>
            <a:b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Multitudes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85800"/>
            <a:ext cx="9144000" cy="61722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attracted people &amp; taught them, but He did not market Himself or make emotional appeals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John 2:23-25 - Jesus knew that their “belief” was shallow and would soon dry up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Multitudes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people want to do the works of God so Jesus tells them to believe in Him whom God has sent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people want a sign, but Jesus teaches theology instead of either giving them one or pointing one out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Multitudes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Jesus’ teaching was difficult &amp; even “his disciples grumbled” - and Jesus points out some did not believe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“many of His disciples withdrew” (the twelve remained). Making a disciple is different from getting “saved”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Multitudes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8:30-31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many came to “believe in Him,” but true disciples would abide in His word &amp; know truth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In the dialogue that followed, those who had “believed in Him” proved to be children of the devil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Multitudes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8:30-31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Their “belief” in Jesus was inadequate to bring salvation - they were not true disciples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Multitudes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10:1-21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latin typeface="Arial Narrow" pitchFamily="34" charset="0"/>
              </a:rPr>
              <a:t>Jesus is the Good Shepherd - a good evangelistic passage - but this teaching divided them </a:t>
            </a:r>
            <a:endParaRPr lang="en-US" sz="4400" b="1" dirty="0" smtClean="0">
              <a:solidFill>
                <a:srgbClr val="FFFFFF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Multitudes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10:22-41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pointed to the evidence that He was the Messiah - and they sought to stone Him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invited people to come to Him, to learn of Him &amp; to believe in Him - He did not market or manipulate</a:t>
            </a: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Multitudes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10:22-41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He made it easy to reject His offer, while giving more teaching to those interested and room to leave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Evangelism is the first step in making a disciple. Tell people about Jesus &amp; invite them to learn more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Multitudes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10:22-41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Fidelity to the whole truth is critical, for partial or false information results in false professions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Those who began to follow Jesus found it harder over time as they learned more difficult spiritual truths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Rich Young Ruler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Matt. 19:16-26; Mark 10:17-27; Luke 18:18-27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rich young ruler’s opening question was an evangelists dream - but Jesus made it difficult instead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man’s heart was set on his riches, &amp; Jesus exposed the deficit that kept him from inheriting eternal life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sz="4000" b="1" smtClean="0"/>
              <a:t>A reminder to consider others Please: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Turn off your cell phone or set to vibrate only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Turn off sound to all electronic devices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Use the nursery or cry room if your child is fussy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b="1" smtClean="0"/>
              <a:t>Get up during the preaching only if absolutely necessary (please sit in back if you must leave early)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Rich Young Ruler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Matt. 19:16-26; Mark 10:17-27; Luke 18:18-27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True salvation is on God’s terms, but a false gospel presents salvation on the terms people desire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Example of the Apostles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apostles boldly proclaimed the truth about Jesus and salvation without marketing or manipulation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Acts 2 &amp; 3 - Peter’s first two sermons proclaimed Jesus to be Lord &amp; Messiah &amp; called the people to repent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Example of the Apostles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Stephen and Philip both preached Christ without compromise - and Stephen was stoned for it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Paul consistently boldly proclaimed Jesus to Jew and Gentile alike - some would believe, many would reject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The Example of the Apostles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Paul was careful to give full explanations of the Gospel - he never sought a quick profession of faith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Conclusions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There is no short cut to salvation because it demands the sinner be reconciled to God through Jesus Christ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Be resourceful in evangelism but the goal is to faithfully present Christ that they may understand &amp; believe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Conclusions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Salvation is the result of regeneration by the Holy Spirit - God to whom you pray saves, not prayer itself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Every Christian is to evangelize - tell others what you know about Jesus and invite them to learn more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Conclusions</a:t>
            </a:r>
            <a:endParaRPr lang="en-US" sz="3600" b="1" dirty="0" smtClean="0">
              <a:solidFill>
                <a:srgbClr val="FFFF99"/>
              </a:solidFill>
              <a:latin typeface="Arial Narrow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9144000" cy="60198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Evangelism can be difficult for the world hates Jesus &amp; will hate those that follow Him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Love of God &amp; others should compel you to introduce others to your Savior - &amp; invite them to learn more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sz="7200" b="1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Grace Bible Church</a:t>
            </a:r>
            <a: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i="0" smtClean="0">
                <a:solidFill>
                  <a:srgbClr val="A0D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Glorifying God </a:t>
            </a:r>
            <a:b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smtClean="0">
                <a:solidFill>
                  <a:srgbClr val="FFFF90"/>
                </a:solidFill>
                <a:latin typeface="Times New Roman" pitchFamily="18" charset="0"/>
                <a:cs typeface="Times New Roman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How to Make Disciples: Evangelism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Selected Scriptures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Great Commission is a command to all Christians which Jesus enables His disciples to fulfill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It is fulfilled by </a:t>
            </a:r>
          </a:p>
          <a:p>
            <a:pPr lvl="1"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1)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Going </a:t>
            </a:r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into all the world. </a:t>
            </a:r>
          </a:p>
          <a:p>
            <a:pPr lvl="1"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2) Baptizing those who believe. </a:t>
            </a:r>
          </a:p>
          <a:p>
            <a:pPr lvl="1"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3) Teaching them to obey Jesus</a:t>
            </a: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How to Make Disciples: Evangelism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Selected Scriptures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There is a huge difference between the cultural idea of getting saved and Jesus’ command to make disciples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Human action does not save. The Holy Spirit must regenerate the sinner to repent &amp; have faith in Jesus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How to Make Disciples: Evangelism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Selected Scriptures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Making a disciple begins with evangelism which introduces people to Jesus, but it does not itself save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invited disciples of John the Baptist to spend time with Him, and they in turn brought others to Jesus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Nicodemus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3:1-21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Nicodemus believed Jesus was from God, so Jesus explained to him the nature &amp; basis of spiritual birth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The historical healing by looking at the Bronze serpent (Num. 21) illustrates the nature of faith &amp; salvation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Nicodemus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3:1-21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Belief (knowledge, faith &amp; trust) in Jesus results in salvation from sin and in practicing the truth 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is forthright in presenting the truth to Nicodemus, but without coercion, intimidation or manipulation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Woman at the Well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4:1-42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gains the woman’s interest, then turns the conversation to spiritual things to declare truth to her</a:t>
            </a:r>
          </a:p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reveals Himself incrementally until she believes He is the Messiah - and she goes &amp; invites others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" presetClass="entr" presetSubtype="5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b="1" u="sng" dirty="0" smtClean="0">
                <a:solidFill>
                  <a:srgbClr val="A0D0FF"/>
                </a:solidFill>
                <a:latin typeface="Arial Narrow" pitchFamily="34" charset="0"/>
              </a:rPr>
              <a:t>Jesus and the Woman at the Well</a:t>
            </a:r>
            <a: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  <a:t/>
            </a:r>
            <a:br>
              <a:rPr lang="en-US" b="1" i="0" u="sng" dirty="0" smtClean="0">
                <a:solidFill>
                  <a:srgbClr val="A0D0FF"/>
                </a:solidFill>
                <a:latin typeface="Arial Narrow" pitchFamily="34" charset="0"/>
              </a:rPr>
            </a:br>
            <a:r>
              <a:rPr lang="en-US" sz="3600" b="1" dirty="0" smtClean="0">
                <a:solidFill>
                  <a:srgbClr val="FFFF99"/>
                </a:solidFill>
                <a:latin typeface="Arial Narrow" pitchFamily="34" charset="0"/>
              </a:rPr>
              <a:t>John 4:1-42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FFFFFF"/>
                </a:solidFill>
                <a:latin typeface="Arial Narrow" pitchFamily="34" charset="0"/>
              </a:rPr>
              <a:t>Jesus gained their interest and responded to their desire to know more - without coercion or manipulation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801</TotalTime>
  <Words>1008</Words>
  <Application>Microsoft Office PowerPoint</Application>
  <PresentationFormat>On-screen Show (4:3)</PresentationFormat>
  <Paragraphs>105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How to Make Disciples: Evangelism Selected Scriptures</vt:lpstr>
      <vt:lpstr>How to Make Disciples: Evangelism Selected Scriptures</vt:lpstr>
      <vt:lpstr>How to Make Disciples: Evangelism Selected Scriptures</vt:lpstr>
      <vt:lpstr>Jesus and Nicodemus John 3:1-21</vt:lpstr>
      <vt:lpstr>Jesus and Nicodemus John 3:1-21</vt:lpstr>
      <vt:lpstr>Jesus and the Woman at the Well John 4:1-42</vt:lpstr>
      <vt:lpstr>Jesus and the Woman at the Well John 4:1-42</vt:lpstr>
      <vt:lpstr>Jesus and the Multitudes</vt:lpstr>
      <vt:lpstr>Jesus and the Multitudes John 6</vt:lpstr>
      <vt:lpstr>Jesus and the Multitudes John 6</vt:lpstr>
      <vt:lpstr>Jesus and the Multitudes John 8:30-31</vt:lpstr>
      <vt:lpstr>Jesus and the Multitudes John 8:30-31</vt:lpstr>
      <vt:lpstr>Jesus and the Multitudes John 10:1-21 </vt:lpstr>
      <vt:lpstr>Jesus and the Multitudes John 10:22-41 </vt:lpstr>
      <vt:lpstr>Jesus and the Multitudes John 10:22-41 </vt:lpstr>
      <vt:lpstr>Jesus and the Multitudes John 10:22-41 </vt:lpstr>
      <vt:lpstr>Jesus and the Rich Young Ruler Matt. 19:16-26; Mark 10:17-27; Luke 18:18-27</vt:lpstr>
      <vt:lpstr>Jesus and the Rich Young Ruler Matt. 19:16-26; Mark 10:17-27; Luke 18:18-27</vt:lpstr>
      <vt:lpstr>The Example of the Apostles</vt:lpstr>
      <vt:lpstr>The Example of the Apostles</vt:lpstr>
      <vt:lpstr>The Example of the Apostles</vt:lpstr>
      <vt:lpstr>Conclusions</vt:lpstr>
      <vt:lpstr>Conclusions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51</cp:revision>
  <dcterms:modified xsi:type="dcterms:W3CDTF">2026-05-20T18:03:00Z</dcterms:modified>
</cp:coreProperties>
</file>