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97" r:id="rId2"/>
    <p:sldMasterId id="2147483709" r:id="rId3"/>
  </p:sldMasterIdLst>
  <p:notesMasterIdLst>
    <p:notesMasterId r:id="rId30"/>
  </p:notesMasterIdLst>
  <p:sldIdLst>
    <p:sldId id="322" r:id="rId4"/>
    <p:sldId id="323" r:id="rId5"/>
    <p:sldId id="292" r:id="rId6"/>
    <p:sldId id="324" r:id="rId7"/>
    <p:sldId id="325" r:id="rId8"/>
    <p:sldId id="326" r:id="rId9"/>
    <p:sldId id="278" r:id="rId10"/>
    <p:sldId id="296" r:id="rId11"/>
    <p:sldId id="327" r:id="rId12"/>
    <p:sldId id="279" r:id="rId13"/>
    <p:sldId id="297" r:id="rId14"/>
    <p:sldId id="298" r:id="rId15"/>
    <p:sldId id="280" r:id="rId16"/>
    <p:sldId id="299" r:id="rId17"/>
    <p:sldId id="281" r:id="rId18"/>
    <p:sldId id="300" r:id="rId19"/>
    <p:sldId id="282" r:id="rId20"/>
    <p:sldId id="301" r:id="rId21"/>
    <p:sldId id="302" r:id="rId22"/>
    <p:sldId id="303" r:id="rId23"/>
    <p:sldId id="286" r:id="rId24"/>
    <p:sldId id="305" r:id="rId25"/>
    <p:sldId id="304" r:id="rId26"/>
    <p:sldId id="306" r:id="rId27"/>
    <p:sldId id="307" r:id="rId28"/>
    <p:sldId id="29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90" d="100"/>
          <a:sy n="90" d="100"/>
        </p:scale>
        <p:origin x="102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EC57105-E8E9-4B36-BD66-53E252EB04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110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3610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77A613-8590-4498-8011-1C38AC03342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0612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5EE23A-34B6-4A11-B96A-768D0AE6164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284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F0518A-EC21-42E5-B9D6-8F02FB20444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6705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8D966B-B79C-49E0-8EC3-5623A2BD223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185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90BED-F1F1-471E-9A2C-8420B3D0EF0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134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CE71D-DC5A-4C44-8430-E4DF5F67A04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637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2F999E-0C59-4F8D-8713-3D26844AA4A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1076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7D1B2-99DC-499C-976D-17D5758A30C1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9441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DA974C-A84C-4C84-9ED1-DAC212C3099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9201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68FD0A-8C93-4108-9269-0E1D23EDE6A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340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hangingPunct="0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 eaLnBrk="0" hangingPunct="0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53128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58C0A-C77D-4632-8512-EF1A2CFC2A6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2020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752A06-2760-443E-ACAE-45AA28B0DCB6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4482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B69613-5BE7-444A-8618-F248A3D0EC8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9368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C999A8-8F59-4A46-86F1-C01ADE397F8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5249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4C1C42-B4B4-4643-89CC-91EFFC49B1A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800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9D2AA-F5D0-4C01-B1ED-8ED67F5FD3A1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0469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A7E7B5-8F0F-4ABF-8B19-263C0E51D96A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025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8BE8DD-AC9F-4F84-8993-B83B7D9672B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809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9612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45205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60885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EA0BD-F42E-41BC-890D-4E7A38E9034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090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F1A43D-6BAD-42FF-A7DC-5A203C6ABCC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478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F1A43D-6BAD-42FF-A7DC-5A203C6ABCCF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25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3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07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57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42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93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652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4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50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31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5464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833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821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0256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96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588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40819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2144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140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8734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7871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79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13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19158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226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9115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7837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45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2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2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6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072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92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112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i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fontAlgn="base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 kern="1200">
          <a:solidFill>
            <a:schemeClr val="bg1"/>
          </a:solidFill>
          <a:latin typeface="+mn-lt"/>
          <a:ea typeface="+mn-ea"/>
          <a:cs typeface="+mn-cs"/>
        </a:defRPr>
      </a:lvl2pPr>
      <a:lvl3pPr marL="735013" indent="-163513" algn="l" rtl="0" fontAlgn="base">
        <a:spcBef>
          <a:spcPct val="20000"/>
        </a:spcBef>
        <a:spcAft>
          <a:spcPct val="0"/>
        </a:spcAft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1025525" indent="-176213" algn="l" rtl="0" fontAlgn="base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 kern="1200">
          <a:solidFill>
            <a:schemeClr val="bg1"/>
          </a:solidFill>
          <a:latin typeface="+mn-lt"/>
          <a:ea typeface="+mn-ea"/>
          <a:cs typeface="+mn-cs"/>
        </a:defRPr>
      </a:lvl4pPr>
      <a:lvl5pPr marL="1254125" indent="-114300" algn="l" rtl="0" fontAlgn="base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825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7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  <p:extLst>
      <p:ext uri="{BB962C8B-B14F-4D97-AF65-F5344CB8AC3E}">
        <p14:creationId xmlns:p14="http://schemas.microsoft.com/office/powerpoint/2010/main" val="877631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of Humanistic </a:t>
            </a:r>
            <a:b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Parenting Philosophies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Ungodly philosophies result in homes that reject Biblical discipline &amp; center on the felt needs of the children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 mixture of negative and positive stories and comments are given to those having their first child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of Humanistic </a:t>
            </a:r>
            <a:b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Parenting Philosophies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 second child shifts comments to the negative 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Additional children results in people questioning your sanity 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Negative comments are also commonly made about parenting teenagers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0325"/>
            <a:ext cx="9144000" cy="133985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of Humanistic </a:t>
            </a:r>
            <a:b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Parenting Philosophies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144000" cy="54864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Did you know?</a:t>
            </a:r>
          </a:p>
          <a:p>
            <a:pPr marL="747713" lvl="1" indent="-4572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Most babies can sleep through the night by the eighth week</a:t>
            </a:r>
          </a:p>
          <a:p>
            <a:pPr marL="747713" lvl="1" indent="-457200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two year olds are terrific </a:t>
            </a:r>
          </a:p>
          <a:p>
            <a:pPr marL="747713" lvl="1" indent="-457200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Teen rebellion is cultural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0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Children are a Blessing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Psalm 127:3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 importance of a mother’s influence - 1 &amp; 2 Kings 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A parent’s glory or shame will be their children - Proverbs 10:1; 17:25; 29:15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Parents are resistant to taking responsibility for their children due to the Genesis 3 syndrome</a:t>
            </a:r>
          </a:p>
          <a:p>
            <a:pPr lvl="1"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Blame someone else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Children are a Blessing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Psalm 127:3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Whether children are a blessing or curse depends a lot on the parent’s view of life and what they do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Children can and should be a great blessing, but they are still a lot of work and you will get hurt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  <p:bldP spid="10649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God’s Design for Mothers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Deuteronomy 6:4-7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Love the Lord your God with all your heart, soul and might - Deuteronomy 6:4-5, Matthew 22:37-38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God’s word must be on your heart - Deuteronomy 6:6, Psalm 119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You must diligently teach your children to know and love God in every situation of life - Deuteronomy 6:7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God’s Design for Mothers</a:t>
            </a:r>
            <a: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>
                <a:solidFill>
                  <a:srgbClr val="FFFF99"/>
                </a:solidFill>
                <a:latin typeface="Arial Narrow" panose="020B0606020202030204" pitchFamily="34" charset="0"/>
              </a:rPr>
              <a:t>Deuteronomy 6:4-7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Children imitate and learn more by your example than your words - 	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You will raise your children according to your own view of God and life - what are you teaching them?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Help From the Lord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pPr marL="571500" indent="-571500">
              <a:buFontTx/>
              <a:buAutoNum type="arabicParenR"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Jesus is with and the Holy Spirit indwells the believer (Matt. 28:20; Romans 8:11)</a:t>
            </a:r>
          </a:p>
          <a:p>
            <a:pPr marL="571500" indent="-571500">
              <a:buFontTx/>
              <a:buAutoNum type="arabicParenR"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 is at work in the believer 		(Phil. 1:6; 2:20) </a:t>
            </a:r>
          </a:p>
          <a:p>
            <a:pPr marL="571500" indent="-571500"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	Walk by faith &amp; He strengthens you (Eph. 3:16; Phil. 4:13)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Help From the Lord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pPr marL="519113" indent="-519113">
              <a:buFontTx/>
              <a:buAutoNum type="arabicParenR" startAt="3"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 has given us His word - though which His divine power changes us (2 Peter 1:3-4; 2 Tim. 3:16-17)</a:t>
            </a:r>
          </a:p>
          <a:p>
            <a:pPr marL="519113" indent="-519113">
              <a:buFontTx/>
              <a:buAutoNum type="arabicParenR" startAt="3"/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 places you in His church &amp; each person helps bring maturity to the whole body (Eph. 4; 1 Cor 12-14)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  <p:bldP spid="11059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Help From the Lord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You become a Christian by repenting of your sin &amp; placing your faith in the person and work of Jesus Christ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Following the Bible &amp; getting godly counsel bring blessings to both Christian and non-Christian </a:t>
            </a:r>
          </a:p>
          <a:p>
            <a:pPr>
              <a:lnSpc>
                <a:spcPct val="90000"/>
              </a:lnSpc>
            </a:pP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Godliness is a matter of trusting God’s ability to work through you as you follow Him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9871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Help From the Lord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Godly parenting is a matter of obeying God and trusting Him for the results (Eph. 6:4; Col. 3:21; Proverbs)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If you are not diligently following God in raising your children, then the pressures of society will mold them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691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Prospects for the Future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No parent wants to be embarrassed by their children - but they arrive as sinners, not saints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Even the wisest parent fails at times - but wise parents humbly seeks out the insights &amp; help of godly people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Prospects for the Future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Despite their children’s misbehavior, foolish parents remain proud and become defensive - or even offensive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In the body of Christ, we are to be used of the Lord in the lives of one another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Prospects for the Future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There is hope for those whose sons or daughters have walked away even to the point of estrangement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3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Prospects for the Future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Follow the Beatitudes: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Humility, mourning 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Meekness 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Righteousness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Mercy 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Purity of heart</a:t>
            </a:r>
          </a:p>
          <a:p>
            <a:pPr lvl="1"/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Peacemaking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Prospects for the Future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Diligently pray for the Holy Spirit to do His work in your children - and patiently wait in God’s peace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7200" b="1">
                <a:solidFill>
                  <a:srgbClr val="A0D0FF"/>
                </a:solidFill>
                <a:latin typeface="Manuscript" pitchFamily="18" charset="0"/>
              </a:rPr>
              <a:t>Grace Bible Church</a:t>
            </a:r>
            <a:r>
              <a:rPr lang="en-US" altLang="en-US" sz="7200" b="1" i="0">
                <a:solidFill>
                  <a:srgbClr val="A0D0FF"/>
                </a:solidFill>
                <a:latin typeface="Manuscript" pitchFamily="18" charset="0"/>
              </a:rPr>
              <a:t/>
            </a:r>
            <a:br>
              <a:rPr lang="en-US" altLang="en-US" sz="7200" b="1" i="0">
                <a:solidFill>
                  <a:srgbClr val="A0D0FF"/>
                </a:solidFill>
                <a:latin typeface="Manuscript" pitchFamily="18" charset="0"/>
              </a:rPr>
            </a:br>
            <a:r>
              <a:rPr lang="en-US" altLang="en-US" sz="5400" b="1" i="0">
                <a:solidFill>
                  <a:srgbClr val="A0D0FF"/>
                </a:solidFill>
                <a:latin typeface="Manuscript" pitchFamily="18" charset="0"/>
              </a:rPr>
              <a:t> </a:t>
            </a:r>
            <a: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  <a:t>Glorifying God </a:t>
            </a:r>
            <a:b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</a:br>
            <a: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sz="7200" b="1">
                <a:solidFill>
                  <a:srgbClr val="A0D0FF"/>
                </a:solidFill>
                <a:latin typeface="Manuscript" pitchFamily="18" charset="0"/>
              </a:rPr>
              <a:t>Grace Bible Church</a:t>
            </a:r>
            <a:r>
              <a:rPr lang="en-US" altLang="en-US" sz="7200" b="1" i="0">
                <a:solidFill>
                  <a:srgbClr val="A0D0FF"/>
                </a:solidFill>
                <a:latin typeface="Manuscript" pitchFamily="18" charset="0"/>
              </a:rPr>
              <a:t/>
            </a:r>
            <a:br>
              <a:rPr lang="en-US" altLang="en-US" sz="7200" b="1" i="0">
                <a:solidFill>
                  <a:srgbClr val="A0D0FF"/>
                </a:solidFill>
                <a:latin typeface="Manuscript" pitchFamily="18" charset="0"/>
              </a:rPr>
            </a:br>
            <a:r>
              <a:rPr lang="en-US" altLang="en-US" sz="5400" b="1" i="0">
                <a:solidFill>
                  <a:srgbClr val="A0D0FF"/>
                </a:solidFill>
                <a:latin typeface="Manuscript" pitchFamily="18" charset="0"/>
              </a:rPr>
              <a:t> </a:t>
            </a:r>
            <a: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  <a:t>Glorifying God </a:t>
            </a:r>
            <a:b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</a:br>
            <a:r>
              <a:rPr lang="en-US" altLang="en-US" sz="3600" b="1">
                <a:solidFill>
                  <a:srgbClr val="FFFF90"/>
                </a:solidFill>
                <a:latin typeface="Manuscript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Motherhood: A Blessing or a Curse?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fertility rate as been below the replacement rate of 2.1 since 1972 (except 2006 / 07), and it is now ~1.6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Attitudes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toward marriage &amp; children have changed dramatically &amp; especially among liberals /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progressives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061573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Motherhood: A Blessing or a Curse?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Age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first marriage has shifted from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early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20's in the 1950's to over 30 for men and 28 for women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Later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marriage results in having children later - though 40% of all births are now to unmarried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women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234581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Motherhood: A Blessing or a Curse?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abortion rate has risen to over 1.1 million / year due to abortion by medication often received by mail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17456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Feminism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Society used to esteem the homemaker and mom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Society now looks down on a homemaker and may even disdain her</a:t>
            </a:r>
          </a:p>
          <a:p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Feminism has saddled women with the idea that success in life requires a career outside the home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Feminism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result is a pressure to be a superwoman who can do it all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pressure on women delays marriage and having children and extends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selfishness</a:t>
            </a:r>
          </a:p>
          <a:p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birth has risen since 1970 from age 21 to 27.5 in 2023, with 37.6% being over 30 (12.5% over 35)</a:t>
            </a:r>
          </a:p>
          <a:p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69925"/>
          </a:xfrm>
          <a:noFill/>
          <a:ln/>
        </p:spPr>
        <p:txBody>
          <a:bodyPr lIns="0" tIns="0" rIns="0" bIns="0">
            <a:spAutoFit/>
          </a:bodyPr>
          <a:lstStyle/>
          <a:p>
            <a:pPr defTabSz="381000"/>
            <a:r>
              <a:rPr lang="en-US" altLang="en-US" b="1" u="sng">
                <a:solidFill>
                  <a:srgbClr val="A0D0FF"/>
                </a:solidFill>
                <a:latin typeface="Arial Narrow" panose="020B0606020202030204" pitchFamily="34" charset="0"/>
              </a:rPr>
              <a:t>The Curse Feminism</a:t>
            </a:r>
            <a:endParaRPr lang="en-US" altLang="en-US" sz="3600" b="1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62000"/>
            <a:ext cx="9144000" cy="6096000"/>
          </a:xfrm>
          <a:noFill/>
          <a:ln/>
        </p:spPr>
        <p:txBody>
          <a:bodyPr/>
          <a:lstStyle/>
          <a:p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Materialism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selfish lifestyles delay marriage &amp; children because both require maturity &amp; selflessness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16531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5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793</TotalTime>
  <Words>927</Words>
  <Application>Microsoft Office PowerPoint</Application>
  <PresentationFormat>On-screen Show (4:3)</PresentationFormat>
  <Paragraphs>112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Arial Narrow</vt:lpstr>
      <vt:lpstr>Manuscript</vt:lpstr>
      <vt:lpstr>Times New Roman</vt:lpstr>
      <vt:lpstr>Wingdings</vt:lpstr>
      <vt:lpstr>Custom Design</vt:lpstr>
      <vt:lpstr>1_Custom Design</vt:lpstr>
      <vt:lpstr>4_Default Design</vt:lpstr>
      <vt:lpstr>Grace Bible Church  Glorifying God  by Making Disciples of Jesus Christ</vt:lpstr>
      <vt:lpstr>A reminder to consider others Please:</vt:lpstr>
      <vt:lpstr>Grace Bible Church  Glorifying God  by Making Disciples of Jesus Christ</vt:lpstr>
      <vt:lpstr>Motherhood: A Blessing or a Curse? Selected Scriptures</vt:lpstr>
      <vt:lpstr>Motherhood: A Blessing or a Curse? Selected Scriptures</vt:lpstr>
      <vt:lpstr>Motherhood: A Blessing or a Curse? Selected Scriptures</vt:lpstr>
      <vt:lpstr>The Curse Feminism</vt:lpstr>
      <vt:lpstr>The Curse Feminism</vt:lpstr>
      <vt:lpstr>The Curse Feminism</vt:lpstr>
      <vt:lpstr>The Curse of Humanistic  Parenting Philosophies</vt:lpstr>
      <vt:lpstr>The Curse of Humanistic  Parenting Philosophies</vt:lpstr>
      <vt:lpstr>The Curse of Humanistic  Parenting Philosophies</vt:lpstr>
      <vt:lpstr>Children are a Blessing Psalm 127:3</vt:lpstr>
      <vt:lpstr>Children are a Blessing Psalm 127:3</vt:lpstr>
      <vt:lpstr>God’s Design for Mothers Deuteronomy 6:4-7</vt:lpstr>
      <vt:lpstr>God’s Design for Mothers Deuteronomy 6:4-7</vt:lpstr>
      <vt:lpstr>Help From the Lord</vt:lpstr>
      <vt:lpstr>Help From the Lord</vt:lpstr>
      <vt:lpstr>Help From the Lord</vt:lpstr>
      <vt:lpstr>Help From the Lord</vt:lpstr>
      <vt:lpstr>Prospects for the Future</vt:lpstr>
      <vt:lpstr>Prospects for the Future</vt:lpstr>
      <vt:lpstr>Prospects for the Future</vt:lpstr>
      <vt:lpstr>Prospects for the Future</vt:lpstr>
      <vt:lpstr>Prospects for the Future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 Harris</dc:creator>
  <cp:lastModifiedBy>Microsoft account</cp:lastModifiedBy>
  <cp:revision>47</cp:revision>
  <dcterms:modified xsi:type="dcterms:W3CDTF">2026-05-09T15:24:46Z</dcterms:modified>
</cp:coreProperties>
</file>