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50" r:id="rId2"/>
  </p:sldMasterIdLst>
  <p:notesMasterIdLst>
    <p:notesMasterId r:id="rId29"/>
  </p:notesMasterIdLst>
  <p:sldIdLst>
    <p:sldId id="290" r:id="rId3"/>
    <p:sldId id="297" r:id="rId4"/>
    <p:sldId id="260" r:id="rId5"/>
    <p:sldId id="300" r:id="rId6"/>
    <p:sldId id="301" r:id="rId7"/>
    <p:sldId id="278" r:id="rId8"/>
    <p:sldId id="302" r:id="rId9"/>
    <p:sldId id="303" r:id="rId10"/>
    <p:sldId id="279" r:id="rId11"/>
    <p:sldId id="304" r:id="rId12"/>
    <p:sldId id="280" r:id="rId13"/>
    <p:sldId id="305" r:id="rId14"/>
    <p:sldId id="306" r:id="rId15"/>
    <p:sldId id="307" r:id="rId16"/>
    <p:sldId id="281" r:id="rId17"/>
    <p:sldId id="308" r:id="rId18"/>
    <p:sldId id="282" r:id="rId19"/>
    <p:sldId id="309" r:id="rId20"/>
    <p:sldId id="310" r:id="rId21"/>
    <p:sldId id="311" r:id="rId22"/>
    <p:sldId id="283" r:id="rId23"/>
    <p:sldId id="312" r:id="rId24"/>
    <p:sldId id="313" r:id="rId25"/>
    <p:sldId id="314" r:id="rId26"/>
    <p:sldId id="315" r:id="rId27"/>
    <p:sldId id="299"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000066"/>
    <a:srgbClr val="FFFF99"/>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autoAdjust="0"/>
    <p:restoredTop sz="94660" autoAdjust="0"/>
  </p:normalViewPr>
  <p:slideViewPr>
    <p:cSldViewPr>
      <p:cViewPr varScale="1">
        <p:scale>
          <a:sx n="65" d="100"/>
          <a:sy n="65" d="100"/>
        </p:scale>
        <p:origin x="72" y="9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endParaRPr lang="en-US" altLang="en-US"/>
          </a:p>
        </p:txBody>
      </p:sp>
      <p:sp>
        <p:nvSpPr>
          <p:cNvPr id="4198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endParaRPr lang="en-US" altLang="en-US"/>
          </a:p>
        </p:txBody>
      </p:sp>
      <p:sp>
        <p:nvSpPr>
          <p:cNvPr id="419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98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0"/>
            <a:r>
              <a:rPr lang="en-US" altLang="en-US" smtClean="0"/>
              <a:t>Second level</a:t>
            </a:r>
          </a:p>
          <a:p>
            <a:pPr lvl="0"/>
            <a:r>
              <a:rPr lang="en-US" altLang="en-US" smtClean="0"/>
              <a:t>Third level</a:t>
            </a:r>
          </a:p>
          <a:p>
            <a:pPr lvl="0"/>
            <a:r>
              <a:rPr lang="en-US" altLang="en-US" smtClean="0"/>
              <a:t>Fourth level</a:t>
            </a:r>
          </a:p>
          <a:p>
            <a:pPr lvl="0"/>
            <a:r>
              <a:rPr lang="en-US" altLang="en-US" smtClean="0"/>
              <a:t>Fifth level</a:t>
            </a:r>
          </a:p>
        </p:txBody>
      </p:sp>
      <p:sp>
        <p:nvSpPr>
          <p:cNvPr id="4199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endParaRPr lang="en-US" altLang="en-US"/>
          </a:p>
        </p:txBody>
      </p:sp>
      <p:sp>
        <p:nvSpPr>
          <p:cNvPr id="4199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638958D9-3B54-44E2-B122-ED1C1F0FDA2B}" type="slidenum">
              <a:rPr lang="en-US" altLang="en-US"/>
              <a:pPr/>
              <a:t>‹#›</a:t>
            </a:fld>
            <a:endParaRPr lang="en-US" altLang="en-US"/>
          </a:p>
        </p:txBody>
      </p:sp>
    </p:spTree>
    <p:extLst>
      <p:ext uri="{BB962C8B-B14F-4D97-AF65-F5344CB8AC3E}">
        <p14:creationId xmlns:p14="http://schemas.microsoft.com/office/powerpoint/2010/main" val="338158719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7F41A2-4357-4FC2-A00E-17AC841B988B}" type="slidenum">
              <a:rPr lang="en-US" altLang="en-US"/>
              <a:pPr/>
              <a:t>1</a:t>
            </a:fld>
            <a:endParaRPr lang="en-US" altLang="en-US"/>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9003192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736E3A-0EA8-4274-8CFF-D7D7DD947F21}" type="slidenum">
              <a:rPr lang="en-US" altLang="en-US"/>
              <a:pPr/>
              <a:t>10</a:t>
            </a:fld>
            <a:endParaRPr lang="en-US" altLang="en-US"/>
          </a:p>
        </p:txBody>
      </p:sp>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1320976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B076CD-AFB7-4FDC-BE65-9B90866A673F}" type="slidenum">
              <a:rPr lang="en-US" altLang="en-US"/>
              <a:pPr/>
              <a:t>11</a:t>
            </a:fld>
            <a:endParaRPr lang="en-US" altLang="en-US"/>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0691929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AA9508-F4D9-4494-85B0-482FD4180203}" type="slidenum">
              <a:rPr lang="en-US" altLang="en-US"/>
              <a:pPr/>
              <a:t>12</a:t>
            </a:fld>
            <a:endParaRPr lang="en-US" altLang="en-US"/>
          </a:p>
        </p:txBody>
      </p:sp>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0406163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FEA64E-6423-41BA-BEB6-AFA4774024CF}" type="slidenum">
              <a:rPr lang="en-US" altLang="en-US"/>
              <a:pPr/>
              <a:t>13</a:t>
            </a:fld>
            <a:endParaRPr lang="en-US" altLang="en-US"/>
          </a:p>
        </p:txBody>
      </p:sp>
      <p:sp>
        <p:nvSpPr>
          <p:cNvPr id="123906" name="Rectangle 2"/>
          <p:cNvSpPr>
            <a:spLocks noGrp="1" noRot="1" noChangeAspect="1" noChangeArrowheads="1" noTextEdit="1"/>
          </p:cNvSpPr>
          <p:nvPr>
            <p:ph type="sldImg"/>
          </p:nvPr>
        </p:nvSpPr>
        <p:spPr>
          <a:ln/>
        </p:spPr>
      </p:sp>
      <p:sp>
        <p:nvSpPr>
          <p:cNvPr id="12390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6985228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36A788-D6C9-4D86-8419-D24F0DAE896A}" type="slidenum">
              <a:rPr lang="en-US" altLang="en-US"/>
              <a:pPr/>
              <a:t>14</a:t>
            </a:fld>
            <a:endParaRPr lang="en-US" altLang="en-US"/>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6935523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F393DB-1B72-4640-B630-BB71D33F71E2}" type="slidenum">
              <a:rPr lang="en-US" altLang="en-US"/>
              <a:pPr/>
              <a:t>15</a:t>
            </a:fld>
            <a:endParaRPr lang="en-US" alt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8951741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085C01-08BB-43B7-91B3-549A7F70FA2C}" type="slidenum">
              <a:rPr lang="en-US" altLang="en-US"/>
              <a:pPr/>
              <a:t>16</a:t>
            </a:fld>
            <a:endParaRPr lang="en-US" altLang="en-US"/>
          </a:p>
        </p:txBody>
      </p:sp>
      <p:sp>
        <p:nvSpPr>
          <p:cNvPr id="128002" name="Rectangle 2"/>
          <p:cNvSpPr>
            <a:spLocks noGrp="1" noRot="1" noChangeAspect="1" noChangeArrowheads="1" noTextEdit="1"/>
          </p:cNvSpPr>
          <p:nvPr>
            <p:ph type="sldImg"/>
          </p:nvPr>
        </p:nvSpPr>
        <p:spPr>
          <a:ln/>
        </p:spPr>
      </p:sp>
      <p:sp>
        <p:nvSpPr>
          <p:cNvPr id="12800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415345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55CC04-9163-4040-A0DF-03898086AFCB}" type="slidenum">
              <a:rPr lang="en-US" altLang="en-US"/>
              <a:pPr/>
              <a:t>17</a:t>
            </a:fld>
            <a:endParaRPr lang="en-US" alt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6517287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880B3C-458B-446C-B9B8-381522E84AD4}" type="slidenum">
              <a:rPr lang="en-US" altLang="en-US"/>
              <a:pPr/>
              <a:t>18</a:t>
            </a:fld>
            <a:endParaRPr lang="en-US" altLang="en-US"/>
          </a:p>
        </p:txBody>
      </p:sp>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4270685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954B47-E585-47BC-AD2C-0943B5638659}" type="slidenum">
              <a:rPr lang="en-US" altLang="en-US"/>
              <a:pPr/>
              <a:t>19</a:t>
            </a:fld>
            <a:endParaRPr lang="en-US" altLang="en-US"/>
          </a:p>
        </p:txBody>
      </p:sp>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773425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684A21-3533-4120-9A55-036F7BD72247}" type="slidenum">
              <a:rPr lang="en-US" altLang="en-US"/>
              <a:pPr/>
              <a:t>2</a:t>
            </a:fld>
            <a:endParaRPr lang="en-US" altLang="en-US"/>
          </a:p>
        </p:txBody>
      </p:sp>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2487020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796B82-AC71-4C4A-A436-7A0D30E4CB4B}" type="slidenum">
              <a:rPr lang="en-US" altLang="en-US"/>
              <a:pPr/>
              <a:t>20</a:t>
            </a:fld>
            <a:endParaRPr lang="en-US" altLang="en-US"/>
          </a:p>
        </p:txBody>
      </p:sp>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0583895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E4ED76-3B84-4690-9875-527ECF9583C1}" type="slidenum">
              <a:rPr lang="en-US" altLang="en-US"/>
              <a:pPr/>
              <a:t>21</a:t>
            </a:fld>
            <a:endParaRPr lang="en-US" alt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2066785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84FD9B-C3AB-4F46-B4FD-CA8B0A00BEE3}" type="slidenum">
              <a:rPr lang="en-US" altLang="en-US"/>
              <a:pPr/>
              <a:t>22</a:t>
            </a:fld>
            <a:endParaRPr lang="en-US" altLang="en-US"/>
          </a:p>
        </p:txBody>
      </p:sp>
      <p:sp>
        <p:nvSpPr>
          <p:cNvPr id="136194" name="Rectangle 2"/>
          <p:cNvSpPr>
            <a:spLocks noGrp="1" noRot="1" noChangeAspect="1" noChangeArrowheads="1" noTextEdit="1"/>
          </p:cNvSpPr>
          <p:nvPr>
            <p:ph type="sldImg"/>
          </p:nvPr>
        </p:nvSpPr>
        <p:spPr>
          <a:ln/>
        </p:spPr>
      </p:sp>
      <p:sp>
        <p:nvSpPr>
          <p:cNvPr id="13619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4420889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CB0D24-0E4F-40CF-B359-E28B05B0C30D}" type="slidenum">
              <a:rPr lang="en-US" altLang="en-US"/>
              <a:pPr/>
              <a:t>23</a:t>
            </a:fld>
            <a:endParaRPr lang="en-US" altLang="en-US"/>
          </a:p>
        </p:txBody>
      </p:sp>
      <p:sp>
        <p:nvSpPr>
          <p:cNvPr id="138242" name="Rectangle 2"/>
          <p:cNvSpPr>
            <a:spLocks noGrp="1" noRot="1" noChangeAspect="1" noChangeArrowheads="1" noTextEdit="1"/>
          </p:cNvSpPr>
          <p:nvPr>
            <p:ph type="sldImg"/>
          </p:nvPr>
        </p:nvSpPr>
        <p:spPr>
          <a:ln/>
        </p:spPr>
      </p:sp>
      <p:sp>
        <p:nvSpPr>
          <p:cNvPr id="13824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9450533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BD97E7-4EC7-487B-A4D4-32C9C03F85CA}" type="slidenum">
              <a:rPr lang="en-US" altLang="en-US"/>
              <a:pPr/>
              <a:t>24</a:t>
            </a:fld>
            <a:endParaRPr lang="en-US" altLang="en-US"/>
          </a:p>
        </p:txBody>
      </p:sp>
      <p:sp>
        <p:nvSpPr>
          <p:cNvPr id="140290" name="Rectangle 2"/>
          <p:cNvSpPr>
            <a:spLocks noGrp="1" noRot="1" noChangeAspect="1" noChangeArrowheads="1" noTextEdit="1"/>
          </p:cNvSpPr>
          <p:nvPr>
            <p:ph type="sldImg"/>
          </p:nvPr>
        </p:nvSpPr>
        <p:spPr>
          <a:ln/>
        </p:spPr>
      </p:sp>
      <p:sp>
        <p:nvSpPr>
          <p:cNvPr id="14029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49058405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3EC013-7D5B-401F-A956-85F48C2E9B52}" type="slidenum">
              <a:rPr lang="en-US" altLang="en-US"/>
              <a:pPr/>
              <a:t>25</a:t>
            </a:fld>
            <a:endParaRPr lang="en-US" altLang="en-US"/>
          </a:p>
        </p:txBody>
      </p:sp>
      <p:sp>
        <p:nvSpPr>
          <p:cNvPr id="142338" name="Rectangle 2"/>
          <p:cNvSpPr>
            <a:spLocks noGrp="1" noRot="1" noChangeAspect="1" noChangeArrowheads="1" noTextEdit="1"/>
          </p:cNvSpPr>
          <p:nvPr>
            <p:ph type="sldImg"/>
          </p:nvPr>
        </p:nvSpPr>
        <p:spPr>
          <a:ln/>
        </p:spPr>
      </p:sp>
      <p:sp>
        <p:nvSpPr>
          <p:cNvPr id="14233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65155803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81155A-690A-49C0-B453-EA2DB12E66C0}" type="slidenum">
              <a:rPr lang="en-US" altLang="en-US"/>
              <a:pPr/>
              <a:t>26</a:t>
            </a:fld>
            <a:endParaRPr lang="en-US" altLang="en-US"/>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981044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CBF347-1D92-4305-A6D2-6BC775059766}" type="slidenum">
              <a:rPr lang="en-US" altLang="en-US"/>
              <a:pPr/>
              <a:t>3</a:t>
            </a:fld>
            <a:endParaRPr lang="en-US" altLang="en-US"/>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6772323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F00BBE-7487-44CA-A607-4775D3655333}" type="slidenum">
              <a:rPr lang="en-US" altLang="en-US"/>
              <a:pPr/>
              <a:t>4</a:t>
            </a:fld>
            <a:endParaRPr lang="en-US" altLang="en-US"/>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6557289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F54698-5187-4851-9196-F506B4815418}" type="slidenum">
              <a:rPr lang="en-US" altLang="en-US"/>
              <a:pPr/>
              <a:t>5</a:t>
            </a:fld>
            <a:endParaRPr lang="en-US" altLang="en-US"/>
          </a:p>
        </p:txBody>
      </p:sp>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4602839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B82971-0D03-4EC1-A3D5-6089A2005103}" type="slidenum">
              <a:rPr lang="en-US" altLang="en-US"/>
              <a:pPr/>
              <a:t>6</a:t>
            </a:fld>
            <a:endParaRPr lang="en-US" altLang="en-US"/>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2077094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4271157-90B0-42B6-9BDA-A52FD88B4CB3}" type="slidenum">
              <a:rPr lang="en-US" altLang="en-US"/>
              <a:pPr/>
              <a:t>7</a:t>
            </a:fld>
            <a:endParaRPr lang="en-US" altLang="en-US"/>
          </a:p>
        </p:txBody>
      </p:sp>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5990624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5B9983-77CB-4460-95F7-36B71AF9117C}" type="slidenum">
              <a:rPr lang="en-US" altLang="en-US"/>
              <a:pPr/>
              <a:t>8</a:t>
            </a:fld>
            <a:endParaRPr lang="en-US" altLang="en-US"/>
          </a:p>
        </p:txBody>
      </p:sp>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0019185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B70F1B-FAC9-45EC-AFA9-41221C230B5E}" type="slidenum">
              <a:rPr lang="en-US" altLang="en-US"/>
              <a:pPr/>
              <a:t>9</a:t>
            </a:fld>
            <a:endParaRPr lang="en-US" altLang="en-US"/>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0879878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Tree>
    <p:extLst>
      <p:ext uri="{BB962C8B-B14F-4D97-AF65-F5344CB8AC3E}">
        <p14:creationId xmlns:p14="http://schemas.microsoft.com/office/powerpoint/2010/main" val="2616844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16647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57451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5745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16269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69AC1A8-5EF4-4E84-93D6-89FBD8768868}" type="slidenum">
              <a:rPr lang="en-US" altLang="en-US"/>
              <a:pPr/>
              <a:t>‹#›</a:t>
            </a:fld>
            <a:endParaRPr lang="en-US" altLang="en-US"/>
          </a:p>
        </p:txBody>
      </p:sp>
    </p:spTree>
    <p:extLst>
      <p:ext uri="{BB962C8B-B14F-4D97-AF65-F5344CB8AC3E}">
        <p14:creationId xmlns:p14="http://schemas.microsoft.com/office/powerpoint/2010/main" val="33015980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0B3ABBE-4305-4D97-B099-9808DFACFC3A}" type="slidenum">
              <a:rPr lang="en-US" altLang="en-US"/>
              <a:pPr/>
              <a:t>‹#›</a:t>
            </a:fld>
            <a:endParaRPr lang="en-US" altLang="en-US"/>
          </a:p>
        </p:txBody>
      </p:sp>
    </p:spTree>
    <p:extLst>
      <p:ext uri="{BB962C8B-B14F-4D97-AF65-F5344CB8AC3E}">
        <p14:creationId xmlns:p14="http://schemas.microsoft.com/office/powerpoint/2010/main" val="19164417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80FA1DD-1F8A-46AE-AA8D-F9D0CD9E5122}" type="slidenum">
              <a:rPr lang="en-US" altLang="en-US"/>
              <a:pPr/>
              <a:t>‹#›</a:t>
            </a:fld>
            <a:endParaRPr lang="en-US" altLang="en-US"/>
          </a:p>
        </p:txBody>
      </p:sp>
    </p:spTree>
    <p:extLst>
      <p:ext uri="{BB962C8B-B14F-4D97-AF65-F5344CB8AC3E}">
        <p14:creationId xmlns:p14="http://schemas.microsoft.com/office/powerpoint/2010/main" val="24833067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4F07E486-0F87-4DEE-BB01-703E94C0CDD2}" type="slidenum">
              <a:rPr lang="en-US" altLang="en-US"/>
              <a:pPr/>
              <a:t>‹#›</a:t>
            </a:fld>
            <a:endParaRPr lang="en-US" altLang="en-US"/>
          </a:p>
        </p:txBody>
      </p:sp>
    </p:spTree>
    <p:extLst>
      <p:ext uri="{BB962C8B-B14F-4D97-AF65-F5344CB8AC3E}">
        <p14:creationId xmlns:p14="http://schemas.microsoft.com/office/powerpoint/2010/main" val="12102483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5AE702DB-E612-4F57-98A2-38687AE6B639}" type="slidenum">
              <a:rPr lang="en-US" altLang="en-US"/>
              <a:pPr/>
              <a:t>‹#›</a:t>
            </a:fld>
            <a:endParaRPr lang="en-US" altLang="en-US"/>
          </a:p>
        </p:txBody>
      </p:sp>
    </p:spTree>
    <p:extLst>
      <p:ext uri="{BB962C8B-B14F-4D97-AF65-F5344CB8AC3E}">
        <p14:creationId xmlns:p14="http://schemas.microsoft.com/office/powerpoint/2010/main" val="35222800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3C108B62-BB4F-4F8C-A917-6A4631313460}" type="slidenum">
              <a:rPr lang="en-US" altLang="en-US"/>
              <a:pPr/>
              <a:t>‹#›</a:t>
            </a:fld>
            <a:endParaRPr lang="en-US" altLang="en-US"/>
          </a:p>
        </p:txBody>
      </p:sp>
    </p:spTree>
    <p:extLst>
      <p:ext uri="{BB962C8B-B14F-4D97-AF65-F5344CB8AC3E}">
        <p14:creationId xmlns:p14="http://schemas.microsoft.com/office/powerpoint/2010/main" val="11553911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7EE28369-9628-4713-A1AE-9401AFFF2F5C}" type="slidenum">
              <a:rPr lang="en-US" altLang="en-US"/>
              <a:pPr/>
              <a:t>‹#›</a:t>
            </a:fld>
            <a:endParaRPr lang="en-US" altLang="en-US"/>
          </a:p>
        </p:txBody>
      </p:sp>
    </p:spTree>
    <p:extLst>
      <p:ext uri="{BB962C8B-B14F-4D97-AF65-F5344CB8AC3E}">
        <p14:creationId xmlns:p14="http://schemas.microsoft.com/office/powerpoint/2010/main" val="41122766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0EB16786-DC38-4B7B-A714-319643C56873}" type="slidenum">
              <a:rPr lang="en-US" altLang="en-US"/>
              <a:pPr/>
              <a:t>‹#›</a:t>
            </a:fld>
            <a:endParaRPr lang="en-US" altLang="en-US"/>
          </a:p>
        </p:txBody>
      </p:sp>
    </p:spTree>
    <p:extLst>
      <p:ext uri="{BB962C8B-B14F-4D97-AF65-F5344CB8AC3E}">
        <p14:creationId xmlns:p14="http://schemas.microsoft.com/office/powerpoint/2010/main" val="3962314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119728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D8799449-8224-41DA-8FBD-17156896C843}" type="slidenum">
              <a:rPr lang="en-US" altLang="en-US"/>
              <a:pPr/>
              <a:t>‹#›</a:t>
            </a:fld>
            <a:endParaRPr lang="en-US" altLang="en-US"/>
          </a:p>
        </p:txBody>
      </p:sp>
    </p:spTree>
    <p:extLst>
      <p:ext uri="{BB962C8B-B14F-4D97-AF65-F5344CB8AC3E}">
        <p14:creationId xmlns:p14="http://schemas.microsoft.com/office/powerpoint/2010/main" val="5564277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98A1E94-3DC5-4FE9-A7AD-5E734C5C5552}" type="slidenum">
              <a:rPr lang="en-US" altLang="en-US"/>
              <a:pPr/>
              <a:t>‹#›</a:t>
            </a:fld>
            <a:endParaRPr lang="en-US" altLang="en-US"/>
          </a:p>
        </p:txBody>
      </p:sp>
    </p:spTree>
    <p:extLst>
      <p:ext uri="{BB962C8B-B14F-4D97-AF65-F5344CB8AC3E}">
        <p14:creationId xmlns:p14="http://schemas.microsoft.com/office/powerpoint/2010/main" val="2242801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29F6DA8-073B-4169-A00E-58FEDCEB64AD}" type="slidenum">
              <a:rPr lang="en-US" altLang="en-US"/>
              <a:pPr/>
              <a:t>‹#›</a:t>
            </a:fld>
            <a:endParaRPr lang="en-US" altLang="en-US"/>
          </a:p>
        </p:txBody>
      </p:sp>
    </p:spTree>
    <p:extLst>
      <p:ext uri="{BB962C8B-B14F-4D97-AF65-F5344CB8AC3E}">
        <p14:creationId xmlns:p14="http://schemas.microsoft.com/office/powerpoint/2010/main" val="3201724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Tree>
    <p:extLst>
      <p:ext uri="{BB962C8B-B14F-4D97-AF65-F5344CB8AC3E}">
        <p14:creationId xmlns:p14="http://schemas.microsoft.com/office/powerpoint/2010/main" val="2998732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0" y="1219200"/>
            <a:ext cx="4495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19200"/>
            <a:ext cx="4495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38573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0167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525134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4466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1480231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3727620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00066"/>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bwMode="auto">
          <a:xfrm>
            <a:off x="0" y="0"/>
            <a:ext cx="9144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8131" name="Rectangle 3"/>
          <p:cNvSpPr>
            <a:spLocks noGrp="1" noChangeArrowheads="1"/>
          </p:cNvSpPr>
          <p:nvPr>
            <p:ph type="body" idx="1"/>
          </p:nvPr>
        </p:nvSpPr>
        <p:spPr bwMode="auto">
          <a:xfrm>
            <a:off x="0" y="1219200"/>
            <a:ext cx="91440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ctr" rtl="0" fontAlgn="base">
        <a:spcBef>
          <a:spcPct val="0"/>
        </a:spcBef>
        <a:spcAft>
          <a:spcPct val="0"/>
        </a:spcAft>
        <a:defRPr sz="4400" i="1" kern="1200">
          <a:solidFill>
            <a:schemeClr val="bg1"/>
          </a:solidFill>
          <a:latin typeface="+mj-lt"/>
          <a:ea typeface="+mj-ea"/>
          <a:cs typeface="+mj-cs"/>
        </a:defRPr>
      </a:lvl1pPr>
      <a:lvl2pPr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2pPr>
      <a:lvl3pPr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3pPr>
      <a:lvl4pPr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4pPr>
      <a:lvl5pPr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i="1">
          <a:solidFill>
            <a:schemeClr val="bg1"/>
          </a:solidFill>
          <a:latin typeface="Arial" panose="020B0604020202020204" pitchFamily="34" charset="0"/>
          <a:cs typeface="Arial" panose="020B0604020202020204" pitchFamily="34" charset="0"/>
        </a:defRPr>
      </a:lvl9pPr>
    </p:titleStyle>
    <p:bodyStyle>
      <a:lvl1pPr marL="176213" indent="-176213" algn="l" rtl="0" fontAlgn="base">
        <a:spcBef>
          <a:spcPct val="20000"/>
        </a:spcBef>
        <a:spcAft>
          <a:spcPct val="0"/>
        </a:spcAft>
        <a:buChar char="•"/>
        <a:defRPr sz="4000" kern="1200">
          <a:solidFill>
            <a:schemeClr val="bg1"/>
          </a:solidFill>
          <a:latin typeface="+mn-lt"/>
          <a:ea typeface="+mn-ea"/>
          <a:cs typeface="+mn-cs"/>
        </a:defRPr>
      </a:lvl1pPr>
      <a:lvl2pPr marL="457200" indent="-166688" algn="l" rtl="0" fontAlgn="base">
        <a:spcBef>
          <a:spcPct val="20000"/>
        </a:spcBef>
        <a:spcAft>
          <a:spcPct val="0"/>
        </a:spcAft>
        <a:buSzPct val="85000"/>
        <a:buFont typeface="Wingdings" panose="05000000000000000000" pitchFamily="2" charset="2"/>
        <a:buChar char="Ø"/>
        <a:defRPr sz="4000" kern="1200">
          <a:solidFill>
            <a:schemeClr val="bg1"/>
          </a:solidFill>
          <a:latin typeface="+mn-lt"/>
          <a:ea typeface="+mn-ea"/>
          <a:cs typeface="+mn-cs"/>
        </a:defRPr>
      </a:lvl2pPr>
      <a:lvl3pPr marL="735013" indent="-163513" algn="l" rtl="0" fontAlgn="base">
        <a:spcBef>
          <a:spcPct val="20000"/>
        </a:spcBef>
        <a:spcAft>
          <a:spcPct val="0"/>
        </a:spcAft>
        <a:buChar char="•"/>
        <a:defRPr sz="3600" kern="1200">
          <a:solidFill>
            <a:schemeClr val="bg1"/>
          </a:solidFill>
          <a:latin typeface="+mn-lt"/>
          <a:ea typeface="+mn-ea"/>
          <a:cs typeface="+mn-cs"/>
        </a:defRPr>
      </a:lvl3pPr>
      <a:lvl4pPr marL="1025525" indent="-176213" algn="l" rtl="0" fontAlgn="base">
        <a:spcBef>
          <a:spcPct val="20000"/>
        </a:spcBef>
        <a:spcAft>
          <a:spcPct val="0"/>
        </a:spcAft>
        <a:buSzPct val="80000"/>
        <a:buFont typeface="Wingdings" panose="05000000000000000000" pitchFamily="2" charset="2"/>
        <a:buChar char="ü"/>
        <a:defRPr sz="3600" kern="1200">
          <a:solidFill>
            <a:schemeClr val="bg1"/>
          </a:solidFill>
          <a:latin typeface="+mn-lt"/>
          <a:ea typeface="+mn-ea"/>
          <a:cs typeface="+mn-cs"/>
        </a:defRPr>
      </a:lvl4pPr>
      <a:lvl5pPr marL="1254125" indent="-114300" algn="l" rtl="0" fontAlgn="base">
        <a:spcBef>
          <a:spcPct val="20000"/>
        </a:spcBef>
        <a:spcAft>
          <a:spcPct val="0"/>
        </a:spcAft>
        <a:buSzPct val="65000"/>
        <a:buFont typeface="Wingdings" panose="05000000000000000000" pitchFamily="2" charset="2"/>
        <a:buChar char="v"/>
        <a:defRPr sz="36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87043"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704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8704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8704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32134CA1-438D-42E3-B65D-87E6C20F4BB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ctrTitle"/>
          </p:nvPr>
        </p:nvSpPr>
        <p:spPr>
          <a:xfrm>
            <a:off x="685800" y="304800"/>
            <a:ext cx="7696200" cy="762000"/>
          </a:xfrm>
        </p:spPr>
        <p:txBody>
          <a:bodyPr anchor="ctr"/>
          <a:lstStyle/>
          <a:p>
            <a:r>
              <a:rPr lang="en-US" altLang="en-US" sz="4000" b="1"/>
              <a:t>A reminder to consider others Please:</a:t>
            </a:r>
          </a:p>
        </p:txBody>
      </p:sp>
      <p:sp>
        <p:nvSpPr>
          <p:cNvPr id="88067" name="Rectangle 3"/>
          <p:cNvSpPr>
            <a:spLocks noGrp="1" noChangeArrowheads="1"/>
          </p:cNvSpPr>
          <p:nvPr>
            <p:ph type="subTitle" idx="1"/>
          </p:nvPr>
        </p:nvSpPr>
        <p:spPr>
          <a:xfrm>
            <a:off x="304800" y="1295400"/>
            <a:ext cx="8458200" cy="5334000"/>
          </a:xfrm>
        </p:spPr>
        <p:txBody>
          <a:bodyPr/>
          <a:lstStyle/>
          <a:p>
            <a:pPr marL="395288" indent="-395288" algn="l">
              <a:buFont typeface="Wingdings" panose="05000000000000000000" pitchFamily="2" charset="2"/>
              <a:buChar char="§"/>
            </a:pPr>
            <a:r>
              <a:rPr lang="en-US" altLang="en-US" sz="3200" b="1"/>
              <a:t>Turn off your cell phone or set to vibrate only</a:t>
            </a:r>
          </a:p>
          <a:p>
            <a:pPr marL="395288" indent="-395288" algn="l">
              <a:buFont typeface="Wingdings" panose="05000000000000000000" pitchFamily="2" charset="2"/>
              <a:buChar char="§"/>
            </a:pPr>
            <a:r>
              <a:rPr lang="en-US" altLang="en-US" sz="3200" b="1"/>
              <a:t>Turn off sound to all electronic devices</a:t>
            </a:r>
          </a:p>
          <a:p>
            <a:pPr marL="395288" indent="-395288" algn="l">
              <a:buFont typeface="Wingdings" panose="05000000000000000000" pitchFamily="2" charset="2"/>
              <a:buChar char="§"/>
            </a:pPr>
            <a:r>
              <a:rPr lang="en-US" altLang="en-US" sz="3200" b="1"/>
              <a:t>Use the nursery or cry room if your child is fussy</a:t>
            </a:r>
          </a:p>
          <a:p>
            <a:pPr marL="395288" indent="-395288" algn="l">
              <a:buFont typeface="Wingdings" panose="05000000000000000000" pitchFamily="2" charset="2"/>
              <a:buChar char="§"/>
            </a:pPr>
            <a:r>
              <a:rPr lang="en-US" altLang="en-US" sz="3200" b="1"/>
              <a:t>Get up during the preaching only if absolutely necessary (please sit in back if you must leave early)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ctrTitle" idx="4294967295"/>
          </p:nvPr>
        </p:nvSpPr>
        <p:spPr>
          <a:xfrm>
            <a:off x="0" y="7620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The Message of Evangelism</a:t>
            </a:r>
            <a:endParaRPr lang="en-US" altLang="en-US" sz="3600" b="1">
              <a:solidFill>
                <a:srgbClr val="FFFF99"/>
              </a:solidFill>
              <a:latin typeface="Arial Narrow" panose="020B0606020202030204" pitchFamily="34" charset="0"/>
            </a:endParaRPr>
          </a:p>
        </p:txBody>
      </p:sp>
      <p:sp>
        <p:nvSpPr>
          <p:cNvPr id="118787" name="Rectangle 3"/>
          <p:cNvSpPr>
            <a:spLocks noGrp="1" noChangeArrowheads="1"/>
          </p:cNvSpPr>
          <p:nvPr>
            <p:ph type="body" idx="4294967295"/>
          </p:nvPr>
        </p:nvSpPr>
        <p:spPr>
          <a:xfrm>
            <a:off x="0" y="838200"/>
            <a:ext cx="9144000" cy="6019800"/>
          </a:xfrm>
          <a:noFill/>
          <a:ln/>
        </p:spPr>
        <p:txBody>
          <a:bodyPr/>
          <a:lstStyle/>
          <a:p>
            <a:r>
              <a:rPr lang="en-US" altLang="en-US" sz="4400" b="1" dirty="0" smtClean="0">
                <a:solidFill>
                  <a:srgbClr val="FFFFFF"/>
                </a:solidFill>
                <a:latin typeface="Arial Narrow" panose="020B0606020202030204" pitchFamily="34" charset="0"/>
              </a:rPr>
              <a:t>Another great </a:t>
            </a:r>
            <a:r>
              <a:rPr lang="en-US" altLang="en-US" sz="4400" b="1" dirty="0" smtClean="0">
                <a:solidFill>
                  <a:srgbClr val="FFFFFF"/>
                </a:solidFill>
                <a:latin typeface="Arial Narrow" panose="020B0606020202030204" pitchFamily="34" charset="0"/>
              </a:rPr>
              <a:t>tragedy </a:t>
            </a:r>
            <a:r>
              <a:rPr lang="en-US" altLang="en-US" sz="4400" b="1" dirty="0">
                <a:solidFill>
                  <a:srgbClr val="FFFFFF"/>
                </a:solidFill>
                <a:latin typeface="Arial Narrow" panose="020B0606020202030204" pitchFamily="34" charset="0"/>
              </a:rPr>
              <a:t>- those deceived by a false gospel – </a:t>
            </a:r>
          </a:p>
          <a:p>
            <a:pPr marL="746125" lvl="1" indent="-455613"/>
            <a:r>
              <a:rPr lang="en-US" altLang="en-US" sz="4400" b="1" dirty="0">
                <a:solidFill>
                  <a:srgbClr val="FFFFFF"/>
                </a:solidFill>
                <a:latin typeface="Arial Narrow" panose="020B0606020202030204" pitchFamily="34" charset="0"/>
              </a:rPr>
              <a:t>and they abound even within Christianity</a:t>
            </a:r>
          </a:p>
          <a:p>
            <a:r>
              <a:rPr lang="en-US" altLang="en-US" sz="4400" b="1" dirty="0">
                <a:solidFill>
                  <a:srgbClr val="FFFFFF"/>
                </a:solidFill>
                <a:latin typeface="Arial Narrow" panose="020B0606020202030204" pitchFamily="34" charset="0"/>
              </a:rPr>
              <a:t>The gospel begins with a message of repentance - Luke 3; Matthew 4:17</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8786"/>
                                        </p:tgtEl>
                                        <p:attrNameLst>
                                          <p:attrName>style.visibility</p:attrName>
                                        </p:attrNameLst>
                                      </p:cBhvr>
                                      <p:to>
                                        <p:strVal val="visible"/>
                                      </p:to>
                                    </p:set>
                                  </p:childTnLst>
                                </p:cTn>
                              </p:par>
                            </p:childTnLst>
                          </p:cTn>
                        </p:par>
                        <p:par>
                          <p:cTn id="7" fill="hold" nodeType="afterGroup">
                            <p:stCondLst>
                              <p:cond delay="0"/>
                            </p:stCondLst>
                            <p:childTnLst>
                              <p:par>
                                <p:cTn id="8" presetID="3" presetClass="entr" presetSubtype="5" fill="hold" grpId="0" nodeType="afterEffect">
                                  <p:stCondLst>
                                    <p:cond delay="0"/>
                                  </p:stCondLst>
                                  <p:childTnLst>
                                    <p:set>
                                      <p:cBhvr>
                                        <p:cTn id="9" dur="1" fill="hold">
                                          <p:stCondLst>
                                            <p:cond delay="0"/>
                                          </p:stCondLst>
                                        </p:cTn>
                                        <p:tgtEl>
                                          <p:spTgt spid="118787">
                                            <p:txEl>
                                              <p:pRg st="0" end="0"/>
                                            </p:txEl>
                                          </p:spTgt>
                                        </p:tgtEl>
                                        <p:attrNameLst>
                                          <p:attrName>style.visibility</p:attrName>
                                        </p:attrNameLst>
                                      </p:cBhvr>
                                      <p:to>
                                        <p:strVal val="visible"/>
                                      </p:to>
                                    </p:set>
                                    <p:animEffect transition="in" filter="blinds(vertical)">
                                      <p:cBhvr>
                                        <p:cTn id="10" dur="500"/>
                                        <p:tgtEl>
                                          <p:spTgt spid="118787">
                                            <p:txEl>
                                              <p:pRg st="0" end="0"/>
                                            </p:txEl>
                                          </p:spTgt>
                                        </p:tgtEl>
                                      </p:cBhvr>
                                    </p:animEffect>
                                  </p:childTnLst>
                                </p:cTn>
                              </p:par>
                            </p:childTnLst>
                          </p:cTn>
                        </p:par>
                        <p:par>
                          <p:cTn id="11" fill="hold" nodeType="afterGroup">
                            <p:stCondLst>
                              <p:cond delay="500"/>
                            </p:stCondLst>
                            <p:childTnLst>
                              <p:par>
                                <p:cTn id="12" presetID="3" presetClass="entr" presetSubtype="5" fill="hold" grpId="0" nodeType="afterEffect">
                                  <p:stCondLst>
                                    <p:cond delay="1500"/>
                                  </p:stCondLst>
                                  <p:childTnLst>
                                    <p:set>
                                      <p:cBhvr>
                                        <p:cTn id="13" dur="1" fill="hold">
                                          <p:stCondLst>
                                            <p:cond delay="0"/>
                                          </p:stCondLst>
                                        </p:cTn>
                                        <p:tgtEl>
                                          <p:spTgt spid="118787">
                                            <p:txEl>
                                              <p:pRg st="1" end="1"/>
                                            </p:txEl>
                                          </p:spTgt>
                                        </p:tgtEl>
                                        <p:attrNameLst>
                                          <p:attrName>style.visibility</p:attrName>
                                        </p:attrNameLst>
                                      </p:cBhvr>
                                      <p:to>
                                        <p:strVal val="visible"/>
                                      </p:to>
                                    </p:set>
                                    <p:animEffect transition="in" filter="blinds(vertical)">
                                      <p:cBhvr>
                                        <p:cTn id="14" dur="500"/>
                                        <p:tgtEl>
                                          <p:spTgt spid="118787">
                                            <p:txEl>
                                              <p:pRg st="1" end="1"/>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3" presetClass="entr" presetSubtype="5" fill="hold" grpId="0" nodeType="clickEffect">
                                  <p:stCondLst>
                                    <p:cond delay="0"/>
                                  </p:stCondLst>
                                  <p:childTnLst>
                                    <p:set>
                                      <p:cBhvr>
                                        <p:cTn id="18" dur="1" fill="hold">
                                          <p:stCondLst>
                                            <p:cond delay="0"/>
                                          </p:stCondLst>
                                        </p:cTn>
                                        <p:tgtEl>
                                          <p:spTgt spid="118787">
                                            <p:txEl>
                                              <p:pRg st="2" end="2"/>
                                            </p:txEl>
                                          </p:spTgt>
                                        </p:tgtEl>
                                        <p:attrNameLst>
                                          <p:attrName>style.visibility</p:attrName>
                                        </p:attrNameLst>
                                      </p:cBhvr>
                                      <p:to>
                                        <p:strVal val="visible"/>
                                      </p:to>
                                    </p:set>
                                    <p:animEffect transition="in" filter="blinds(vertical)">
                                      <p:cBhvr>
                                        <p:cTn id="19" dur="500"/>
                                        <p:tgtEl>
                                          <p:spTgt spid="1187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6" grpId="0"/>
      <p:bldP spid="118787"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ctrTitle" idx="4294967295"/>
          </p:nvPr>
        </p:nvSpPr>
        <p:spPr>
          <a:xfrm>
            <a:off x="0" y="-33754"/>
            <a:ext cx="9144000" cy="677108"/>
          </a:xfrm>
          <a:noFill/>
          <a:ln/>
        </p:spPr>
        <p:txBody>
          <a:bodyPr lIns="0" tIns="0" rIns="0" bIns="0">
            <a:spAutoFit/>
          </a:bodyPr>
          <a:lstStyle/>
          <a:p>
            <a:pPr defTabSz="381000"/>
            <a:r>
              <a:rPr lang="en-US" altLang="en-US" b="1" u="sng" dirty="0">
                <a:solidFill>
                  <a:srgbClr val="A0D0FF"/>
                </a:solidFill>
                <a:latin typeface="Arial Narrow" panose="020B0606020202030204" pitchFamily="34" charset="0"/>
              </a:rPr>
              <a:t>Jesus’ explanation of the </a:t>
            </a:r>
            <a:r>
              <a:rPr lang="en-US" altLang="en-US" b="1" u="sng" dirty="0" smtClean="0">
                <a:solidFill>
                  <a:srgbClr val="A0D0FF"/>
                </a:solidFill>
                <a:latin typeface="Arial Narrow" panose="020B0606020202030204" pitchFamily="34" charset="0"/>
              </a:rPr>
              <a:t>Gospel </a:t>
            </a:r>
            <a:r>
              <a:rPr lang="en-US" altLang="en-US" b="1" u="sng" dirty="0">
                <a:solidFill>
                  <a:srgbClr val="A0D0FF"/>
                </a:solidFill>
                <a:latin typeface="Arial Narrow" panose="020B0606020202030204" pitchFamily="34" charset="0"/>
              </a:rPr>
              <a:t>in John</a:t>
            </a:r>
            <a:endParaRPr lang="en-US" altLang="en-US" b="1" dirty="0">
              <a:solidFill>
                <a:srgbClr val="FFFF99"/>
              </a:solidFill>
              <a:latin typeface="Arial Narrow" panose="020B0606020202030204" pitchFamily="34" charset="0"/>
            </a:endParaRPr>
          </a:p>
        </p:txBody>
      </p:sp>
      <p:sp>
        <p:nvSpPr>
          <p:cNvPr id="53251" name="Rectangle 3"/>
          <p:cNvSpPr>
            <a:spLocks noGrp="1" noChangeArrowheads="1"/>
          </p:cNvSpPr>
          <p:nvPr>
            <p:ph type="body" idx="4294967295"/>
          </p:nvPr>
        </p:nvSpPr>
        <p:spPr>
          <a:xfrm>
            <a:off x="0" y="838200"/>
            <a:ext cx="9144000" cy="6019800"/>
          </a:xfrm>
          <a:noFill/>
          <a:ln/>
        </p:spPr>
        <p:txBody>
          <a:bodyPr/>
          <a:lstStyle/>
          <a:p>
            <a:pPr>
              <a:buFontTx/>
              <a:buNone/>
            </a:pPr>
            <a:r>
              <a:rPr lang="en-US" altLang="en-US" sz="4400" b="1">
                <a:solidFill>
                  <a:srgbClr val="FFFFFF"/>
                </a:solidFill>
                <a:latin typeface="Arial Narrow" panose="020B0606020202030204" pitchFamily="34" charset="0"/>
              </a:rPr>
              <a:t>1) It is a message brought directly from heaven (John 3:13)</a:t>
            </a:r>
          </a:p>
          <a:p>
            <a:pPr>
              <a:buFontTx/>
              <a:buNone/>
            </a:pPr>
            <a:r>
              <a:rPr lang="en-US" altLang="en-US" sz="4400" b="1">
                <a:solidFill>
                  <a:srgbClr val="FFFFFF"/>
                </a:solidFill>
                <a:latin typeface="Arial Narrow" panose="020B0606020202030204" pitchFamily="34" charset="0"/>
              </a:rPr>
              <a:t>2) God is loving toward man and has provided a means of eternal life through belief in Jesus (John 3:14-17)</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3250"/>
                                        </p:tgtEl>
                                        <p:attrNameLst>
                                          <p:attrName>style.visibility</p:attrName>
                                        </p:attrNameLst>
                                      </p:cBhvr>
                                      <p:to>
                                        <p:strVal val="visible"/>
                                      </p:to>
                                    </p:set>
                                  </p:childTnLst>
                                </p:cTn>
                              </p:par>
                            </p:childTnLst>
                          </p:cTn>
                        </p:par>
                        <p:par>
                          <p:cTn id="7" fill="hold" nodeType="afterGroup">
                            <p:stCondLst>
                              <p:cond delay="0"/>
                            </p:stCondLst>
                            <p:childTnLst>
                              <p:par>
                                <p:cTn id="8" presetID="22" presetClass="entr" presetSubtype="8" fill="hold" grpId="0" nodeType="afterEffect">
                                  <p:stCondLst>
                                    <p:cond delay="1500"/>
                                  </p:stCondLst>
                                  <p:childTnLst>
                                    <p:set>
                                      <p:cBhvr>
                                        <p:cTn id="9" dur="1" fill="hold">
                                          <p:stCondLst>
                                            <p:cond delay="0"/>
                                          </p:stCondLst>
                                        </p:cTn>
                                        <p:tgtEl>
                                          <p:spTgt spid="53251">
                                            <p:txEl>
                                              <p:pRg st="0" end="0"/>
                                            </p:txEl>
                                          </p:spTgt>
                                        </p:tgtEl>
                                        <p:attrNameLst>
                                          <p:attrName>style.visibility</p:attrName>
                                        </p:attrNameLst>
                                      </p:cBhvr>
                                      <p:to>
                                        <p:strVal val="visible"/>
                                      </p:to>
                                    </p:set>
                                    <p:animEffect transition="in" filter="wipe(left)">
                                      <p:cBhvr>
                                        <p:cTn id="10" dur="500"/>
                                        <p:tgtEl>
                                          <p:spTgt spid="53251">
                                            <p:txEl>
                                              <p:pRg st="0" end="0"/>
                                            </p:txEl>
                                          </p:spTgt>
                                        </p:tgtEl>
                                      </p:cBhvr>
                                    </p:animEffect>
                                  </p:childTnLst>
                                  <p:subTnLst>
                                    <p:animClr clrSpc="rgb" dir="cw">
                                      <p:cBhvr override="childStyle">
                                        <p:cTn dur="1" fill="hold" display="0" masterRel="nextClick" afterEffect="1"/>
                                        <p:tgtEl>
                                          <p:spTgt spid="53251">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53251">
                                            <p:txEl>
                                              <p:pRg st="1" end="1"/>
                                            </p:txEl>
                                          </p:spTgt>
                                        </p:tgtEl>
                                        <p:attrNameLst>
                                          <p:attrName>style.visibility</p:attrName>
                                        </p:attrNameLst>
                                      </p:cBhvr>
                                      <p:to>
                                        <p:strVal val="visible"/>
                                      </p:to>
                                    </p:set>
                                    <p:animEffect transition="in" filter="wipe(left)">
                                      <p:cBhvr>
                                        <p:cTn id="15" dur="500"/>
                                        <p:tgtEl>
                                          <p:spTgt spid="532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P spid="53251"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ctrTitle" idx="4294967295"/>
          </p:nvPr>
        </p:nvSpPr>
        <p:spPr>
          <a:xfrm>
            <a:off x="0" y="-33754"/>
            <a:ext cx="9144000" cy="677108"/>
          </a:xfrm>
          <a:noFill/>
          <a:ln/>
        </p:spPr>
        <p:txBody>
          <a:bodyPr lIns="0" tIns="0" rIns="0" bIns="0">
            <a:spAutoFit/>
          </a:bodyPr>
          <a:lstStyle/>
          <a:p>
            <a:pPr defTabSz="381000"/>
            <a:r>
              <a:rPr lang="en-US" altLang="en-US" b="1" u="sng" dirty="0">
                <a:solidFill>
                  <a:srgbClr val="A0D0FF"/>
                </a:solidFill>
                <a:latin typeface="Arial Narrow" panose="020B0606020202030204" pitchFamily="34" charset="0"/>
              </a:rPr>
              <a:t>Jesus’ explanation of the </a:t>
            </a:r>
            <a:r>
              <a:rPr lang="en-US" altLang="en-US" b="1" u="sng" dirty="0" smtClean="0">
                <a:solidFill>
                  <a:srgbClr val="A0D0FF"/>
                </a:solidFill>
                <a:latin typeface="Arial Narrow" panose="020B0606020202030204" pitchFamily="34" charset="0"/>
              </a:rPr>
              <a:t>Gospel </a:t>
            </a:r>
            <a:r>
              <a:rPr lang="en-US" altLang="en-US" b="1" u="sng" dirty="0">
                <a:solidFill>
                  <a:srgbClr val="A0D0FF"/>
                </a:solidFill>
                <a:latin typeface="Arial Narrow" panose="020B0606020202030204" pitchFamily="34" charset="0"/>
              </a:rPr>
              <a:t>in John</a:t>
            </a:r>
            <a:endParaRPr lang="en-US" altLang="en-US" b="1" dirty="0">
              <a:solidFill>
                <a:srgbClr val="FFFF99"/>
              </a:solidFill>
              <a:latin typeface="Arial Narrow" panose="020B0606020202030204" pitchFamily="34" charset="0"/>
            </a:endParaRPr>
          </a:p>
        </p:txBody>
      </p:sp>
      <p:sp>
        <p:nvSpPr>
          <p:cNvPr id="120835" name="Rectangle 3"/>
          <p:cNvSpPr>
            <a:spLocks noGrp="1" noChangeArrowheads="1"/>
          </p:cNvSpPr>
          <p:nvPr>
            <p:ph type="body" idx="4294967295"/>
          </p:nvPr>
        </p:nvSpPr>
        <p:spPr>
          <a:xfrm>
            <a:off x="0" y="838200"/>
            <a:ext cx="9144000" cy="6019800"/>
          </a:xfrm>
          <a:noFill/>
          <a:ln/>
        </p:spPr>
        <p:txBody>
          <a:bodyPr/>
          <a:lstStyle/>
          <a:p>
            <a:pPr>
              <a:buFontTx/>
              <a:buNone/>
            </a:pPr>
            <a:r>
              <a:rPr lang="en-US" altLang="en-US" sz="4400" b="1">
                <a:solidFill>
                  <a:srgbClr val="FFFFFF"/>
                </a:solidFill>
                <a:latin typeface="Arial Narrow" panose="020B0606020202030204" pitchFamily="34" charset="0"/>
              </a:rPr>
              <a:t>3) Those who do not believe are under God’s judgment (John 3:18)</a:t>
            </a:r>
          </a:p>
          <a:p>
            <a:pPr>
              <a:buFontTx/>
              <a:buNone/>
            </a:pPr>
            <a:r>
              <a:rPr lang="en-US" altLang="en-US" sz="4400" b="1">
                <a:solidFill>
                  <a:srgbClr val="FFFFFF"/>
                </a:solidFill>
                <a:latin typeface="Arial Narrow" panose="020B0606020202030204" pitchFamily="34" charset="0"/>
              </a:rPr>
              <a:t>4) The truth of belief will be demonstrated by the manner of life (John 3:19-21)</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0834"/>
                                        </p:tgtEl>
                                        <p:attrNameLst>
                                          <p:attrName>style.visibility</p:attrName>
                                        </p:attrNameLst>
                                      </p:cBhvr>
                                      <p:to>
                                        <p:strVal val="visible"/>
                                      </p:to>
                                    </p:set>
                                  </p:childTnLst>
                                </p:cTn>
                              </p:par>
                            </p:childTnLst>
                          </p:cTn>
                        </p:par>
                        <p:par>
                          <p:cTn id="7" fill="hold" nodeType="afterGroup">
                            <p:stCondLst>
                              <p:cond delay="0"/>
                            </p:stCondLst>
                            <p:childTnLst>
                              <p:par>
                                <p:cTn id="8" presetID="22" presetClass="entr" presetSubtype="8" fill="hold" grpId="0" nodeType="afterEffect">
                                  <p:stCondLst>
                                    <p:cond delay="0"/>
                                  </p:stCondLst>
                                  <p:childTnLst>
                                    <p:set>
                                      <p:cBhvr>
                                        <p:cTn id="9" dur="1" fill="hold">
                                          <p:stCondLst>
                                            <p:cond delay="0"/>
                                          </p:stCondLst>
                                        </p:cTn>
                                        <p:tgtEl>
                                          <p:spTgt spid="120835">
                                            <p:txEl>
                                              <p:pRg st="0" end="0"/>
                                            </p:txEl>
                                          </p:spTgt>
                                        </p:tgtEl>
                                        <p:attrNameLst>
                                          <p:attrName>style.visibility</p:attrName>
                                        </p:attrNameLst>
                                      </p:cBhvr>
                                      <p:to>
                                        <p:strVal val="visible"/>
                                      </p:to>
                                    </p:set>
                                    <p:animEffect transition="in" filter="wipe(left)">
                                      <p:cBhvr>
                                        <p:cTn id="10" dur="500"/>
                                        <p:tgtEl>
                                          <p:spTgt spid="120835">
                                            <p:txEl>
                                              <p:pRg st="0" end="0"/>
                                            </p:txEl>
                                          </p:spTgt>
                                        </p:tgtEl>
                                      </p:cBhvr>
                                    </p:animEffect>
                                  </p:childTnLst>
                                  <p:subTnLst>
                                    <p:animClr clrSpc="rgb" dir="cw">
                                      <p:cBhvr override="childStyle">
                                        <p:cTn dur="1" fill="hold" display="0" masterRel="nextClick" afterEffect="1"/>
                                        <p:tgtEl>
                                          <p:spTgt spid="120835">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20835">
                                            <p:txEl>
                                              <p:pRg st="1" end="1"/>
                                            </p:txEl>
                                          </p:spTgt>
                                        </p:tgtEl>
                                        <p:attrNameLst>
                                          <p:attrName>style.visibility</p:attrName>
                                        </p:attrNameLst>
                                      </p:cBhvr>
                                      <p:to>
                                        <p:strVal val="visible"/>
                                      </p:to>
                                    </p:set>
                                    <p:animEffect transition="in" filter="wipe(left)">
                                      <p:cBhvr>
                                        <p:cTn id="15" dur="500"/>
                                        <p:tgtEl>
                                          <p:spTgt spid="12083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4" grpId="0"/>
      <p:bldP spid="120835"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ctrTitle" idx="4294967295"/>
          </p:nvPr>
        </p:nvSpPr>
        <p:spPr>
          <a:xfrm>
            <a:off x="0" y="-33754"/>
            <a:ext cx="9144000" cy="677108"/>
          </a:xfrm>
          <a:noFill/>
          <a:ln/>
        </p:spPr>
        <p:txBody>
          <a:bodyPr lIns="0" tIns="0" rIns="0" bIns="0">
            <a:spAutoFit/>
          </a:bodyPr>
          <a:lstStyle/>
          <a:p>
            <a:pPr defTabSz="381000"/>
            <a:r>
              <a:rPr lang="en-US" altLang="en-US" b="1" u="sng" dirty="0">
                <a:solidFill>
                  <a:srgbClr val="A0D0FF"/>
                </a:solidFill>
                <a:latin typeface="Arial Narrow" panose="020B0606020202030204" pitchFamily="34" charset="0"/>
              </a:rPr>
              <a:t>Jesus’ explanation of the </a:t>
            </a:r>
            <a:r>
              <a:rPr lang="en-US" altLang="en-US" b="1" u="sng" dirty="0" smtClean="0">
                <a:solidFill>
                  <a:srgbClr val="A0D0FF"/>
                </a:solidFill>
                <a:latin typeface="Arial Narrow" panose="020B0606020202030204" pitchFamily="34" charset="0"/>
              </a:rPr>
              <a:t>Gospel </a:t>
            </a:r>
            <a:r>
              <a:rPr lang="en-US" altLang="en-US" b="1" u="sng" dirty="0">
                <a:solidFill>
                  <a:srgbClr val="A0D0FF"/>
                </a:solidFill>
                <a:latin typeface="Arial Narrow" panose="020B0606020202030204" pitchFamily="34" charset="0"/>
              </a:rPr>
              <a:t>in John</a:t>
            </a:r>
            <a:endParaRPr lang="en-US" altLang="en-US" b="1" dirty="0">
              <a:solidFill>
                <a:srgbClr val="FFFF99"/>
              </a:solidFill>
              <a:latin typeface="Arial Narrow" panose="020B0606020202030204" pitchFamily="34" charset="0"/>
            </a:endParaRPr>
          </a:p>
        </p:txBody>
      </p:sp>
      <p:sp>
        <p:nvSpPr>
          <p:cNvPr id="122883" name="Rectangle 3"/>
          <p:cNvSpPr>
            <a:spLocks noGrp="1" noChangeArrowheads="1"/>
          </p:cNvSpPr>
          <p:nvPr>
            <p:ph type="body" idx="4294967295"/>
          </p:nvPr>
        </p:nvSpPr>
        <p:spPr>
          <a:xfrm>
            <a:off x="0" y="838200"/>
            <a:ext cx="9144000" cy="6019800"/>
          </a:xfrm>
          <a:noFill/>
          <a:ln/>
        </p:spPr>
        <p:txBody>
          <a:bodyPr/>
          <a:lstStyle/>
          <a:p>
            <a:r>
              <a:rPr lang="en-US" altLang="en-US" sz="4400" b="1">
                <a:solidFill>
                  <a:srgbClr val="FFFFFF"/>
                </a:solidFill>
                <a:latin typeface="Arial Narrow" panose="020B0606020202030204" pitchFamily="34" charset="0"/>
              </a:rPr>
              <a:t>John 3:6 - the good news of being born by the Spirit  (cf John 14:16f, 14:26; 16:13).  </a:t>
            </a:r>
          </a:p>
          <a:p>
            <a:r>
              <a:rPr lang="en-US" altLang="en-US" sz="4400" b="1">
                <a:solidFill>
                  <a:srgbClr val="FFFFFF"/>
                </a:solidFill>
                <a:latin typeface="Arial Narrow" panose="020B0606020202030204" pitchFamily="34" charset="0"/>
              </a:rPr>
              <a:t>John 8: 36 - the good news of being freed from sin’s bondage </a:t>
            </a:r>
          </a:p>
          <a:p>
            <a:r>
              <a:rPr lang="en-US" altLang="en-US" sz="4400" b="1">
                <a:solidFill>
                  <a:srgbClr val="FFFFFF"/>
                </a:solidFill>
                <a:latin typeface="Arial Narrow" panose="020B0606020202030204" pitchFamily="34" charset="0"/>
              </a:rPr>
              <a:t>John 11:25,26 - the good news of the hope of resurrection.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2882"/>
                                        </p:tgtEl>
                                        <p:attrNameLst>
                                          <p:attrName>style.visibility</p:attrName>
                                        </p:attrNameLst>
                                      </p:cBhvr>
                                      <p:to>
                                        <p:strVal val="visible"/>
                                      </p:to>
                                    </p:set>
                                  </p:childTnLst>
                                </p:cTn>
                              </p:par>
                            </p:childTnLst>
                          </p:cTn>
                        </p:par>
                        <p:par>
                          <p:cTn id="7" fill="hold" nodeType="afterGroup">
                            <p:stCondLst>
                              <p:cond delay="0"/>
                            </p:stCondLst>
                            <p:childTnLst>
                              <p:par>
                                <p:cTn id="8" presetID="22" presetClass="entr" presetSubtype="8" fill="hold" grpId="0" nodeType="afterEffect">
                                  <p:stCondLst>
                                    <p:cond delay="0"/>
                                  </p:stCondLst>
                                  <p:childTnLst>
                                    <p:set>
                                      <p:cBhvr>
                                        <p:cTn id="9" dur="1" fill="hold">
                                          <p:stCondLst>
                                            <p:cond delay="0"/>
                                          </p:stCondLst>
                                        </p:cTn>
                                        <p:tgtEl>
                                          <p:spTgt spid="122883">
                                            <p:txEl>
                                              <p:pRg st="0" end="0"/>
                                            </p:txEl>
                                          </p:spTgt>
                                        </p:tgtEl>
                                        <p:attrNameLst>
                                          <p:attrName>style.visibility</p:attrName>
                                        </p:attrNameLst>
                                      </p:cBhvr>
                                      <p:to>
                                        <p:strVal val="visible"/>
                                      </p:to>
                                    </p:set>
                                    <p:animEffect transition="in" filter="wipe(left)">
                                      <p:cBhvr>
                                        <p:cTn id="10" dur="500"/>
                                        <p:tgtEl>
                                          <p:spTgt spid="122883">
                                            <p:txEl>
                                              <p:pRg st="0" end="0"/>
                                            </p:txEl>
                                          </p:spTgt>
                                        </p:tgtEl>
                                      </p:cBhvr>
                                    </p:animEffect>
                                  </p:childTnLst>
                                  <p:subTnLst>
                                    <p:animClr clrSpc="rgb" dir="cw">
                                      <p:cBhvr override="childStyle">
                                        <p:cTn dur="1" fill="hold" display="0" masterRel="nextClick" afterEffect="1"/>
                                        <p:tgtEl>
                                          <p:spTgt spid="122883">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22883">
                                            <p:txEl>
                                              <p:pRg st="1" end="1"/>
                                            </p:txEl>
                                          </p:spTgt>
                                        </p:tgtEl>
                                        <p:attrNameLst>
                                          <p:attrName>style.visibility</p:attrName>
                                        </p:attrNameLst>
                                      </p:cBhvr>
                                      <p:to>
                                        <p:strVal val="visible"/>
                                      </p:to>
                                    </p:set>
                                    <p:animEffect transition="in" filter="wipe(left)">
                                      <p:cBhvr>
                                        <p:cTn id="15" dur="500"/>
                                        <p:tgtEl>
                                          <p:spTgt spid="122883">
                                            <p:txEl>
                                              <p:pRg st="1" end="1"/>
                                            </p:txEl>
                                          </p:spTgt>
                                        </p:tgtEl>
                                      </p:cBhvr>
                                    </p:animEffect>
                                  </p:childTnLst>
                                  <p:subTnLst>
                                    <p:animClr clrSpc="rgb" dir="cw">
                                      <p:cBhvr override="childStyle">
                                        <p:cTn dur="1" fill="hold" display="0" masterRel="nextClick" afterEffect="1"/>
                                        <p:tgtEl>
                                          <p:spTgt spid="122883">
                                            <p:txEl>
                                              <p:pRg st="1" end="1"/>
                                            </p:txEl>
                                          </p:spTgt>
                                        </p:tgtEl>
                                        <p:attrNameLst>
                                          <p:attrName>ppt_c</p:attrName>
                                        </p:attrNameLst>
                                      </p:cBhvr>
                                      <p:to>
                                        <a:srgbClr val="C0C0C0"/>
                                      </p:to>
                                    </p:animClr>
                                  </p:sub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22883">
                                            <p:txEl>
                                              <p:pRg st="2" end="2"/>
                                            </p:txEl>
                                          </p:spTgt>
                                        </p:tgtEl>
                                        <p:attrNameLst>
                                          <p:attrName>style.visibility</p:attrName>
                                        </p:attrNameLst>
                                      </p:cBhvr>
                                      <p:to>
                                        <p:strVal val="visible"/>
                                      </p:to>
                                    </p:set>
                                    <p:animEffect transition="in" filter="wipe(left)">
                                      <p:cBhvr>
                                        <p:cTn id="20" dur="500"/>
                                        <p:tgtEl>
                                          <p:spTgt spid="12288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2" grpId="0"/>
      <p:bldP spid="12288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ctrTitle" idx="4294967295"/>
          </p:nvPr>
        </p:nvSpPr>
        <p:spPr>
          <a:xfrm>
            <a:off x="0" y="-33754"/>
            <a:ext cx="9144000" cy="677108"/>
          </a:xfrm>
          <a:noFill/>
          <a:ln/>
        </p:spPr>
        <p:txBody>
          <a:bodyPr lIns="0" tIns="0" rIns="0" bIns="0">
            <a:spAutoFit/>
          </a:bodyPr>
          <a:lstStyle/>
          <a:p>
            <a:pPr defTabSz="381000"/>
            <a:r>
              <a:rPr lang="en-US" altLang="en-US" b="1" u="sng" dirty="0">
                <a:solidFill>
                  <a:srgbClr val="A0D0FF"/>
                </a:solidFill>
                <a:latin typeface="Arial Narrow" panose="020B0606020202030204" pitchFamily="34" charset="0"/>
              </a:rPr>
              <a:t>Jesus’ explanation of the </a:t>
            </a:r>
            <a:r>
              <a:rPr lang="en-US" altLang="en-US" b="1" u="sng" dirty="0" smtClean="0">
                <a:solidFill>
                  <a:srgbClr val="A0D0FF"/>
                </a:solidFill>
                <a:latin typeface="Arial Narrow" panose="020B0606020202030204" pitchFamily="34" charset="0"/>
              </a:rPr>
              <a:t>Gospel </a:t>
            </a:r>
            <a:r>
              <a:rPr lang="en-US" altLang="en-US" b="1" u="sng" dirty="0">
                <a:solidFill>
                  <a:srgbClr val="A0D0FF"/>
                </a:solidFill>
                <a:latin typeface="Arial Narrow" panose="020B0606020202030204" pitchFamily="34" charset="0"/>
              </a:rPr>
              <a:t>in John</a:t>
            </a:r>
            <a:endParaRPr lang="en-US" altLang="en-US" b="1" dirty="0">
              <a:solidFill>
                <a:srgbClr val="FFFF99"/>
              </a:solidFill>
              <a:latin typeface="Arial Narrow" panose="020B0606020202030204" pitchFamily="34" charset="0"/>
            </a:endParaRPr>
          </a:p>
        </p:txBody>
      </p:sp>
      <p:sp>
        <p:nvSpPr>
          <p:cNvPr id="124931" name="Rectangle 3"/>
          <p:cNvSpPr>
            <a:spLocks noGrp="1" noChangeArrowheads="1"/>
          </p:cNvSpPr>
          <p:nvPr>
            <p:ph type="body" idx="4294967295"/>
          </p:nvPr>
        </p:nvSpPr>
        <p:spPr>
          <a:xfrm>
            <a:off x="0" y="838200"/>
            <a:ext cx="9144000" cy="6019800"/>
          </a:xfrm>
          <a:noFill/>
          <a:ln/>
        </p:spPr>
        <p:txBody>
          <a:bodyPr/>
          <a:lstStyle/>
          <a:p>
            <a:r>
              <a:rPr lang="en-US" altLang="en-US" sz="4400" b="1">
                <a:solidFill>
                  <a:srgbClr val="FFFFFF"/>
                </a:solidFill>
                <a:latin typeface="Arial Narrow" panose="020B0606020202030204" pitchFamily="34" charset="0"/>
              </a:rPr>
              <a:t>John 14:1-4 - the good news of the hope of a place in heaven.  </a:t>
            </a:r>
          </a:p>
          <a:p>
            <a:r>
              <a:rPr lang="en-US" altLang="en-US" sz="4400" b="1">
                <a:solidFill>
                  <a:srgbClr val="FFFFFF"/>
                </a:solidFill>
                <a:latin typeface="Arial Narrow" panose="020B0606020202030204" pitchFamily="34" charset="0"/>
              </a:rPr>
              <a:t>John 14:6 - the good news of the hope of eternity with the Father</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4930"/>
                                        </p:tgtEl>
                                        <p:attrNameLst>
                                          <p:attrName>style.visibility</p:attrName>
                                        </p:attrNameLst>
                                      </p:cBhvr>
                                      <p:to>
                                        <p:strVal val="visible"/>
                                      </p:to>
                                    </p:set>
                                  </p:childTnLst>
                                </p:cTn>
                              </p:par>
                            </p:childTnLst>
                          </p:cTn>
                        </p:par>
                        <p:par>
                          <p:cTn id="7" fill="hold" nodeType="afterGroup">
                            <p:stCondLst>
                              <p:cond delay="0"/>
                            </p:stCondLst>
                            <p:childTnLst>
                              <p:par>
                                <p:cTn id="8" presetID="22" presetClass="entr" presetSubtype="8" fill="hold" grpId="0" nodeType="afterEffect">
                                  <p:stCondLst>
                                    <p:cond delay="0"/>
                                  </p:stCondLst>
                                  <p:childTnLst>
                                    <p:set>
                                      <p:cBhvr>
                                        <p:cTn id="9" dur="1" fill="hold">
                                          <p:stCondLst>
                                            <p:cond delay="0"/>
                                          </p:stCondLst>
                                        </p:cTn>
                                        <p:tgtEl>
                                          <p:spTgt spid="124931">
                                            <p:txEl>
                                              <p:pRg st="0" end="0"/>
                                            </p:txEl>
                                          </p:spTgt>
                                        </p:tgtEl>
                                        <p:attrNameLst>
                                          <p:attrName>style.visibility</p:attrName>
                                        </p:attrNameLst>
                                      </p:cBhvr>
                                      <p:to>
                                        <p:strVal val="visible"/>
                                      </p:to>
                                    </p:set>
                                    <p:animEffect transition="in" filter="wipe(left)">
                                      <p:cBhvr>
                                        <p:cTn id="10" dur="500"/>
                                        <p:tgtEl>
                                          <p:spTgt spid="124931">
                                            <p:txEl>
                                              <p:pRg st="0" end="0"/>
                                            </p:txEl>
                                          </p:spTgt>
                                        </p:tgtEl>
                                      </p:cBhvr>
                                    </p:animEffect>
                                  </p:childTnLst>
                                  <p:subTnLst>
                                    <p:animClr clrSpc="rgb" dir="cw">
                                      <p:cBhvr override="childStyle">
                                        <p:cTn dur="1" fill="hold" display="0" masterRel="nextClick" afterEffect="1"/>
                                        <p:tgtEl>
                                          <p:spTgt spid="124931">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24931">
                                            <p:txEl>
                                              <p:pRg st="1" end="1"/>
                                            </p:txEl>
                                          </p:spTgt>
                                        </p:tgtEl>
                                        <p:attrNameLst>
                                          <p:attrName>style.visibility</p:attrName>
                                        </p:attrNameLst>
                                      </p:cBhvr>
                                      <p:to>
                                        <p:strVal val="visible"/>
                                      </p:to>
                                    </p:set>
                                    <p:animEffect transition="in" filter="wipe(left)">
                                      <p:cBhvr>
                                        <p:cTn id="15" dur="500"/>
                                        <p:tgtEl>
                                          <p:spTgt spid="12493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0" grpId="0"/>
      <p:bldP spid="124931"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ctrTitle" idx="4294967295"/>
          </p:nvPr>
        </p:nvSpPr>
        <p:spPr>
          <a:xfrm>
            <a:off x="0" y="-3591"/>
            <a:ext cx="9144000" cy="677108"/>
          </a:xfrm>
          <a:noFill/>
          <a:ln/>
        </p:spPr>
        <p:txBody>
          <a:bodyPr lIns="0" tIns="0" rIns="0" bIns="0">
            <a:spAutoFit/>
          </a:bodyPr>
          <a:lstStyle/>
          <a:p>
            <a:pPr defTabSz="381000"/>
            <a:r>
              <a:rPr lang="en-US" altLang="en-US" b="1" u="sng" dirty="0">
                <a:solidFill>
                  <a:srgbClr val="A0D0FF"/>
                </a:solidFill>
                <a:latin typeface="Arial Narrow" panose="020B0606020202030204" pitchFamily="34" charset="0"/>
              </a:rPr>
              <a:t>1 Corinthians 15  </a:t>
            </a:r>
            <a:r>
              <a:rPr lang="en-US" altLang="en-US" b="1" u="sng" dirty="0" smtClean="0">
                <a:solidFill>
                  <a:srgbClr val="A0D0FF"/>
                </a:solidFill>
                <a:latin typeface="Arial Narrow" panose="020B0606020202030204" pitchFamily="34" charset="0"/>
              </a:rPr>
              <a:t>Gospel </a:t>
            </a:r>
            <a:r>
              <a:rPr lang="en-US" altLang="en-US" b="1" u="sng" dirty="0">
                <a:solidFill>
                  <a:srgbClr val="A0D0FF"/>
                </a:solidFill>
                <a:latin typeface="Arial Narrow" panose="020B0606020202030204" pitchFamily="34" charset="0"/>
              </a:rPr>
              <a:t>summary</a:t>
            </a:r>
            <a:endParaRPr lang="en-US" altLang="en-US" sz="3600" b="1" dirty="0">
              <a:solidFill>
                <a:srgbClr val="FFFF99"/>
              </a:solidFill>
              <a:latin typeface="Arial Narrow" panose="020B0606020202030204" pitchFamily="34" charset="0"/>
            </a:endParaRPr>
          </a:p>
        </p:txBody>
      </p:sp>
      <p:sp>
        <p:nvSpPr>
          <p:cNvPr id="54275" name="Rectangle 3"/>
          <p:cNvSpPr>
            <a:spLocks noGrp="1" noChangeArrowheads="1"/>
          </p:cNvSpPr>
          <p:nvPr>
            <p:ph type="body" idx="4294967295"/>
          </p:nvPr>
        </p:nvSpPr>
        <p:spPr>
          <a:xfrm>
            <a:off x="0" y="838200"/>
            <a:ext cx="9144000" cy="6019800"/>
          </a:xfrm>
          <a:noFill/>
          <a:ln/>
        </p:spPr>
        <p:txBody>
          <a:bodyPr/>
          <a:lstStyle/>
          <a:p>
            <a:r>
              <a:rPr lang="en-US" altLang="en-US" sz="4400" b="1">
                <a:solidFill>
                  <a:srgbClr val="FFFFFF"/>
                </a:solidFill>
                <a:latin typeface="Arial Narrow" panose="020B0606020202030204" pitchFamily="34" charset="0"/>
              </a:rPr>
              <a:t>Jesus is the Messiah (vs. 3)</a:t>
            </a:r>
          </a:p>
          <a:p>
            <a:r>
              <a:rPr lang="en-US" altLang="en-US" sz="4400" b="1">
                <a:solidFill>
                  <a:srgbClr val="FFFFFF"/>
                </a:solidFill>
                <a:latin typeface="Arial Narrow" panose="020B0606020202030204" pitchFamily="34" charset="0"/>
              </a:rPr>
              <a:t>Man is sinful (vs. 3)</a:t>
            </a:r>
          </a:p>
          <a:p>
            <a:r>
              <a:rPr lang="en-US" altLang="en-US" sz="4400" b="1">
                <a:solidFill>
                  <a:srgbClr val="FFFFFF"/>
                </a:solidFill>
                <a:latin typeface="Arial Narrow" panose="020B0606020202030204" pitchFamily="34" charset="0"/>
              </a:rPr>
              <a:t>Jesus paid sin’s penalty (vs. 3)</a:t>
            </a:r>
          </a:p>
          <a:p>
            <a:r>
              <a:rPr lang="en-US" altLang="en-US" sz="4400" b="1">
                <a:solidFill>
                  <a:srgbClr val="FFFFFF"/>
                </a:solidFill>
                <a:latin typeface="Arial Narrow" panose="020B0606020202030204" pitchFamily="34" charset="0"/>
              </a:rPr>
              <a:t>Jesus died, was buried and was resurrected on the third day (vs. 4)</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42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54275">
                                            <p:txEl>
                                              <p:pRg st="0" end="0"/>
                                            </p:txEl>
                                          </p:spTgt>
                                        </p:tgtEl>
                                        <p:attrNameLst>
                                          <p:attrName>style.visibility</p:attrName>
                                        </p:attrNameLst>
                                      </p:cBhvr>
                                      <p:to>
                                        <p:strVal val="visible"/>
                                      </p:to>
                                    </p:set>
                                    <p:animEffect transition="in" filter="fade">
                                      <p:cBhvr>
                                        <p:cTn id="11" dur="1000"/>
                                        <p:tgtEl>
                                          <p:spTgt spid="54275">
                                            <p:txEl>
                                              <p:pRg st="0" end="0"/>
                                            </p:txEl>
                                          </p:spTgt>
                                        </p:tgtEl>
                                      </p:cBhvr>
                                    </p:animEffect>
                                  </p:childTnLst>
                                  <p:subTnLst>
                                    <p:animClr clrSpc="rgb" dir="cw">
                                      <p:cBhvr override="childStyle">
                                        <p:cTn dur="1" fill="hold" display="0" masterRel="nextClick" afterEffect="1"/>
                                        <p:tgtEl>
                                          <p:spTgt spid="54275">
                                            <p:txEl>
                                              <p:pRg st="0" end="0"/>
                                            </p:txEl>
                                          </p:spTgt>
                                        </p:tgtEl>
                                        <p:attrNameLst>
                                          <p:attrName>ppt_c</p:attrName>
                                        </p:attrNameLst>
                                      </p:cBhvr>
                                      <p:to>
                                        <a:srgbClr val="C0C0C0"/>
                                      </p:to>
                                    </p:animClr>
                                  </p:subTnLst>
                                </p:cTn>
                              </p:par>
                            </p:childTnLst>
                          </p:cTn>
                        </p:par>
                        <p:par>
                          <p:cTn id="12" fill="hold" nodeType="withGroup">
                            <p:stCondLst>
                              <p:cond delay="1000"/>
                            </p:stCondLst>
                            <p:childTnLst>
                              <p:par>
                                <p:cTn id="13" presetID="10" presetClass="entr" presetSubtype="0" fill="hold" grpId="0" nodeType="afterEffect">
                                  <p:stCondLst>
                                    <p:cond delay="1000"/>
                                  </p:stCondLst>
                                  <p:childTnLst>
                                    <p:set>
                                      <p:cBhvr>
                                        <p:cTn id="14" dur="1" fill="hold">
                                          <p:stCondLst>
                                            <p:cond delay="0"/>
                                          </p:stCondLst>
                                        </p:cTn>
                                        <p:tgtEl>
                                          <p:spTgt spid="54275">
                                            <p:txEl>
                                              <p:pRg st="1" end="1"/>
                                            </p:txEl>
                                          </p:spTgt>
                                        </p:tgtEl>
                                        <p:attrNameLst>
                                          <p:attrName>style.visibility</p:attrName>
                                        </p:attrNameLst>
                                      </p:cBhvr>
                                      <p:to>
                                        <p:strVal val="visible"/>
                                      </p:to>
                                    </p:set>
                                    <p:animEffect transition="in" filter="fade">
                                      <p:cBhvr>
                                        <p:cTn id="15" dur="1000"/>
                                        <p:tgtEl>
                                          <p:spTgt spid="54275">
                                            <p:txEl>
                                              <p:pRg st="1" end="1"/>
                                            </p:txEl>
                                          </p:spTgt>
                                        </p:tgtEl>
                                      </p:cBhvr>
                                    </p:animEffect>
                                  </p:childTnLst>
                                  <p:subTnLst>
                                    <p:animClr clrSpc="rgb" dir="cw">
                                      <p:cBhvr override="childStyle">
                                        <p:cTn dur="1" fill="hold" display="0" masterRel="nextClick" afterEffect="1"/>
                                        <p:tgtEl>
                                          <p:spTgt spid="54275">
                                            <p:txEl>
                                              <p:pRg st="1" end="1"/>
                                            </p:txEl>
                                          </p:spTgt>
                                        </p:tgtEl>
                                        <p:attrNameLst>
                                          <p:attrName>ppt_c</p:attrName>
                                        </p:attrNameLst>
                                      </p:cBhvr>
                                      <p:to>
                                        <a:srgbClr val="C0C0C0"/>
                                      </p:to>
                                    </p:animClr>
                                  </p:subTnLst>
                                </p:cTn>
                              </p:par>
                            </p:childTnLst>
                          </p:cTn>
                        </p:par>
                        <p:par>
                          <p:cTn id="16" fill="hold" nodeType="withGroup">
                            <p:stCondLst>
                              <p:cond delay="3000"/>
                            </p:stCondLst>
                            <p:childTnLst>
                              <p:par>
                                <p:cTn id="17" presetID="10" presetClass="entr" presetSubtype="0" fill="hold" grpId="0" nodeType="afterEffect">
                                  <p:stCondLst>
                                    <p:cond delay="1000"/>
                                  </p:stCondLst>
                                  <p:childTnLst>
                                    <p:set>
                                      <p:cBhvr>
                                        <p:cTn id="18" dur="1" fill="hold">
                                          <p:stCondLst>
                                            <p:cond delay="0"/>
                                          </p:stCondLst>
                                        </p:cTn>
                                        <p:tgtEl>
                                          <p:spTgt spid="54275">
                                            <p:txEl>
                                              <p:pRg st="2" end="2"/>
                                            </p:txEl>
                                          </p:spTgt>
                                        </p:tgtEl>
                                        <p:attrNameLst>
                                          <p:attrName>style.visibility</p:attrName>
                                        </p:attrNameLst>
                                      </p:cBhvr>
                                      <p:to>
                                        <p:strVal val="visible"/>
                                      </p:to>
                                    </p:set>
                                    <p:animEffect transition="in" filter="fade">
                                      <p:cBhvr>
                                        <p:cTn id="19" dur="1000"/>
                                        <p:tgtEl>
                                          <p:spTgt spid="54275">
                                            <p:txEl>
                                              <p:pRg st="2" end="2"/>
                                            </p:txEl>
                                          </p:spTgt>
                                        </p:tgtEl>
                                      </p:cBhvr>
                                    </p:animEffect>
                                  </p:childTnLst>
                                  <p:subTnLst>
                                    <p:animClr clrSpc="rgb" dir="cw">
                                      <p:cBhvr override="childStyle">
                                        <p:cTn dur="1" fill="hold" display="0" masterRel="nextClick" afterEffect="1"/>
                                        <p:tgtEl>
                                          <p:spTgt spid="54275">
                                            <p:txEl>
                                              <p:pRg st="2" end="2"/>
                                            </p:txEl>
                                          </p:spTgt>
                                        </p:tgtEl>
                                        <p:attrNameLst>
                                          <p:attrName>ppt_c</p:attrName>
                                        </p:attrNameLst>
                                      </p:cBhvr>
                                      <p:to>
                                        <a:srgbClr val="C0C0C0"/>
                                      </p:to>
                                    </p:animClr>
                                  </p:subTnLst>
                                </p:cTn>
                              </p:par>
                            </p:childTnLst>
                          </p:cTn>
                        </p:par>
                        <p:par>
                          <p:cTn id="20" fill="hold" nodeType="withGroup">
                            <p:stCondLst>
                              <p:cond delay="5000"/>
                            </p:stCondLst>
                            <p:childTnLst>
                              <p:par>
                                <p:cTn id="21" presetID="10" presetClass="entr" presetSubtype="0" fill="hold" grpId="0" nodeType="afterEffect">
                                  <p:stCondLst>
                                    <p:cond delay="1000"/>
                                  </p:stCondLst>
                                  <p:childTnLst>
                                    <p:set>
                                      <p:cBhvr>
                                        <p:cTn id="22" dur="1" fill="hold">
                                          <p:stCondLst>
                                            <p:cond delay="0"/>
                                          </p:stCondLst>
                                        </p:cTn>
                                        <p:tgtEl>
                                          <p:spTgt spid="54275">
                                            <p:txEl>
                                              <p:pRg st="3" end="3"/>
                                            </p:txEl>
                                          </p:spTgt>
                                        </p:tgtEl>
                                        <p:attrNameLst>
                                          <p:attrName>style.visibility</p:attrName>
                                        </p:attrNameLst>
                                      </p:cBhvr>
                                      <p:to>
                                        <p:strVal val="visible"/>
                                      </p:to>
                                    </p:set>
                                    <p:animEffect transition="in" filter="fade">
                                      <p:cBhvr>
                                        <p:cTn id="23" dur="1000"/>
                                        <p:tgtEl>
                                          <p:spTgt spid="542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p:bldP spid="54275"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ctrTitle" idx="4294967295"/>
          </p:nvPr>
        </p:nvSpPr>
        <p:spPr>
          <a:xfrm>
            <a:off x="0" y="-3591"/>
            <a:ext cx="9144000" cy="677108"/>
          </a:xfrm>
          <a:noFill/>
          <a:ln/>
        </p:spPr>
        <p:txBody>
          <a:bodyPr lIns="0" tIns="0" rIns="0" bIns="0">
            <a:spAutoFit/>
          </a:bodyPr>
          <a:lstStyle/>
          <a:p>
            <a:pPr defTabSz="381000"/>
            <a:r>
              <a:rPr lang="en-US" altLang="en-US" b="1" u="sng" dirty="0">
                <a:solidFill>
                  <a:srgbClr val="A0D0FF"/>
                </a:solidFill>
                <a:latin typeface="Arial Narrow" panose="020B0606020202030204" pitchFamily="34" charset="0"/>
              </a:rPr>
              <a:t>1 Corinthians 15  </a:t>
            </a:r>
            <a:r>
              <a:rPr lang="en-US" altLang="en-US" b="1" u="sng" dirty="0" smtClean="0">
                <a:solidFill>
                  <a:srgbClr val="A0D0FF"/>
                </a:solidFill>
                <a:latin typeface="Arial Narrow" panose="020B0606020202030204" pitchFamily="34" charset="0"/>
              </a:rPr>
              <a:t>Gospel </a:t>
            </a:r>
            <a:r>
              <a:rPr lang="en-US" altLang="en-US" b="1" u="sng" dirty="0">
                <a:solidFill>
                  <a:srgbClr val="A0D0FF"/>
                </a:solidFill>
                <a:latin typeface="Arial Narrow" panose="020B0606020202030204" pitchFamily="34" charset="0"/>
              </a:rPr>
              <a:t>summary</a:t>
            </a:r>
            <a:endParaRPr lang="en-US" altLang="en-US" sz="3600" b="1" dirty="0">
              <a:solidFill>
                <a:srgbClr val="FFFF99"/>
              </a:solidFill>
              <a:latin typeface="Arial Narrow" panose="020B0606020202030204" pitchFamily="34" charset="0"/>
            </a:endParaRPr>
          </a:p>
        </p:txBody>
      </p:sp>
      <p:sp>
        <p:nvSpPr>
          <p:cNvPr id="126979" name="Rectangle 3"/>
          <p:cNvSpPr>
            <a:spLocks noGrp="1" noChangeArrowheads="1"/>
          </p:cNvSpPr>
          <p:nvPr>
            <p:ph type="body" idx="4294967295"/>
          </p:nvPr>
        </p:nvSpPr>
        <p:spPr>
          <a:xfrm>
            <a:off x="0" y="838200"/>
            <a:ext cx="9144000" cy="6019800"/>
          </a:xfrm>
          <a:noFill/>
          <a:ln/>
        </p:spPr>
        <p:txBody>
          <a:bodyPr/>
          <a:lstStyle/>
          <a:p>
            <a:r>
              <a:rPr lang="en-US" altLang="en-US" sz="4400" b="1">
                <a:solidFill>
                  <a:srgbClr val="FFFFFF"/>
                </a:solidFill>
                <a:latin typeface="Arial Narrow" panose="020B0606020202030204" pitchFamily="34" charset="0"/>
              </a:rPr>
              <a:t>1 Cor.  15:17-20 </a:t>
            </a:r>
          </a:p>
          <a:p>
            <a:r>
              <a:rPr lang="en-US" altLang="en-US" sz="4400" b="1">
                <a:solidFill>
                  <a:srgbClr val="FFFFFF"/>
                </a:solidFill>
                <a:latin typeface="Arial Narrow" panose="020B0606020202030204" pitchFamily="34" charset="0"/>
              </a:rPr>
              <a:t>Jesus’ resurrection confirms hope of forgiveness </a:t>
            </a:r>
          </a:p>
          <a:p>
            <a:r>
              <a:rPr lang="en-US" altLang="en-US" sz="4400" b="1">
                <a:solidFill>
                  <a:srgbClr val="FFFFFF"/>
                </a:solidFill>
                <a:latin typeface="Arial Narrow" panose="020B0606020202030204" pitchFamily="34" charset="0"/>
              </a:rPr>
              <a:t>Jesus resurrection gives hope of being  resurrected in the future</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6978"/>
                                        </p:tgtEl>
                                        <p:attrNameLst>
                                          <p:attrName>style.visibility</p:attrName>
                                        </p:attrNameLst>
                                      </p:cBhvr>
                                      <p:to>
                                        <p:strVal val="visible"/>
                                      </p:to>
                                    </p:set>
                                  </p:childTnLst>
                                </p:cTn>
                              </p:par>
                              <p:par>
                                <p:cTn id="7" presetID="10" presetClass="entr" presetSubtype="0" fill="hold" grpId="0" nodeType="withEffect">
                                  <p:stCondLst>
                                    <p:cond delay="0"/>
                                  </p:stCondLst>
                                  <p:childTnLst>
                                    <p:set>
                                      <p:cBhvr>
                                        <p:cTn id="8" dur="1" fill="hold">
                                          <p:stCondLst>
                                            <p:cond delay="0"/>
                                          </p:stCondLst>
                                        </p:cTn>
                                        <p:tgtEl>
                                          <p:spTgt spid="126979">
                                            <p:txEl>
                                              <p:pRg st="0" end="0"/>
                                            </p:txEl>
                                          </p:spTgt>
                                        </p:tgtEl>
                                        <p:attrNameLst>
                                          <p:attrName>style.visibility</p:attrName>
                                        </p:attrNameLst>
                                      </p:cBhvr>
                                      <p:to>
                                        <p:strVal val="visible"/>
                                      </p:to>
                                    </p:set>
                                    <p:animEffect transition="in" filter="fade">
                                      <p:cBhvr>
                                        <p:cTn id="9" dur="1000"/>
                                        <p:tgtEl>
                                          <p:spTgt spid="126979">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26979">
                                            <p:txEl>
                                              <p:pRg st="1" end="1"/>
                                            </p:txEl>
                                          </p:spTgt>
                                        </p:tgtEl>
                                        <p:attrNameLst>
                                          <p:attrName>style.visibility</p:attrName>
                                        </p:attrNameLst>
                                      </p:cBhvr>
                                      <p:to>
                                        <p:strVal val="visible"/>
                                      </p:to>
                                    </p:set>
                                    <p:animEffect transition="in" filter="fade">
                                      <p:cBhvr>
                                        <p:cTn id="14" dur="1000"/>
                                        <p:tgtEl>
                                          <p:spTgt spid="126979">
                                            <p:txEl>
                                              <p:pRg st="1" end="1"/>
                                            </p:txEl>
                                          </p:spTgt>
                                        </p:tgtEl>
                                      </p:cBhvr>
                                    </p:animEffect>
                                  </p:childTnLst>
                                </p:cTn>
                              </p:par>
                            </p:childTnLst>
                          </p:cTn>
                        </p:par>
                        <p:par>
                          <p:cTn id="15" fill="hold" nodeType="withGroup">
                            <p:stCondLst>
                              <p:cond delay="1000"/>
                            </p:stCondLst>
                            <p:childTnLst>
                              <p:par>
                                <p:cTn id="16" presetID="10" presetClass="entr" presetSubtype="0" fill="hold" grpId="0" nodeType="afterEffect">
                                  <p:stCondLst>
                                    <p:cond delay="1000"/>
                                  </p:stCondLst>
                                  <p:childTnLst>
                                    <p:set>
                                      <p:cBhvr>
                                        <p:cTn id="17" dur="1" fill="hold">
                                          <p:stCondLst>
                                            <p:cond delay="0"/>
                                          </p:stCondLst>
                                        </p:cTn>
                                        <p:tgtEl>
                                          <p:spTgt spid="126979">
                                            <p:txEl>
                                              <p:pRg st="2" end="2"/>
                                            </p:txEl>
                                          </p:spTgt>
                                        </p:tgtEl>
                                        <p:attrNameLst>
                                          <p:attrName>style.visibility</p:attrName>
                                        </p:attrNameLst>
                                      </p:cBhvr>
                                      <p:to>
                                        <p:strVal val="visible"/>
                                      </p:to>
                                    </p:set>
                                    <p:animEffect transition="in" filter="fade">
                                      <p:cBhvr>
                                        <p:cTn id="18" dur="1000"/>
                                        <p:tgtEl>
                                          <p:spTgt spid="1269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8" grpId="0"/>
      <p:bldP spid="126979"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ctrTitle" idx="4294967295"/>
          </p:nvPr>
        </p:nvSpPr>
        <p:spPr>
          <a:xfrm>
            <a:off x="0" y="7620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Gospel Summary</a:t>
            </a:r>
            <a:endParaRPr lang="en-US" altLang="en-US" sz="3600" b="1">
              <a:solidFill>
                <a:srgbClr val="FFFF99"/>
              </a:solidFill>
              <a:latin typeface="Arial Narrow" panose="020B0606020202030204" pitchFamily="34" charset="0"/>
            </a:endParaRPr>
          </a:p>
        </p:txBody>
      </p:sp>
      <p:sp>
        <p:nvSpPr>
          <p:cNvPr id="55299" name="Rectangle 3"/>
          <p:cNvSpPr>
            <a:spLocks noGrp="1" noChangeArrowheads="1"/>
          </p:cNvSpPr>
          <p:nvPr>
            <p:ph type="body" idx="4294967295"/>
          </p:nvPr>
        </p:nvSpPr>
        <p:spPr>
          <a:xfrm>
            <a:off x="0" y="838200"/>
            <a:ext cx="9144000" cy="6019800"/>
          </a:xfrm>
          <a:noFill/>
          <a:ln/>
        </p:spPr>
        <p:txBody>
          <a:bodyPr/>
          <a:lstStyle/>
          <a:p>
            <a:r>
              <a:rPr lang="en-US" altLang="en-US" sz="4400" b="1">
                <a:solidFill>
                  <a:srgbClr val="FFFFFF"/>
                </a:solidFill>
                <a:latin typeface="Arial Narrow" panose="020B0606020202030204" pitchFamily="34" charset="0"/>
              </a:rPr>
              <a:t>Bad news: Man is sinful and deserves death and Hell </a:t>
            </a:r>
            <a:r>
              <a:rPr lang="en-US" altLang="en-US" b="1">
                <a:solidFill>
                  <a:srgbClr val="FFFFFF"/>
                </a:solidFill>
                <a:latin typeface="Arial Narrow" panose="020B0606020202030204" pitchFamily="34" charset="0"/>
              </a:rPr>
              <a:t>(Romans 3:23)</a:t>
            </a:r>
          </a:p>
          <a:p>
            <a:r>
              <a:rPr lang="en-US" altLang="en-US" sz="4400" b="1">
                <a:solidFill>
                  <a:srgbClr val="FFFFFF"/>
                </a:solidFill>
                <a:latin typeface="Arial Narrow" panose="020B0606020202030204" pitchFamily="34" charset="0"/>
              </a:rPr>
              <a:t>Good News: God loves man &amp; sent Jesus to pay the penalty of man’s sin </a:t>
            </a:r>
            <a:r>
              <a:rPr lang="en-US" altLang="en-US" b="1">
                <a:solidFill>
                  <a:srgbClr val="FFFFFF"/>
                </a:solidFill>
                <a:latin typeface="Arial Narrow" panose="020B0606020202030204" pitchFamily="34" charset="0"/>
              </a:rPr>
              <a:t>(John 3:16; 1 Peter 3:18)</a:t>
            </a:r>
          </a:p>
          <a:p>
            <a:r>
              <a:rPr lang="en-US" altLang="en-US" sz="4400" b="1">
                <a:solidFill>
                  <a:srgbClr val="FFFFFF"/>
                </a:solidFill>
                <a:latin typeface="Arial Narrow" panose="020B0606020202030204" pitchFamily="34" charset="0"/>
              </a:rPr>
              <a:t>Good News: Jesus rose from the dead, conquering death &amp; sin </a:t>
            </a:r>
            <a:r>
              <a:rPr lang="en-US" altLang="en-US" b="1">
                <a:solidFill>
                  <a:srgbClr val="FFFFFF"/>
                </a:solidFill>
                <a:latin typeface="Arial Narrow" panose="020B0606020202030204" pitchFamily="34" charset="0"/>
              </a:rPr>
              <a:t>(1 Corinthians 15)</a:t>
            </a:r>
          </a:p>
        </p:txBody>
      </p:sp>
    </p:spTree>
  </p:cSld>
  <p:clrMapOvr>
    <a:masterClrMapping/>
  </p:clrMapOvr>
  <p:transition spd="med">
    <p:blind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5298"/>
                                        </p:tgtEl>
                                        <p:attrNameLst>
                                          <p:attrName>style.visibility</p:attrName>
                                        </p:attrNameLst>
                                      </p:cBhvr>
                                      <p:to>
                                        <p:strVal val="visible"/>
                                      </p:to>
                                    </p:set>
                                  </p:childTnLst>
                                </p:cTn>
                              </p:par>
                            </p:childTnLst>
                          </p:cTn>
                        </p:par>
                        <p:par>
                          <p:cTn id="7" fill="hold" nodeType="afterGroup">
                            <p:stCondLst>
                              <p:cond delay="0"/>
                            </p:stCondLst>
                            <p:childTnLst>
                              <p:par>
                                <p:cTn id="8" presetID="3" presetClass="entr" presetSubtype="10" fill="hold" grpId="0" nodeType="afterEffect">
                                  <p:stCondLst>
                                    <p:cond delay="0"/>
                                  </p:stCondLst>
                                  <p:childTnLst>
                                    <p:set>
                                      <p:cBhvr>
                                        <p:cTn id="9" dur="1" fill="hold">
                                          <p:stCondLst>
                                            <p:cond delay="0"/>
                                          </p:stCondLst>
                                        </p:cTn>
                                        <p:tgtEl>
                                          <p:spTgt spid="55299">
                                            <p:txEl>
                                              <p:pRg st="0" end="0"/>
                                            </p:txEl>
                                          </p:spTgt>
                                        </p:tgtEl>
                                        <p:attrNameLst>
                                          <p:attrName>style.visibility</p:attrName>
                                        </p:attrNameLst>
                                      </p:cBhvr>
                                      <p:to>
                                        <p:strVal val="visible"/>
                                      </p:to>
                                    </p:set>
                                    <p:animEffect transition="in" filter="blinds(horizontal)">
                                      <p:cBhvr>
                                        <p:cTn id="10" dur="500"/>
                                        <p:tgtEl>
                                          <p:spTgt spid="55299">
                                            <p:txEl>
                                              <p:pRg st="0" end="0"/>
                                            </p:txEl>
                                          </p:spTgt>
                                        </p:tgtEl>
                                      </p:cBhvr>
                                    </p:animEffect>
                                  </p:childTnLst>
                                  <p:subTnLst>
                                    <p:animClr clrSpc="rgb" dir="cw">
                                      <p:cBhvr override="childStyle">
                                        <p:cTn dur="1" fill="hold" display="0" masterRel="nextClick" afterEffect="1"/>
                                        <p:tgtEl>
                                          <p:spTgt spid="55299">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55299">
                                            <p:txEl>
                                              <p:pRg st="1" end="1"/>
                                            </p:txEl>
                                          </p:spTgt>
                                        </p:tgtEl>
                                        <p:attrNameLst>
                                          <p:attrName>style.visibility</p:attrName>
                                        </p:attrNameLst>
                                      </p:cBhvr>
                                      <p:to>
                                        <p:strVal val="visible"/>
                                      </p:to>
                                    </p:set>
                                    <p:animEffect transition="in" filter="blinds(horizontal)">
                                      <p:cBhvr>
                                        <p:cTn id="15" dur="500"/>
                                        <p:tgtEl>
                                          <p:spTgt spid="55299">
                                            <p:txEl>
                                              <p:pRg st="1" end="1"/>
                                            </p:txEl>
                                          </p:spTgt>
                                        </p:tgtEl>
                                      </p:cBhvr>
                                    </p:animEffect>
                                  </p:childTnLst>
                                  <p:subTnLst>
                                    <p:animClr clrSpc="rgb" dir="cw">
                                      <p:cBhvr override="childStyle">
                                        <p:cTn dur="1" fill="hold" display="0" masterRel="nextClick" afterEffect="1"/>
                                        <p:tgtEl>
                                          <p:spTgt spid="55299">
                                            <p:txEl>
                                              <p:pRg st="1" end="1"/>
                                            </p:txEl>
                                          </p:spTgt>
                                        </p:tgtEl>
                                        <p:attrNameLst>
                                          <p:attrName>ppt_c</p:attrName>
                                        </p:attrNameLst>
                                      </p:cBhvr>
                                      <p:to>
                                        <a:srgbClr val="C0C0C0"/>
                                      </p:to>
                                    </p:animClr>
                                  </p:sub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55299">
                                            <p:txEl>
                                              <p:pRg st="2" end="2"/>
                                            </p:txEl>
                                          </p:spTgt>
                                        </p:tgtEl>
                                        <p:attrNameLst>
                                          <p:attrName>style.visibility</p:attrName>
                                        </p:attrNameLst>
                                      </p:cBhvr>
                                      <p:to>
                                        <p:strVal val="visible"/>
                                      </p:to>
                                    </p:set>
                                    <p:animEffect transition="in" filter="blinds(horizontal)">
                                      <p:cBhvr>
                                        <p:cTn id="20" dur="500"/>
                                        <p:tgtEl>
                                          <p:spTgt spid="552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p:bldP spid="55299"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ctrTitle" idx="4294967295"/>
          </p:nvPr>
        </p:nvSpPr>
        <p:spPr>
          <a:xfrm>
            <a:off x="0" y="7620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Gospel Summary</a:t>
            </a:r>
            <a:endParaRPr lang="en-US" altLang="en-US" sz="3600" b="1">
              <a:solidFill>
                <a:srgbClr val="FFFF99"/>
              </a:solidFill>
              <a:latin typeface="Arial Narrow" panose="020B0606020202030204" pitchFamily="34" charset="0"/>
            </a:endParaRPr>
          </a:p>
        </p:txBody>
      </p:sp>
      <p:sp>
        <p:nvSpPr>
          <p:cNvPr id="129027" name="Rectangle 3"/>
          <p:cNvSpPr>
            <a:spLocks noGrp="1" noChangeArrowheads="1"/>
          </p:cNvSpPr>
          <p:nvPr>
            <p:ph type="body" idx="4294967295"/>
          </p:nvPr>
        </p:nvSpPr>
        <p:spPr>
          <a:xfrm>
            <a:off x="0" y="838200"/>
            <a:ext cx="9144000" cy="6019800"/>
          </a:xfrm>
          <a:noFill/>
          <a:ln/>
        </p:spPr>
        <p:txBody>
          <a:bodyPr/>
          <a:lstStyle/>
          <a:p>
            <a:pPr marL="569913" indent="-569913"/>
            <a:r>
              <a:rPr lang="en-US" altLang="en-US" sz="4400" b="1">
                <a:solidFill>
                  <a:srgbClr val="FFFFFF"/>
                </a:solidFill>
                <a:latin typeface="Arial Narrow" panose="020B0606020202030204" pitchFamily="34" charset="0"/>
              </a:rPr>
              <a:t>Good News: Salvation’s package deal </a:t>
            </a:r>
          </a:p>
          <a:p>
            <a:pPr marL="569913" indent="-569913">
              <a:buFontTx/>
              <a:buNone/>
            </a:pPr>
            <a:r>
              <a:rPr lang="en-US" altLang="en-US" sz="4400" b="1">
                <a:solidFill>
                  <a:srgbClr val="FFFFFF"/>
                </a:solidFill>
                <a:latin typeface="Arial Narrow" panose="020B0606020202030204" pitchFamily="34" charset="0"/>
              </a:rPr>
              <a:t>1. Jesus’ death is appropriated to your account (Romans 3:21-26) - redemption and forgiveness of sin </a:t>
            </a:r>
          </a:p>
          <a:p>
            <a:pPr marL="569913" indent="-569913">
              <a:buFontTx/>
              <a:buNone/>
            </a:pPr>
            <a:r>
              <a:rPr lang="en-US" altLang="en-US" sz="4400" b="1">
                <a:solidFill>
                  <a:srgbClr val="FFFFFF"/>
                </a:solidFill>
                <a:latin typeface="Arial Narrow" panose="020B0606020202030204" pitchFamily="34" charset="0"/>
              </a:rPr>
              <a:t>2. The bondage of your personal sin broken (Romans 6:17-18)</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9026"/>
                                        </p:tgtEl>
                                        <p:attrNameLst>
                                          <p:attrName>style.visibility</p:attrName>
                                        </p:attrNameLst>
                                      </p:cBhvr>
                                      <p:to>
                                        <p:strVal val="visible"/>
                                      </p:to>
                                    </p:set>
                                  </p:childTnLst>
                                </p:cTn>
                              </p:par>
                            </p:childTnLst>
                          </p:cTn>
                        </p:par>
                        <p:par>
                          <p:cTn id="7" fill="hold" nodeType="afterGroup">
                            <p:stCondLst>
                              <p:cond delay="0"/>
                            </p:stCondLst>
                            <p:childTnLst>
                              <p:par>
                                <p:cTn id="8" presetID="3" presetClass="entr" presetSubtype="10" fill="hold" grpId="0" nodeType="afterEffect">
                                  <p:stCondLst>
                                    <p:cond delay="0"/>
                                  </p:stCondLst>
                                  <p:childTnLst>
                                    <p:set>
                                      <p:cBhvr>
                                        <p:cTn id="9" dur="1" fill="hold">
                                          <p:stCondLst>
                                            <p:cond delay="0"/>
                                          </p:stCondLst>
                                        </p:cTn>
                                        <p:tgtEl>
                                          <p:spTgt spid="129027">
                                            <p:txEl>
                                              <p:pRg st="0" end="0"/>
                                            </p:txEl>
                                          </p:spTgt>
                                        </p:tgtEl>
                                        <p:attrNameLst>
                                          <p:attrName>style.visibility</p:attrName>
                                        </p:attrNameLst>
                                      </p:cBhvr>
                                      <p:to>
                                        <p:strVal val="visible"/>
                                      </p:to>
                                    </p:set>
                                    <p:animEffect transition="in" filter="blinds(horizontal)">
                                      <p:cBhvr>
                                        <p:cTn id="10" dur="500"/>
                                        <p:tgtEl>
                                          <p:spTgt spid="129027">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29027">
                                            <p:txEl>
                                              <p:pRg st="1" end="1"/>
                                            </p:txEl>
                                          </p:spTgt>
                                        </p:tgtEl>
                                        <p:attrNameLst>
                                          <p:attrName>style.visibility</p:attrName>
                                        </p:attrNameLst>
                                      </p:cBhvr>
                                      <p:to>
                                        <p:strVal val="visible"/>
                                      </p:to>
                                    </p:set>
                                    <p:animEffect transition="in" filter="blinds(horizontal)">
                                      <p:cBhvr>
                                        <p:cTn id="15" dur="500"/>
                                        <p:tgtEl>
                                          <p:spTgt spid="129027">
                                            <p:txEl>
                                              <p:pRg st="1" end="1"/>
                                            </p:txEl>
                                          </p:spTgt>
                                        </p:tgtEl>
                                      </p:cBhvr>
                                    </p:animEffect>
                                  </p:childTnLst>
                                  <p:subTnLst>
                                    <p:animClr clrSpc="rgb" dir="cw">
                                      <p:cBhvr override="childStyle">
                                        <p:cTn dur="1" fill="hold" display="0" masterRel="nextClick" afterEffect="1"/>
                                        <p:tgtEl>
                                          <p:spTgt spid="129027">
                                            <p:txEl>
                                              <p:pRg st="1" end="1"/>
                                            </p:txEl>
                                          </p:spTgt>
                                        </p:tgtEl>
                                        <p:attrNameLst>
                                          <p:attrName>ppt_c</p:attrName>
                                        </p:attrNameLst>
                                      </p:cBhvr>
                                      <p:to>
                                        <a:srgbClr val="C0C0C0"/>
                                      </p:to>
                                    </p:animClr>
                                  </p:subTnLst>
                                </p:cTn>
                              </p:par>
                            </p:childTnLst>
                          </p:cTn>
                        </p:par>
                      </p:childTnLst>
                    </p:cTn>
                  </p:par>
                  <p:par>
                    <p:cTn id="16" fill="hold" nodeType="clickPar">
                      <p:stCondLst>
                        <p:cond delay="indefinite"/>
                      </p:stCondLst>
                      <p:childTnLst>
                        <p:par>
                          <p:cTn id="17" fill="hold" nodeType="withGroup">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29027">
                                            <p:txEl>
                                              <p:pRg st="2" end="2"/>
                                            </p:txEl>
                                          </p:spTgt>
                                        </p:tgtEl>
                                        <p:attrNameLst>
                                          <p:attrName>style.visibility</p:attrName>
                                        </p:attrNameLst>
                                      </p:cBhvr>
                                      <p:to>
                                        <p:strVal val="visible"/>
                                      </p:to>
                                    </p:set>
                                    <p:animEffect transition="in" filter="blinds(horizontal)">
                                      <p:cBhvr>
                                        <p:cTn id="20" dur="500"/>
                                        <p:tgtEl>
                                          <p:spTgt spid="1290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6" grpId="0"/>
      <p:bldP spid="129027"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ctrTitle" idx="4294967295"/>
          </p:nvPr>
        </p:nvSpPr>
        <p:spPr>
          <a:xfrm>
            <a:off x="0" y="7620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Gospel Summary</a:t>
            </a:r>
            <a:endParaRPr lang="en-US" altLang="en-US" sz="3600" b="1">
              <a:solidFill>
                <a:srgbClr val="FFFF99"/>
              </a:solidFill>
              <a:latin typeface="Arial Narrow" panose="020B0606020202030204" pitchFamily="34" charset="0"/>
            </a:endParaRPr>
          </a:p>
        </p:txBody>
      </p:sp>
      <p:sp>
        <p:nvSpPr>
          <p:cNvPr id="131075" name="Rectangle 3"/>
          <p:cNvSpPr>
            <a:spLocks noGrp="1" noChangeArrowheads="1"/>
          </p:cNvSpPr>
          <p:nvPr>
            <p:ph type="body" idx="4294967295"/>
          </p:nvPr>
        </p:nvSpPr>
        <p:spPr>
          <a:xfrm>
            <a:off x="0" y="838200"/>
            <a:ext cx="9144000" cy="6019800"/>
          </a:xfrm>
          <a:noFill/>
          <a:ln/>
        </p:spPr>
        <p:txBody>
          <a:bodyPr/>
          <a:lstStyle/>
          <a:p>
            <a:pPr marL="569913" indent="-569913">
              <a:buFontTx/>
              <a:buNone/>
            </a:pPr>
            <a:r>
              <a:rPr lang="en-US" altLang="en-US" sz="4400" b="1">
                <a:solidFill>
                  <a:srgbClr val="FFFFFF"/>
                </a:solidFill>
                <a:latin typeface="Arial Narrow" panose="020B0606020202030204" pitchFamily="34" charset="0"/>
              </a:rPr>
              <a:t>3. The Holy Spirit lives right inside you, changing you from the inside out  	(John 16:7-13)</a:t>
            </a:r>
          </a:p>
          <a:p>
            <a:pPr marL="569913" indent="-569913">
              <a:buFontTx/>
              <a:buNone/>
            </a:pPr>
            <a:r>
              <a:rPr lang="en-US" altLang="en-US" sz="4400" b="1">
                <a:solidFill>
                  <a:srgbClr val="FFFFFF"/>
                </a:solidFill>
                <a:latin typeface="Arial Narrow" panose="020B0606020202030204" pitchFamily="34" charset="0"/>
              </a:rPr>
              <a:t>4. You will spend eternity in Heaven with  Jesus (John 14:1-4)</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1074"/>
                                        </p:tgtEl>
                                        <p:attrNameLst>
                                          <p:attrName>style.visibility</p:attrName>
                                        </p:attrNameLst>
                                      </p:cBhvr>
                                      <p:to>
                                        <p:strVal val="visible"/>
                                      </p:to>
                                    </p:set>
                                  </p:childTnLst>
                                </p:cTn>
                              </p:par>
                            </p:childTnLst>
                          </p:cTn>
                        </p:par>
                        <p:par>
                          <p:cTn id="7" fill="hold" nodeType="afterGroup">
                            <p:stCondLst>
                              <p:cond delay="0"/>
                            </p:stCondLst>
                            <p:childTnLst>
                              <p:par>
                                <p:cTn id="8" presetID="3" presetClass="entr" presetSubtype="10" fill="hold" grpId="0" nodeType="afterEffect">
                                  <p:stCondLst>
                                    <p:cond delay="0"/>
                                  </p:stCondLst>
                                  <p:childTnLst>
                                    <p:set>
                                      <p:cBhvr>
                                        <p:cTn id="9" dur="1" fill="hold">
                                          <p:stCondLst>
                                            <p:cond delay="0"/>
                                          </p:stCondLst>
                                        </p:cTn>
                                        <p:tgtEl>
                                          <p:spTgt spid="131075">
                                            <p:txEl>
                                              <p:pRg st="0" end="0"/>
                                            </p:txEl>
                                          </p:spTgt>
                                        </p:tgtEl>
                                        <p:attrNameLst>
                                          <p:attrName>style.visibility</p:attrName>
                                        </p:attrNameLst>
                                      </p:cBhvr>
                                      <p:to>
                                        <p:strVal val="visible"/>
                                      </p:to>
                                    </p:set>
                                    <p:animEffect transition="in" filter="blinds(horizontal)">
                                      <p:cBhvr>
                                        <p:cTn id="10" dur="500"/>
                                        <p:tgtEl>
                                          <p:spTgt spid="131075">
                                            <p:txEl>
                                              <p:pRg st="0" end="0"/>
                                            </p:txEl>
                                          </p:spTgt>
                                        </p:tgtEl>
                                      </p:cBhvr>
                                    </p:animEffect>
                                  </p:childTnLst>
                                  <p:subTnLst>
                                    <p:animClr clrSpc="rgb" dir="cw">
                                      <p:cBhvr override="childStyle">
                                        <p:cTn dur="1" fill="hold" display="0" masterRel="nextClick" afterEffect="1"/>
                                        <p:tgtEl>
                                          <p:spTgt spid="131075">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31075">
                                            <p:txEl>
                                              <p:pRg st="1" end="1"/>
                                            </p:txEl>
                                          </p:spTgt>
                                        </p:tgtEl>
                                        <p:attrNameLst>
                                          <p:attrName>style.visibility</p:attrName>
                                        </p:attrNameLst>
                                      </p:cBhvr>
                                      <p:to>
                                        <p:strVal val="visible"/>
                                      </p:to>
                                    </p:set>
                                    <p:animEffect transition="in" filter="blinds(horizontal)">
                                      <p:cBhvr>
                                        <p:cTn id="15" dur="500"/>
                                        <p:tgtEl>
                                          <p:spTgt spid="1310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4" grpId="0"/>
      <p:bldP spid="131075"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50" name="Rectangle 2"/>
          <p:cNvSpPr>
            <a:spLocks noGrp="1" noChangeArrowheads="1"/>
          </p:cNvSpPr>
          <p:nvPr>
            <p:ph type="ctrTitle" idx="4294967295"/>
          </p:nvPr>
        </p:nvSpPr>
        <p:spPr>
          <a:xfrm>
            <a:off x="433388" y="1838325"/>
            <a:ext cx="8240712" cy="2468563"/>
          </a:xfrm>
          <a:noFill/>
          <a:ln/>
        </p:spPr>
        <p:txBody>
          <a:bodyPr lIns="0" tIns="0" rIns="0" bIns="0">
            <a:spAutoFit/>
          </a:bodyPr>
          <a:lstStyle/>
          <a:p>
            <a:pPr defTabSz="381000"/>
            <a:r>
              <a:rPr lang="en-US" altLang="en-US" sz="7200" b="1">
                <a:solidFill>
                  <a:srgbClr val="A0D0FF"/>
                </a:solidFill>
                <a:latin typeface="Times New Roman" panose="02020603050405020304" pitchFamily="18" charset="0"/>
                <a:cs typeface="Times New Roman" panose="02020603050405020304" pitchFamily="18" charset="0"/>
              </a:rPr>
              <a:t>Grace Bible Church</a:t>
            </a:r>
            <a:r>
              <a:rPr lang="en-US" altLang="en-US" sz="7200" b="1" i="0">
                <a:solidFill>
                  <a:srgbClr val="A0D0FF"/>
                </a:solidFill>
                <a:latin typeface="Times New Roman" panose="02020603050405020304" pitchFamily="18" charset="0"/>
                <a:cs typeface="Times New Roman" panose="02020603050405020304" pitchFamily="18" charset="0"/>
              </a:rPr>
              <a:t/>
            </a:r>
            <a:br>
              <a:rPr lang="en-US" altLang="en-US" sz="7200" b="1" i="0">
                <a:solidFill>
                  <a:srgbClr val="A0D0FF"/>
                </a:solidFill>
                <a:latin typeface="Times New Roman" panose="02020603050405020304" pitchFamily="18" charset="0"/>
                <a:cs typeface="Times New Roman" panose="02020603050405020304" pitchFamily="18" charset="0"/>
              </a:rPr>
            </a:br>
            <a:r>
              <a:rPr lang="en-US" altLang="en-US" sz="5400" b="1" i="0">
                <a:solidFill>
                  <a:srgbClr val="A0D0FF"/>
                </a:solidFill>
                <a:latin typeface="Times New Roman" panose="02020603050405020304" pitchFamily="18" charset="0"/>
                <a:cs typeface="Times New Roman" panose="02020603050405020304" pitchFamily="18" charset="0"/>
              </a:rPr>
              <a:t> </a:t>
            </a:r>
            <a:r>
              <a:rPr lang="en-US" altLang="en-US" sz="3600" b="1">
                <a:solidFill>
                  <a:srgbClr val="FFFF90"/>
                </a:solidFill>
                <a:latin typeface="Times New Roman" panose="02020603050405020304" pitchFamily="18" charset="0"/>
                <a:cs typeface="Times New Roman" panose="02020603050405020304" pitchFamily="18" charset="0"/>
              </a:rPr>
              <a:t>Glorifying God </a:t>
            </a:r>
            <a:br>
              <a:rPr lang="en-US" altLang="en-US" sz="3600" b="1">
                <a:solidFill>
                  <a:srgbClr val="FFFF90"/>
                </a:solidFill>
                <a:latin typeface="Times New Roman" panose="02020603050405020304" pitchFamily="18" charset="0"/>
                <a:cs typeface="Times New Roman" panose="02020603050405020304" pitchFamily="18" charset="0"/>
              </a:rPr>
            </a:br>
            <a:r>
              <a:rPr lang="en-US" altLang="en-US" sz="3600" b="1">
                <a:solidFill>
                  <a:srgbClr val="FFFF90"/>
                </a:solidFill>
                <a:latin typeface="Times New Roman" panose="02020603050405020304" pitchFamily="18" charset="0"/>
                <a:cs typeface="Times New Roman" panose="02020603050405020304" pitchFamily="18" charset="0"/>
              </a:rPr>
              <a:t>by Making Disciples of Jesus Christ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4450"/>
                                        </p:tgtEl>
                                        <p:attrNameLst>
                                          <p:attrName>style.visibility</p:attrName>
                                        </p:attrNameLst>
                                      </p:cBhvr>
                                      <p:to>
                                        <p:strVal val="visible"/>
                                      </p:to>
                                    </p:set>
                                    <p:animEffect transition="in" filter="fade">
                                      <p:cBhvr>
                                        <p:cTn id="7" dur="2000"/>
                                        <p:tgtEl>
                                          <p:spTgt spid="1044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ctrTitle" idx="4294967295"/>
          </p:nvPr>
        </p:nvSpPr>
        <p:spPr>
          <a:xfrm>
            <a:off x="0" y="7620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Gospel Summary</a:t>
            </a:r>
            <a:endParaRPr lang="en-US" altLang="en-US" sz="3600" b="1">
              <a:solidFill>
                <a:srgbClr val="FFFF99"/>
              </a:solidFill>
              <a:latin typeface="Arial Narrow" panose="020B0606020202030204" pitchFamily="34" charset="0"/>
            </a:endParaRPr>
          </a:p>
        </p:txBody>
      </p:sp>
      <p:sp>
        <p:nvSpPr>
          <p:cNvPr id="133123" name="Rectangle 3"/>
          <p:cNvSpPr>
            <a:spLocks noGrp="1" noChangeArrowheads="1"/>
          </p:cNvSpPr>
          <p:nvPr>
            <p:ph type="body" idx="4294967295"/>
          </p:nvPr>
        </p:nvSpPr>
        <p:spPr>
          <a:xfrm>
            <a:off x="0" y="838200"/>
            <a:ext cx="9144000" cy="6019800"/>
          </a:xfrm>
          <a:noFill/>
          <a:ln/>
        </p:spPr>
        <p:txBody>
          <a:bodyPr/>
          <a:lstStyle/>
          <a:p>
            <a:r>
              <a:rPr lang="en-US" altLang="en-US" sz="4400" b="1">
                <a:solidFill>
                  <a:srgbClr val="FFFFFF"/>
                </a:solidFill>
                <a:latin typeface="Arial Narrow" panose="020B0606020202030204" pitchFamily="34" charset="0"/>
              </a:rPr>
              <a:t>Bad News: God is just, and will condemn those who do not obey the gospel (John 3:18; 2 Thess. 1:8-9).</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3122"/>
                                        </p:tgtEl>
                                        <p:attrNameLst>
                                          <p:attrName>style.visibility</p:attrName>
                                        </p:attrNameLst>
                                      </p:cBhvr>
                                      <p:to>
                                        <p:strVal val="visible"/>
                                      </p:to>
                                    </p:set>
                                  </p:childTnLst>
                                </p:cTn>
                              </p:par>
                            </p:childTnLst>
                          </p:cTn>
                        </p:par>
                        <p:par>
                          <p:cTn id="7" fill="hold" nodeType="afterGroup">
                            <p:stCondLst>
                              <p:cond delay="0"/>
                            </p:stCondLst>
                            <p:childTnLst>
                              <p:par>
                                <p:cTn id="8" presetID="3" presetClass="entr" presetSubtype="10" fill="hold" grpId="0" nodeType="afterEffect">
                                  <p:stCondLst>
                                    <p:cond delay="0"/>
                                  </p:stCondLst>
                                  <p:childTnLst>
                                    <p:set>
                                      <p:cBhvr>
                                        <p:cTn id="9" dur="1" fill="hold">
                                          <p:stCondLst>
                                            <p:cond delay="0"/>
                                          </p:stCondLst>
                                        </p:cTn>
                                        <p:tgtEl>
                                          <p:spTgt spid="133123">
                                            <p:txEl>
                                              <p:pRg st="0" end="0"/>
                                            </p:txEl>
                                          </p:spTgt>
                                        </p:tgtEl>
                                        <p:attrNameLst>
                                          <p:attrName>style.visibility</p:attrName>
                                        </p:attrNameLst>
                                      </p:cBhvr>
                                      <p:to>
                                        <p:strVal val="visible"/>
                                      </p:to>
                                    </p:set>
                                    <p:animEffect transition="in" filter="blinds(horizontal)">
                                      <p:cBhvr>
                                        <p:cTn id="10" dur="500"/>
                                        <p:tgtEl>
                                          <p:spTgt spid="1331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2" grpId="0"/>
      <p:bldP spid="13312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ctrTitle" idx="4294967295"/>
          </p:nvPr>
        </p:nvSpPr>
        <p:spPr>
          <a:xfrm>
            <a:off x="0" y="7620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The Challenge of Evangelism</a:t>
            </a:r>
            <a:endParaRPr lang="en-US" altLang="en-US" sz="3600" b="1">
              <a:solidFill>
                <a:srgbClr val="FFFF99"/>
              </a:solidFill>
              <a:latin typeface="Arial Narrow" panose="020B0606020202030204" pitchFamily="34" charset="0"/>
            </a:endParaRPr>
          </a:p>
        </p:txBody>
      </p:sp>
      <p:sp>
        <p:nvSpPr>
          <p:cNvPr id="56323" name="Rectangle 3"/>
          <p:cNvSpPr>
            <a:spLocks noGrp="1" noChangeArrowheads="1"/>
          </p:cNvSpPr>
          <p:nvPr>
            <p:ph type="body" idx="4294967295"/>
          </p:nvPr>
        </p:nvSpPr>
        <p:spPr>
          <a:xfrm>
            <a:off x="0" y="914400"/>
            <a:ext cx="9144000" cy="5943600"/>
          </a:xfrm>
          <a:noFill/>
          <a:ln/>
        </p:spPr>
        <p:txBody>
          <a:bodyPr/>
          <a:lstStyle/>
          <a:p>
            <a:r>
              <a:rPr lang="en-US" altLang="en-US" sz="4400" b="1" i="1">
                <a:solidFill>
                  <a:srgbClr val="FFFFFF"/>
                </a:solidFill>
                <a:latin typeface="Arial Narrow" panose="020B0606020202030204" pitchFamily="34" charset="0"/>
              </a:rPr>
              <a:t>“Evangelism is to so present Christ Jesus in the power of the Holy Spirit, in order that men may put their trust in God through Him, to accept Him as their Saviour, and serve Him as their King in the fellowship of His church”</a:t>
            </a:r>
            <a:r>
              <a:rPr lang="en-US" altLang="en-US" sz="4400" b="1">
                <a:solidFill>
                  <a:srgbClr val="FFFFFF"/>
                </a:solidFill>
                <a:latin typeface="Arial Narrow" panose="020B0606020202030204" pitchFamily="34" charset="0"/>
              </a:rPr>
              <a:t>  </a:t>
            </a:r>
          </a:p>
          <a:p>
            <a:pPr marL="687388" lvl="1" indent="-396875"/>
            <a:r>
              <a:rPr lang="en-US" altLang="en-US" sz="4400" b="1">
                <a:solidFill>
                  <a:srgbClr val="FFFFFF"/>
                </a:solidFill>
                <a:latin typeface="Arial Narrow" panose="020B0606020202030204" pitchFamily="34" charset="0"/>
              </a:rPr>
              <a:t>J.I. Packer in </a:t>
            </a:r>
            <a:r>
              <a:rPr lang="en-US" altLang="en-US" sz="4400" b="1" i="1">
                <a:solidFill>
                  <a:srgbClr val="FFFFFF"/>
                </a:solidFill>
                <a:latin typeface="Times New Roman" panose="02020603050405020304" pitchFamily="18" charset="0"/>
              </a:rPr>
              <a:t>Evangelism and the Sovereignty of God</a:t>
            </a:r>
            <a:r>
              <a:rPr lang="en-US" altLang="en-US" sz="4400" b="1">
                <a:solidFill>
                  <a:srgbClr val="FFFFFF"/>
                </a:solidFill>
                <a:latin typeface="Arial Narrow" panose="020B0606020202030204" pitchFamily="34" charset="0"/>
              </a:rPr>
              <a:t>  </a:t>
            </a:r>
          </a:p>
        </p:txBody>
      </p:sp>
    </p:spTree>
  </p:cSld>
  <p:clrMapOvr>
    <a:masterClrMapping/>
  </p:clrMapOvr>
  <p:transition spd="med">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632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6" presetClass="entr" presetSubtype="37" fill="hold" grpId="0" nodeType="clickEffect">
                                  <p:stCondLst>
                                    <p:cond delay="0"/>
                                  </p:stCondLst>
                                  <p:childTnLst>
                                    <p:set>
                                      <p:cBhvr>
                                        <p:cTn id="10" dur="1" fill="hold">
                                          <p:stCondLst>
                                            <p:cond delay="0"/>
                                          </p:stCondLst>
                                        </p:cTn>
                                        <p:tgtEl>
                                          <p:spTgt spid="56323">
                                            <p:txEl>
                                              <p:pRg st="0" end="0"/>
                                            </p:txEl>
                                          </p:spTgt>
                                        </p:tgtEl>
                                        <p:attrNameLst>
                                          <p:attrName>style.visibility</p:attrName>
                                        </p:attrNameLst>
                                      </p:cBhvr>
                                      <p:to>
                                        <p:strVal val="visible"/>
                                      </p:to>
                                    </p:set>
                                    <p:animEffect transition="in" filter="barn(outVertical)">
                                      <p:cBhvr>
                                        <p:cTn id="11" dur="500"/>
                                        <p:tgtEl>
                                          <p:spTgt spid="56323">
                                            <p:txEl>
                                              <p:pRg st="0" end="0"/>
                                            </p:txEl>
                                          </p:spTgt>
                                        </p:tgtEl>
                                      </p:cBhvr>
                                    </p:animEffect>
                                  </p:childTnLst>
                                </p:cTn>
                              </p:par>
                              <p:par>
                                <p:cTn id="12" presetID="16" presetClass="entr" presetSubtype="37" fill="hold" grpId="0" nodeType="withEffect">
                                  <p:stCondLst>
                                    <p:cond delay="0"/>
                                  </p:stCondLst>
                                  <p:childTnLst>
                                    <p:set>
                                      <p:cBhvr>
                                        <p:cTn id="13" dur="1" fill="hold">
                                          <p:stCondLst>
                                            <p:cond delay="0"/>
                                          </p:stCondLst>
                                        </p:cTn>
                                        <p:tgtEl>
                                          <p:spTgt spid="56323">
                                            <p:txEl>
                                              <p:pRg st="1" end="1"/>
                                            </p:txEl>
                                          </p:spTgt>
                                        </p:tgtEl>
                                        <p:attrNameLst>
                                          <p:attrName>style.visibility</p:attrName>
                                        </p:attrNameLst>
                                      </p:cBhvr>
                                      <p:to>
                                        <p:strVal val="visible"/>
                                      </p:to>
                                    </p:set>
                                    <p:animEffect transition="in" filter="barn(outVertical)">
                                      <p:cBhvr>
                                        <p:cTn id="14" dur="500"/>
                                        <p:tgtEl>
                                          <p:spTgt spid="563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p:bldP spid="5632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ctrTitle" idx="4294967295"/>
          </p:nvPr>
        </p:nvSpPr>
        <p:spPr>
          <a:xfrm>
            <a:off x="0" y="7620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The Challenge of Evangelism</a:t>
            </a:r>
            <a:endParaRPr lang="en-US" altLang="en-US" sz="3600" b="1">
              <a:solidFill>
                <a:srgbClr val="FFFF99"/>
              </a:solidFill>
              <a:latin typeface="Arial Narrow" panose="020B0606020202030204" pitchFamily="34" charset="0"/>
            </a:endParaRPr>
          </a:p>
        </p:txBody>
      </p:sp>
      <p:sp>
        <p:nvSpPr>
          <p:cNvPr id="135171" name="Rectangle 3"/>
          <p:cNvSpPr>
            <a:spLocks noGrp="1" noChangeArrowheads="1"/>
          </p:cNvSpPr>
          <p:nvPr>
            <p:ph type="body" idx="4294967295"/>
          </p:nvPr>
        </p:nvSpPr>
        <p:spPr>
          <a:xfrm>
            <a:off x="0" y="914400"/>
            <a:ext cx="9144000" cy="5943600"/>
          </a:xfrm>
          <a:noFill/>
          <a:ln/>
        </p:spPr>
        <p:txBody>
          <a:bodyPr/>
          <a:lstStyle/>
          <a:p>
            <a:r>
              <a:rPr lang="en-US" altLang="en-US" sz="4400" b="1" dirty="0">
                <a:solidFill>
                  <a:srgbClr val="FFFFFF"/>
                </a:solidFill>
                <a:latin typeface="Arial Narrow" panose="020B0606020202030204" pitchFamily="34" charset="0"/>
              </a:rPr>
              <a:t>Evangelism is to be done by the power and moving the Holy Spirit, and not by human </a:t>
            </a:r>
            <a:r>
              <a:rPr lang="en-US" altLang="en-US" sz="4400" b="1" dirty="0" smtClean="0">
                <a:solidFill>
                  <a:srgbClr val="FFFFFF"/>
                </a:solidFill>
                <a:latin typeface="Arial Narrow" panose="020B0606020202030204" pitchFamily="34" charset="0"/>
              </a:rPr>
              <a:t>scheming or fleshly strength</a:t>
            </a:r>
            <a:endParaRPr lang="en-US" altLang="en-US" sz="4400" b="1" dirty="0">
              <a:solidFill>
                <a:srgbClr val="FFFFFF"/>
              </a:solidFill>
              <a:latin typeface="Arial Narrow" panose="020B0606020202030204" pitchFamily="34" charset="0"/>
            </a:endParaRPr>
          </a:p>
          <a:p>
            <a:r>
              <a:rPr lang="en-US" altLang="en-US" sz="4400" b="1" dirty="0">
                <a:solidFill>
                  <a:srgbClr val="FFFFFF"/>
                </a:solidFill>
                <a:latin typeface="Arial Narrow" panose="020B0606020202030204" pitchFamily="34" charset="0"/>
              </a:rPr>
              <a:t>Evangelism involves praying for people and opportunities - and taking advantage of them, creating them</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5170"/>
                                        </p:tgtEl>
                                        <p:attrNameLst>
                                          <p:attrName>style.visibility</p:attrName>
                                        </p:attrNameLst>
                                      </p:cBhvr>
                                      <p:to>
                                        <p:strVal val="visible"/>
                                      </p:to>
                                    </p:set>
                                  </p:childTnLst>
                                </p:cTn>
                              </p:par>
                            </p:childTnLst>
                          </p:cTn>
                        </p:par>
                        <p:par>
                          <p:cTn id="7" fill="hold" nodeType="afterGroup">
                            <p:stCondLst>
                              <p:cond delay="0"/>
                            </p:stCondLst>
                            <p:childTnLst>
                              <p:par>
                                <p:cTn id="8" presetID="16" presetClass="entr" presetSubtype="37" fill="hold" grpId="0" nodeType="afterEffect">
                                  <p:stCondLst>
                                    <p:cond delay="0"/>
                                  </p:stCondLst>
                                  <p:childTnLst>
                                    <p:set>
                                      <p:cBhvr>
                                        <p:cTn id="9" dur="1" fill="hold">
                                          <p:stCondLst>
                                            <p:cond delay="0"/>
                                          </p:stCondLst>
                                        </p:cTn>
                                        <p:tgtEl>
                                          <p:spTgt spid="135171">
                                            <p:txEl>
                                              <p:pRg st="0" end="0"/>
                                            </p:txEl>
                                          </p:spTgt>
                                        </p:tgtEl>
                                        <p:attrNameLst>
                                          <p:attrName>style.visibility</p:attrName>
                                        </p:attrNameLst>
                                      </p:cBhvr>
                                      <p:to>
                                        <p:strVal val="visible"/>
                                      </p:to>
                                    </p:set>
                                    <p:animEffect transition="in" filter="barn(outVertical)">
                                      <p:cBhvr>
                                        <p:cTn id="10" dur="500"/>
                                        <p:tgtEl>
                                          <p:spTgt spid="135171">
                                            <p:txEl>
                                              <p:pRg st="0" end="0"/>
                                            </p:txEl>
                                          </p:spTgt>
                                        </p:tgtEl>
                                      </p:cBhvr>
                                    </p:animEffect>
                                  </p:childTnLst>
                                  <p:subTnLst>
                                    <p:animClr clrSpc="rgb" dir="cw">
                                      <p:cBhvr override="childStyle">
                                        <p:cTn dur="1" fill="hold" display="0" masterRel="nextClick" afterEffect="1"/>
                                        <p:tgtEl>
                                          <p:spTgt spid="135171">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37" fill="hold" grpId="0" nodeType="clickEffect">
                                  <p:stCondLst>
                                    <p:cond delay="0"/>
                                  </p:stCondLst>
                                  <p:childTnLst>
                                    <p:set>
                                      <p:cBhvr>
                                        <p:cTn id="14" dur="1" fill="hold">
                                          <p:stCondLst>
                                            <p:cond delay="0"/>
                                          </p:stCondLst>
                                        </p:cTn>
                                        <p:tgtEl>
                                          <p:spTgt spid="135171">
                                            <p:txEl>
                                              <p:pRg st="1" end="1"/>
                                            </p:txEl>
                                          </p:spTgt>
                                        </p:tgtEl>
                                        <p:attrNameLst>
                                          <p:attrName>style.visibility</p:attrName>
                                        </p:attrNameLst>
                                      </p:cBhvr>
                                      <p:to>
                                        <p:strVal val="visible"/>
                                      </p:to>
                                    </p:set>
                                    <p:animEffect transition="in" filter="barn(outVertical)">
                                      <p:cBhvr>
                                        <p:cTn id="15" dur="500"/>
                                        <p:tgtEl>
                                          <p:spTgt spid="13517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0" grpId="0"/>
      <p:bldP spid="135171"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ctrTitle" idx="4294967295"/>
          </p:nvPr>
        </p:nvSpPr>
        <p:spPr>
          <a:xfrm>
            <a:off x="0" y="7620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The Challenge of Evangelism</a:t>
            </a:r>
            <a:endParaRPr lang="en-US" altLang="en-US" sz="3600" b="1">
              <a:solidFill>
                <a:srgbClr val="FFFF99"/>
              </a:solidFill>
              <a:latin typeface="Arial Narrow" panose="020B0606020202030204" pitchFamily="34" charset="0"/>
            </a:endParaRPr>
          </a:p>
        </p:txBody>
      </p:sp>
      <p:sp>
        <p:nvSpPr>
          <p:cNvPr id="137219" name="Rectangle 3"/>
          <p:cNvSpPr>
            <a:spLocks noGrp="1" noChangeArrowheads="1"/>
          </p:cNvSpPr>
          <p:nvPr>
            <p:ph type="body" idx="4294967295"/>
          </p:nvPr>
        </p:nvSpPr>
        <p:spPr>
          <a:xfrm>
            <a:off x="0" y="914400"/>
            <a:ext cx="9144000" cy="5943600"/>
          </a:xfrm>
          <a:noFill/>
          <a:ln/>
        </p:spPr>
        <p:txBody>
          <a:bodyPr/>
          <a:lstStyle/>
          <a:p>
            <a:r>
              <a:rPr lang="en-US" altLang="en-US" sz="4400" b="1">
                <a:solidFill>
                  <a:srgbClr val="FFFFFF"/>
                </a:solidFill>
                <a:latin typeface="Arial Narrow" panose="020B0606020202030204" pitchFamily="34" charset="0"/>
              </a:rPr>
              <a:t>Evangelism requires accuracy and the whole message  - we proclaim Jesus, we do not sell Him</a:t>
            </a:r>
          </a:p>
          <a:p>
            <a:r>
              <a:rPr lang="en-US" altLang="en-US" sz="4400" b="1">
                <a:solidFill>
                  <a:srgbClr val="FFFFFF"/>
                </a:solidFill>
                <a:latin typeface="Arial Narrow" panose="020B0606020202030204" pitchFamily="34" charset="0"/>
              </a:rPr>
              <a:t>Faithfully proclaim the good news of Jesus Christ - and leave the results in God’s hands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7218"/>
                                        </p:tgtEl>
                                        <p:attrNameLst>
                                          <p:attrName>style.visibility</p:attrName>
                                        </p:attrNameLst>
                                      </p:cBhvr>
                                      <p:to>
                                        <p:strVal val="visible"/>
                                      </p:to>
                                    </p:set>
                                  </p:childTnLst>
                                </p:cTn>
                              </p:par>
                            </p:childTnLst>
                          </p:cTn>
                        </p:par>
                        <p:par>
                          <p:cTn id="7" fill="hold" nodeType="afterGroup">
                            <p:stCondLst>
                              <p:cond delay="0"/>
                            </p:stCondLst>
                            <p:childTnLst>
                              <p:par>
                                <p:cTn id="8" presetID="16" presetClass="entr" presetSubtype="37" fill="hold" grpId="0" nodeType="afterEffect">
                                  <p:stCondLst>
                                    <p:cond delay="0"/>
                                  </p:stCondLst>
                                  <p:childTnLst>
                                    <p:set>
                                      <p:cBhvr>
                                        <p:cTn id="9" dur="1" fill="hold">
                                          <p:stCondLst>
                                            <p:cond delay="0"/>
                                          </p:stCondLst>
                                        </p:cTn>
                                        <p:tgtEl>
                                          <p:spTgt spid="137219">
                                            <p:txEl>
                                              <p:pRg st="0" end="0"/>
                                            </p:txEl>
                                          </p:spTgt>
                                        </p:tgtEl>
                                        <p:attrNameLst>
                                          <p:attrName>style.visibility</p:attrName>
                                        </p:attrNameLst>
                                      </p:cBhvr>
                                      <p:to>
                                        <p:strVal val="visible"/>
                                      </p:to>
                                    </p:set>
                                    <p:animEffect transition="in" filter="barn(outVertical)">
                                      <p:cBhvr>
                                        <p:cTn id="10" dur="500"/>
                                        <p:tgtEl>
                                          <p:spTgt spid="137219">
                                            <p:txEl>
                                              <p:pRg st="0" end="0"/>
                                            </p:txEl>
                                          </p:spTgt>
                                        </p:tgtEl>
                                      </p:cBhvr>
                                    </p:animEffect>
                                  </p:childTnLst>
                                  <p:subTnLst>
                                    <p:animClr clrSpc="rgb" dir="cw">
                                      <p:cBhvr override="childStyle">
                                        <p:cTn dur="1" fill="hold" display="0" masterRel="nextClick" afterEffect="1"/>
                                        <p:tgtEl>
                                          <p:spTgt spid="137219">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16" presetClass="entr" presetSubtype="37" fill="hold" grpId="0" nodeType="clickEffect">
                                  <p:stCondLst>
                                    <p:cond delay="0"/>
                                  </p:stCondLst>
                                  <p:childTnLst>
                                    <p:set>
                                      <p:cBhvr>
                                        <p:cTn id="14" dur="1" fill="hold">
                                          <p:stCondLst>
                                            <p:cond delay="0"/>
                                          </p:stCondLst>
                                        </p:cTn>
                                        <p:tgtEl>
                                          <p:spTgt spid="137219">
                                            <p:txEl>
                                              <p:pRg st="1" end="1"/>
                                            </p:txEl>
                                          </p:spTgt>
                                        </p:tgtEl>
                                        <p:attrNameLst>
                                          <p:attrName>style.visibility</p:attrName>
                                        </p:attrNameLst>
                                      </p:cBhvr>
                                      <p:to>
                                        <p:strVal val="visible"/>
                                      </p:to>
                                    </p:set>
                                    <p:animEffect transition="in" filter="barn(outVertical)">
                                      <p:cBhvr>
                                        <p:cTn id="15" dur="500"/>
                                        <p:tgtEl>
                                          <p:spTgt spid="1372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8" grpId="0"/>
      <p:bldP spid="137219"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ctrTitle" idx="4294967295"/>
          </p:nvPr>
        </p:nvSpPr>
        <p:spPr>
          <a:xfrm>
            <a:off x="0" y="7620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The Challenge of Evangelism</a:t>
            </a:r>
            <a:endParaRPr lang="en-US" altLang="en-US" sz="3600" b="1">
              <a:solidFill>
                <a:srgbClr val="FFFF99"/>
              </a:solidFill>
              <a:latin typeface="Arial Narrow" panose="020B0606020202030204" pitchFamily="34" charset="0"/>
            </a:endParaRPr>
          </a:p>
        </p:txBody>
      </p:sp>
      <p:sp>
        <p:nvSpPr>
          <p:cNvPr id="139267" name="Rectangle 3"/>
          <p:cNvSpPr>
            <a:spLocks noGrp="1" noChangeArrowheads="1"/>
          </p:cNvSpPr>
          <p:nvPr>
            <p:ph type="body" idx="4294967295"/>
          </p:nvPr>
        </p:nvSpPr>
        <p:spPr>
          <a:xfrm>
            <a:off x="0" y="914400"/>
            <a:ext cx="9144000" cy="5943600"/>
          </a:xfrm>
          <a:noFill/>
          <a:ln/>
        </p:spPr>
        <p:txBody>
          <a:bodyPr/>
          <a:lstStyle/>
          <a:p>
            <a:r>
              <a:rPr lang="en-US" altLang="en-US" sz="4400" b="1">
                <a:solidFill>
                  <a:srgbClr val="FFFFFF"/>
                </a:solidFill>
                <a:latin typeface="Arial Narrow" panose="020B0606020202030204" pitchFamily="34" charset="0"/>
              </a:rPr>
              <a:t>The desire to obey Jesus in making disciples of all nations fuels evangelism and missions work</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9266"/>
                                        </p:tgtEl>
                                        <p:attrNameLst>
                                          <p:attrName>style.visibility</p:attrName>
                                        </p:attrNameLst>
                                      </p:cBhvr>
                                      <p:to>
                                        <p:strVal val="visible"/>
                                      </p:to>
                                    </p:set>
                                  </p:childTnLst>
                                </p:cTn>
                              </p:par>
                            </p:childTnLst>
                          </p:cTn>
                        </p:par>
                        <p:par>
                          <p:cTn id="7" fill="hold" nodeType="afterGroup">
                            <p:stCondLst>
                              <p:cond delay="0"/>
                            </p:stCondLst>
                            <p:childTnLst>
                              <p:par>
                                <p:cTn id="8" presetID="16" presetClass="entr" presetSubtype="37" fill="hold" grpId="0" nodeType="afterEffect">
                                  <p:stCondLst>
                                    <p:cond delay="0"/>
                                  </p:stCondLst>
                                  <p:childTnLst>
                                    <p:set>
                                      <p:cBhvr>
                                        <p:cTn id="9" dur="1" fill="hold">
                                          <p:stCondLst>
                                            <p:cond delay="0"/>
                                          </p:stCondLst>
                                        </p:cTn>
                                        <p:tgtEl>
                                          <p:spTgt spid="139267">
                                            <p:txEl>
                                              <p:pRg st="0" end="0"/>
                                            </p:txEl>
                                          </p:spTgt>
                                        </p:tgtEl>
                                        <p:attrNameLst>
                                          <p:attrName>style.visibility</p:attrName>
                                        </p:attrNameLst>
                                      </p:cBhvr>
                                      <p:to>
                                        <p:strVal val="visible"/>
                                      </p:to>
                                    </p:set>
                                    <p:animEffect transition="in" filter="barn(outVertical)">
                                      <p:cBhvr>
                                        <p:cTn id="10" dur="500"/>
                                        <p:tgtEl>
                                          <p:spTgt spid="13926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6" grpId="0"/>
      <p:bldP spid="13926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5" name="Rectangle 3"/>
          <p:cNvSpPr>
            <a:spLocks noGrp="1" noChangeArrowheads="1"/>
          </p:cNvSpPr>
          <p:nvPr>
            <p:ph type="body" idx="4294967295"/>
          </p:nvPr>
        </p:nvSpPr>
        <p:spPr>
          <a:xfrm>
            <a:off x="0" y="228600"/>
            <a:ext cx="9144000" cy="6629400"/>
          </a:xfrm>
          <a:noFill/>
          <a:ln/>
        </p:spPr>
        <p:txBody>
          <a:bodyPr/>
          <a:lstStyle/>
          <a:p>
            <a:r>
              <a:rPr lang="en-US" altLang="en-US" sz="4400" b="1">
                <a:solidFill>
                  <a:srgbClr val="FFFFFF"/>
                </a:solidFill>
                <a:latin typeface="Arial Narrow" panose="020B0606020202030204" pitchFamily="34" charset="0"/>
              </a:rPr>
              <a:t>If you are not yet a disciple of Jesus – today is the day of salvation</a:t>
            </a:r>
          </a:p>
          <a:p>
            <a:r>
              <a:rPr lang="en-US" altLang="en-US" sz="4400" b="1">
                <a:solidFill>
                  <a:srgbClr val="FFFFFF"/>
                </a:solidFill>
                <a:latin typeface="Arial Narrow" panose="020B0606020202030204" pitchFamily="34" charset="0"/>
              </a:rPr>
              <a:t>If you are a follower of Christ – take up the challenge of evangelism. Go out with the gospel</a:t>
            </a:r>
          </a:p>
        </p:txBody>
      </p:sp>
    </p:spTree>
  </p:cSld>
  <p:clrMapOvr>
    <a:masterClrMapping/>
  </p:clrMapOvr>
  <p:transition spd="med">
    <p:randomBa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41315">
                                            <p:txEl>
                                              <p:pRg st="0" end="0"/>
                                            </p:txEl>
                                          </p:spTgt>
                                        </p:tgtEl>
                                        <p:attrNameLst>
                                          <p:attrName>style.visibility</p:attrName>
                                        </p:attrNameLst>
                                      </p:cBhvr>
                                      <p:to>
                                        <p:strVal val="visible"/>
                                      </p:to>
                                    </p:set>
                                    <p:animEffect transition="in" filter="randombar(horizontal)">
                                      <p:cBhvr>
                                        <p:cTn id="7" dur="500"/>
                                        <p:tgtEl>
                                          <p:spTgt spid="141315">
                                            <p:txEl>
                                              <p:pRg st="0" end="0"/>
                                            </p:txEl>
                                          </p:spTgt>
                                        </p:tgtEl>
                                      </p:cBhvr>
                                    </p:animEffect>
                                  </p:childTnLst>
                                  <p:subTnLst>
                                    <p:animClr clrSpc="rgb" dir="cw">
                                      <p:cBhvr override="childStyle">
                                        <p:cTn dur="1" fill="hold" display="0" masterRel="nextClick" afterEffect="1"/>
                                        <p:tgtEl>
                                          <p:spTgt spid="141315">
                                            <p:txEl>
                                              <p:pRg st="0" end="0"/>
                                            </p:txEl>
                                          </p:spTgt>
                                        </p:tgtEl>
                                        <p:attrNameLst>
                                          <p:attrName>ppt_c</p:attrName>
                                        </p:attrNameLst>
                                      </p:cBhvr>
                                      <p:to>
                                        <a:srgbClr val="C0C0C0"/>
                                      </p:to>
                                    </p:animClr>
                                  </p:sub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41315">
                                            <p:txEl>
                                              <p:pRg st="1" end="1"/>
                                            </p:txEl>
                                          </p:spTgt>
                                        </p:tgtEl>
                                        <p:attrNameLst>
                                          <p:attrName>style.visibility</p:attrName>
                                        </p:attrNameLst>
                                      </p:cBhvr>
                                      <p:to>
                                        <p:strVal val="visible"/>
                                      </p:to>
                                    </p:set>
                                    <p:animEffect transition="in" filter="randombar(horizontal)">
                                      <p:cBhvr>
                                        <p:cTn id="12" dur="500"/>
                                        <p:tgtEl>
                                          <p:spTgt spid="14131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5"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546" name="Rectangle 2"/>
          <p:cNvSpPr>
            <a:spLocks noGrp="1" noChangeArrowheads="1"/>
          </p:cNvSpPr>
          <p:nvPr>
            <p:ph type="ctrTitle" idx="4294967295"/>
          </p:nvPr>
        </p:nvSpPr>
        <p:spPr>
          <a:xfrm>
            <a:off x="433388" y="1838325"/>
            <a:ext cx="8240712" cy="2468563"/>
          </a:xfrm>
          <a:noFill/>
          <a:ln/>
        </p:spPr>
        <p:txBody>
          <a:bodyPr lIns="0" tIns="0" rIns="0" bIns="0">
            <a:spAutoFit/>
          </a:bodyPr>
          <a:lstStyle/>
          <a:p>
            <a:pPr defTabSz="381000"/>
            <a:r>
              <a:rPr lang="en-US" altLang="en-US" sz="7200" b="1">
                <a:solidFill>
                  <a:srgbClr val="A0D0FF"/>
                </a:solidFill>
                <a:latin typeface="Times New Roman" panose="02020603050405020304" pitchFamily="18" charset="0"/>
                <a:cs typeface="Times New Roman" panose="02020603050405020304" pitchFamily="18" charset="0"/>
              </a:rPr>
              <a:t>Grace Bible Church</a:t>
            </a:r>
            <a:r>
              <a:rPr lang="en-US" altLang="en-US" sz="7200" b="1" i="0">
                <a:solidFill>
                  <a:srgbClr val="A0D0FF"/>
                </a:solidFill>
                <a:latin typeface="Times New Roman" panose="02020603050405020304" pitchFamily="18" charset="0"/>
                <a:cs typeface="Times New Roman" panose="02020603050405020304" pitchFamily="18" charset="0"/>
              </a:rPr>
              <a:t/>
            </a:r>
            <a:br>
              <a:rPr lang="en-US" altLang="en-US" sz="7200" b="1" i="0">
                <a:solidFill>
                  <a:srgbClr val="A0D0FF"/>
                </a:solidFill>
                <a:latin typeface="Times New Roman" panose="02020603050405020304" pitchFamily="18" charset="0"/>
                <a:cs typeface="Times New Roman" panose="02020603050405020304" pitchFamily="18" charset="0"/>
              </a:rPr>
            </a:br>
            <a:r>
              <a:rPr lang="en-US" altLang="en-US" sz="5400" b="1" i="0">
                <a:solidFill>
                  <a:srgbClr val="A0D0FF"/>
                </a:solidFill>
                <a:latin typeface="Times New Roman" panose="02020603050405020304" pitchFamily="18" charset="0"/>
                <a:cs typeface="Times New Roman" panose="02020603050405020304" pitchFamily="18" charset="0"/>
              </a:rPr>
              <a:t> </a:t>
            </a:r>
            <a:r>
              <a:rPr lang="en-US" altLang="en-US" sz="3600" b="1">
                <a:solidFill>
                  <a:srgbClr val="FFFF90"/>
                </a:solidFill>
                <a:latin typeface="Times New Roman" panose="02020603050405020304" pitchFamily="18" charset="0"/>
                <a:cs typeface="Times New Roman" panose="02020603050405020304" pitchFamily="18" charset="0"/>
              </a:rPr>
              <a:t>Glorifying God </a:t>
            </a:r>
            <a:br>
              <a:rPr lang="en-US" altLang="en-US" sz="3600" b="1">
                <a:solidFill>
                  <a:srgbClr val="FFFF90"/>
                </a:solidFill>
                <a:latin typeface="Times New Roman" panose="02020603050405020304" pitchFamily="18" charset="0"/>
                <a:cs typeface="Times New Roman" panose="02020603050405020304" pitchFamily="18" charset="0"/>
              </a:rPr>
            </a:br>
            <a:r>
              <a:rPr lang="en-US" altLang="en-US" sz="3600" b="1">
                <a:solidFill>
                  <a:srgbClr val="FFFF90"/>
                </a:solidFill>
                <a:latin typeface="Times New Roman" panose="02020603050405020304" pitchFamily="18" charset="0"/>
                <a:cs typeface="Times New Roman" panose="02020603050405020304" pitchFamily="18" charset="0"/>
              </a:rPr>
              <a:t>by Making Disciples of Jesus Christ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8546"/>
                                        </p:tgtEl>
                                        <p:attrNameLst>
                                          <p:attrName>style.visibility</p:attrName>
                                        </p:attrNameLst>
                                      </p:cBhvr>
                                      <p:to>
                                        <p:strVal val="visible"/>
                                      </p:to>
                                    </p:set>
                                    <p:animEffect transition="in" filter="fade">
                                      <p:cBhvr>
                                        <p:cTn id="7" dur="2000"/>
                                        <p:tgtEl>
                                          <p:spTgt spid="1085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6" grpId="0"/>
    </p:bldLst>
  </p:timing>
</p:sld>
</file>

<file path=ppt/slides/slide3.xml><?xml version="1.0" encoding="utf-8"?>
<p:sld xmlns:a="http://schemas.openxmlformats.org/drawingml/2006/main" xmlns:r="http://schemas.openxmlformats.org/officeDocument/2006/relationships" xmlns:p="http://schemas.openxmlformats.org/presentationml/2006/main">
  <p:cSld>
    <p:bg bwMode="auto">
      <p:bgPr>
        <a:solidFill>
          <a:srgbClr val="000066"/>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ctrTitle" idx="4294967295"/>
          </p:nvPr>
        </p:nvSpPr>
        <p:spPr>
          <a:xfrm>
            <a:off x="0" y="0"/>
            <a:ext cx="9144000" cy="1219200"/>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Evangelism: The Church Goes Out</a:t>
            </a:r>
            <a:r>
              <a:rPr lang="en-US" altLang="en-US" b="1" i="0" u="sng">
                <a:solidFill>
                  <a:srgbClr val="A0D0FF"/>
                </a:solidFill>
                <a:latin typeface="Arial Narrow" panose="020B0606020202030204" pitchFamily="34" charset="0"/>
              </a:rPr>
              <a:t/>
            </a:r>
            <a:br>
              <a:rPr lang="en-US" altLang="en-US" b="1" i="0" u="sng">
                <a:solidFill>
                  <a:srgbClr val="A0D0FF"/>
                </a:solidFill>
                <a:latin typeface="Arial Narrow" panose="020B0606020202030204" pitchFamily="34" charset="0"/>
              </a:rPr>
            </a:br>
            <a:r>
              <a:rPr lang="en-US" altLang="en-US" sz="3600" b="1">
                <a:solidFill>
                  <a:srgbClr val="FFFF99"/>
                </a:solidFill>
                <a:latin typeface="Arial Narrow" panose="020B0606020202030204" pitchFamily="34" charset="0"/>
              </a:rPr>
              <a:t>Selected Scriptures</a:t>
            </a:r>
          </a:p>
        </p:txBody>
      </p:sp>
      <p:sp>
        <p:nvSpPr>
          <p:cNvPr id="6150" name="Rectangle 6"/>
          <p:cNvSpPr>
            <a:spLocks noGrp="1" noChangeArrowheads="1"/>
          </p:cNvSpPr>
          <p:nvPr>
            <p:ph type="body" idx="4294967295"/>
          </p:nvPr>
        </p:nvSpPr>
        <p:spPr>
          <a:xfrm>
            <a:off x="0" y="1143000"/>
            <a:ext cx="9144000" cy="5562600"/>
          </a:xfrm>
          <a:noFill/>
          <a:ln/>
        </p:spPr>
        <p:txBody>
          <a:bodyPr/>
          <a:lstStyle/>
          <a:p>
            <a:r>
              <a:rPr lang="en-US" altLang="en-US" sz="4400" b="1">
                <a:solidFill>
                  <a:srgbClr val="FFFFFF"/>
                </a:solidFill>
                <a:latin typeface="Arial Narrow" panose="020B0606020202030204" pitchFamily="34" charset="0"/>
              </a:rPr>
              <a:t>The many metaphors describing the church give a good understanding of its identity and nature</a:t>
            </a:r>
          </a:p>
          <a:p>
            <a:r>
              <a:rPr lang="en-US" altLang="en-US" sz="4400" b="1">
                <a:solidFill>
                  <a:srgbClr val="FFFFFF"/>
                </a:solidFill>
                <a:latin typeface="Arial Narrow" panose="020B0606020202030204" pitchFamily="34" charset="0"/>
              </a:rPr>
              <a:t>Jesus has commissioned the church to make disciples by going, baptizing and teaching - Matthew 28:18-20</a:t>
            </a:r>
          </a:p>
        </p:txBody>
      </p:sp>
    </p:spTree>
  </p:cSld>
  <p:clrMapOvr>
    <a:masterClrMapping/>
  </p:clrMapOvr>
  <p:transition spd="med">
    <p:cover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614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8" fill="hold" grpId="0" nodeType="clickEffect">
                                  <p:stCondLst>
                                    <p:cond delay="0"/>
                                  </p:stCondLst>
                                  <p:childTnLst>
                                    <p:set>
                                      <p:cBhvr>
                                        <p:cTn id="10" dur="1" fill="hold">
                                          <p:stCondLst>
                                            <p:cond delay="0"/>
                                          </p:stCondLst>
                                        </p:cTn>
                                        <p:tgtEl>
                                          <p:spTgt spid="6150">
                                            <p:txEl>
                                              <p:pRg st="0" end="0"/>
                                            </p:txEl>
                                          </p:spTgt>
                                        </p:tgtEl>
                                        <p:attrNameLst>
                                          <p:attrName>style.visibility</p:attrName>
                                        </p:attrNameLst>
                                      </p:cBhvr>
                                      <p:to>
                                        <p:strVal val="visible"/>
                                      </p:to>
                                    </p:set>
                                    <p:anim calcmode="lin" valueType="num">
                                      <p:cBhvr additive="base">
                                        <p:cTn id="11" dur="500" fill="hold"/>
                                        <p:tgtEl>
                                          <p:spTgt spid="6150">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6150">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6150">
                                            <p:txEl>
                                              <p:pRg st="0" end="0"/>
                                            </p:txEl>
                                          </p:spTgt>
                                        </p:tgtEl>
                                        <p:attrNameLst>
                                          <p:attrName>ppt_c</p:attrName>
                                        </p:attrNameLst>
                                      </p:cBhvr>
                                      <p:to>
                                        <a:srgbClr val="C0C0C0"/>
                                      </p:to>
                                    </p:animClr>
                                  </p:sub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6150">
                                            <p:txEl>
                                              <p:pRg st="1" end="1"/>
                                            </p:txEl>
                                          </p:spTgt>
                                        </p:tgtEl>
                                        <p:attrNameLst>
                                          <p:attrName>style.visibility</p:attrName>
                                        </p:attrNameLst>
                                      </p:cBhvr>
                                      <p:to>
                                        <p:strVal val="visible"/>
                                      </p:to>
                                    </p:set>
                                    <p:anim calcmode="lin" valueType="num">
                                      <p:cBhvr additive="base">
                                        <p:cTn id="17" dur="500" fill="hold"/>
                                        <p:tgtEl>
                                          <p:spTgt spid="6150">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6150">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50"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ctrTitle" idx="4294967295"/>
          </p:nvPr>
        </p:nvSpPr>
        <p:spPr>
          <a:xfrm>
            <a:off x="0" y="0"/>
            <a:ext cx="9144000" cy="1219200"/>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Evangelism: The Church Goes Out</a:t>
            </a:r>
            <a:r>
              <a:rPr lang="en-US" altLang="en-US" b="1" i="0" u="sng">
                <a:solidFill>
                  <a:srgbClr val="A0D0FF"/>
                </a:solidFill>
                <a:latin typeface="Arial Narrow" panose="020B0606020202030204" pitchFamily="34" charset="0"/>
              </a:rPr>
              <a:t/>
            </a:r>
            <a:br>
              <a:rPr lang="en-US" altLang="en-US" b="1" i="0" u="sng">
                <a:solidFill>
                  <a:srgbClr val="A0D0FF"/>
                </a:solidFill>
                <a:latin typeface="Arial Narrow" panose="020B0606020202030204" pitchFamily="34" charset="0"/>
              </a:rPr>
            </a:br>
            <a:r>
              <a:rPr lang="en-US" altLang="en-US" sz="3600" b="1">
                <a:solidFill>
                  <a:srgbClr val="FFFF99"/>
                </a:solidFill>
                <a:latin typeface="Arial Narrow" panose="020B0606020202030204" pitchFamily="34" charset="0"/>
              </a:rPr>
              <a:t>Selected Scriptures</a:t>
            </a:r>
          </a:p>
        </p:txBody>
      </p:sp>
      <p:sp>
        <p:nvSpPr>
          <p:cNvPr id="110595" name="Rectangle 3"/>
          <p:cNvSpPr>
            <a:spLocks noGrp="1" noChangeArrowheads="1"/>
          </p:cNvSpPr>
          <p:nvPr>
            <p:ph type="body" idx="4294967295"/>
          </p:nvPr>
        </p:nvSpPr>
        <p:spPr>
          <a:xfrm>
            <a:off x="0" y="1143000"/>
            <a:ext cx="9144000" cy="5562600"/>
          </a:xfrm>
          <a:noFill/>
          <a:ln/>
        </p:spPr>
        <p:txBody>
          <a:bodyPr/>
          <a:lstStyle/>
          <a:p>
            <a:r>
              <a:rPr lang="en-US" altLang="en-US" sz="4400" b="1">
                <a:solidFill>
                  <a:srgbClr val="FFFFFF"/>
                </a:solidFill>
                <a:latin typeface="Arial Narrow" panose="020B0606020202030204" pitchFamily="34" charset="0"/>
              </a:rPr>
              <a:t>As part of God’s “</a:t>
            </a:r>
            <a:r>
              <a:rPr lang="en-US" altLang="en-US" sz="4400" b="1" i="1">
                <a:solidFill>
                  <a:srgbClr val="FFFFFF"/>
                </a:solidFill>
                <a:latin typeface="Arial Narrow" panose="020B0606020202030204" pitchFamily="34" charset="0"/>
              </a:rPr>
              <a:t>royal priesthood</a:t>
            </a:r>
            <a:r>
              <a:rPr lang="en-US" altLang="en-US" sz="4400" b="1">
                <a:solidFill>
                  <a:srgbClr val="FFFFFF"/>
                </a:solidFill>
                <a:latin typeface="Arial Narrow" panose="020B0606020202030204" pitchFamily="34" charset="0"/>
              </a:rPr>
              <a:t>,” we mediate between God and man by proclaiming the gospel </a:t>
            </a:r>
          </a:p>
          <a:p>
            <a:r>
              <a:rPr lang="en-US" altLang="en-US" sz="4400" b="1" i="1">
                <a:solidFill>
                  <a:srgbClr val="FFFFFF"/>
                </a:solidFill>
                <a:latin typeface="Arial Narrow" panose="020B0606020202030204" pitchFamily="34" charset="0"/>
              </a:rPr>
              <a:t>Communicating New Life in Christ</a:t>
            </a:r>
            <a:r>
              <a:rPr lang="en-US" altLang="en-US" sz="4400" b="1">
                <a:solidFill>
                  <a:srgbClr val="FFFFFF"/>
                </a:solidFill>
                <a:latin typeface="Arial Narrow" panose="020B0606020202030204" pitchFamily="34" charset="0"/>
              </a:rPr>
              <a:t> is not hard, but many Christians are scared to talk to others about Jesus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0594"/>
                                        </p:tgtEl>
                                        <p:attrNameLst>
                                          <p:attrName>style.visibility</p:attrName>
                                        </p:attrNameLst>
                                      </p:cBhvr>
                                      <p:to>
                                        <p:strVal val="visible"/>
                                      </p:to>
                                    </p:set>
                                  </p:childTnLst>
                                </p:cTn>
                              </p:par>
                            </p:childTnLst>
                          </p:cTn>
                        </p:par>
                        <p:par>
                          <p:cTn id="7" fill="hold" nodeType="afterGroup">
                            <p:stCondLst>
                              <p:cond delay="0"/>
                            </p:stCondLst>
                            <p:childTnLst>
                              <p:par>
                                <p:cTn id="8" presetID="2" presetClass="entr" presetSubtype="8" fill="hold" grpId="0" nodeType="afterEffect">
                                  <p:stCondLst>
                                    <p:cond delay="0"/>
                                  </p:stCondLst>
                                  <p:childTnLst>
                                    <p:set>
                                      <p:cBhvr>
                                        <p:cTn id="9" dur="1" fill="hold">
                                          <p:stCondLst>
                                            <p:cond delay="0"/>
                                          </p:stCondLst>
                                        </p:cTn>
                                        <p:tgtEl>
                                          <p:spTgt spid="110595">
                                            <p:txEl>
                                              <p:pRg st="0" end="0"/>
                                            </p:txEl>
                                          </p:spTgt>
                                        </p:tgtEl>
                                        <p:attrNameLst>
                                          <p:attrName>style.visibility</p:attrName>
                                        </p:attrNameLst>
                                      </p:cBhvr>
                                      <p:to>
                                        <p:strVal val="visible"/>
                                      </p:to>
                                    </p:set>
                                    <p:anim calcmode="lin" valueType="num">
                                      <p:cBhvr additive="base">
                                        <p:cTn id="10" dur="500" fill="hold"/>
                                        <p:tgtEl>
                                          <p:spTgt spid="110595">
                                            <p:txEl>
                                              <p:pRg st="0" end="0"/>
                                            </p:txEl>
                                          </p:spTgt>
                                        </p:tgtEl>
                                        <p:attrNameLst>
                                          <p:attrName>ppt_x</p:attrName>
                                        </p:attrNameLst>
                                      </p:cBhvr>
                                      <p:tavLst>
                                        <p:tav tm="0">
                                          <p:val>
                                            <p:strVal val="0-#ppt_w/2"/>
                                          </p:val>
                                        </p:tav>
                                        <p:tav tm="100000">
                                          <p:val>
                                            <p:strVal val="#ppt_x"/>
                                          </p:val>
                                        </p:tav>
                                      </p:tavLst>
                                    </p:anim>
                                    <p:anim calcmode="lin" valueType="num">
                                      <p:cBhvr additive="base">
                                        <p:cTn id="11" dur="500" fill="hold"/>
                                        <p:tgtEl>
                                          <p:spTgt spid="110595">
                                            <p:txEl>
                                              <p:pRg st="0" end="0"/>
                                            </p:txEl>
                                          </p:spTgt>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10595">
                                            <p:txEl>
                                              <p:pRg st="0" end="0"/>
                                            </p:txEl>
                                          </p:spTgt>
                                        </p:tgtEl>
                                        <p:attrNameLst>
                                          <p:attrName>ppt_c</p:attrName>
                                        </p:attrNameLst>
                                      </p:cBhvr>
                                      <p:to>
                                        <a:srgbClr val="C0C0C0"/>
                                      </p:to>
                                    </p:animClr>
                                  </p:sub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8" fill="hold" grpId="0" nodeType="clickEffect">
                                  <p:stCondLst>
                                    <p:cond delay="0"/>
                                  </p:stCondLst>
                                  <p:childTnLst>
                                    <p:set>
                                      <p:cBhvr>
                                        <p:cTn id="15" dur="1" fill="hold">
                                          <p:stCondLst>
                                            <p:cond delay="0"/>
                                          </p:stCondLst>
                                        </p:cTn>
                                        <p:tgtEl>
                                          <p:spTgt spid="110595">
                                            <p:txEl>
                                              <p:pRg st="1" end="1"/>
                                            </p:txEl>
                                          </p:spTgt>
                                        </p:tgtEl>
                                        <p:attrNameLst>
                                          <p:attrName>style.visibility</p:attrName>
                                        </p:attrNameLst>
                                      </p:cBhvr>
                                      <p:to>
                                        <p:strVal val="visible"/>
                                      </p:to>
                                    </p:set>
                                    <p:anim calcmode="lin" valueType="num">
                                      <p:cBhvr additive="base">
                                        <p:cTn id="16" dur="500" fill="hold"/>
                                        <p:tgtEl>
                                          <p:spTgt spid="110595">
                                            <p:txEl>
                                              <p:pRg st="1" end="1"/>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11059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4" grpId="0"/>
      <p:bldP spid="11059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ctrTitle" idx="4294967295"/>
          </p:nvPr>
        </p:nvSpPr>
        <p:spPr>
          <a:xfrm>
            <a:off x="0" y="0"/>
            <a:ext cx="9144000" cy="1219200"/>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Evangelism: The Church Goes Out</a:t>
            </a:r>
            <a:r>
              <a:rPr lang="en-US" altLang="en-US" b="1" i="0" u="sng">
                <a:solidFill>
                  <a:srgbClr val="A0D0FF"/>
                </a:solidFill>
                <a:latin typeface="Arial Narrow" panose="020B0606020202030204" pitchFamily="34" charset="0"/>
              </a:rPr>
              <a:t/>
            </a:r>
            <a:br>
              <a:rPr lang="en-US" altLang="en-US" b="1" i="0" u="sng">
                <a:solidFill>
                  <a:srgbClr val="A0D0FF"/>
                </a:solidFill>
                <a:latin typeface="Arial Narrow" panose="020B0606020202030204" pitchFamily="34" charset="0"/>
              </a:rPr>
            </a:br>
            <a:r>
              <a:rPr lang="en-US" altLang="en-US" sz="3600" b="1">
                <a:solidFill>
                  <a:srgbClr val="FFFF99"/>
                </a:solidFill>
                <a:latin typeface="Arial Narrow" panose="020B0606020202030204" pitchFamily="34" charset="0"/>
              </a:rPr>
              <a:t>Selected Scriptures</a:t>
            </a:r>
          </a:p>
        </p:txBody>
      </p:sp>
      <p:sp>
        <p:nvSpPr>
          <p:cNvPr id="112643" name="Rectangle 3"/>
          <p:cNvSpPr>
            <a:spLocks noGrp="1" noChangeArrowheads="1"/>
          </p:cNvSpPr>
          <p:nvPr>
            <p:ph type="body" idx="4294967295"/>
          </p:nvPr>
        </p:nvSpPr>
        <p:spPr>
          <a:xfrm>
            <a:off x="0" y="1143000"/>
            <a:ext cx="9144000" cy="5562600"/>
          </a:xfrm>
          <a:noFill/>
          <a:ln/>
        </p:spPr>
        <p:txBody>
          <a:bodyPr/>
          <a:lstStyle/>
          <a:p>
            <a:r>
              <a:rPr lang="en-US" altLang="en-US" sz="4400" b="1">
                <a:solidFill>
                  <a:srgbClr val="FFFFFF"/>
                </a:solidFill>
                <a:latin typeface="Arial Narrow" panose="020B0606020202030204" pitchFamily="34" charset="0"/>
              </a:rPr>
              <a:t>The first step of making disciples of Jesus is going out to them and proclaiming the gospel</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2642"/>
                                        </p:tgtEl>
                                        <p:attrNameLst>
                                          <p:attrName>style.visibility</p:attrName>
                                        </p:attrNameLst>
                                      </p:cBhvr>
                                      <p:to>
                                        <p:strVal val="visible"/>
                                      </p:to>
                                    </p:set>
                                  </p:childTnLst>
                                </p:cTn>
                              </p:par>
                            </p:childTnLst>
                          </p:cTn>
                        </p:par>
                        <p:par>
                          <p:cTn id="7" fill="hold" nodeType="afterGroup">
                            <p:stCondLst>
                              <p:cond delay="0"/>
                            </p:stCondLst>
                            <p:childTnLst>
                              <p:par>
                                <p:cTn id="8" presetID="2" presetClass="entr" presetSubtype="8" fill="hold" grpId="0" nodeType="afterEffect">
                                  <p:stCondLst>
                                    <p:cond delay="0"/>
                                  </p:stCondLst>
                                  <p:childTnLst>
                                    <p:set>
                                      <p:cBhvr>
                                        <p:cTn id="9" dur="1" fill="hold">
                                          <p:stCondLst>
                                            <p:cond delay="0"/>
                                          </p:stCondLst>
                                        </p:cTn>
                                        <p:tgtEl>
                                          <p:spTgt spid="112643">
                                            <p:txEl>
                                              <p:pRg st="0" end="0"/>
                                            </p:txEl>
                                          </p:spTgt>
                                        </p:tgtEl>
                                        <p:attrNameLst>
                                          <p:attrName>style.visibility</p:attrName>
                                        </p:attrNameLst>
                                      </p:cBhvr>
                                      <p:to>
                                        <p:strVal val="visible"/>
                                      </p:to>
                                    </p:set>
                                    <p:anim calcmode="lin" valueType="num">
                                      <p:cBhvr additive="base">
                                        <p:cTn id="10" dur="500" fill="hold"/>
                                        <p:tgtEl>
                                          <p:spTgt spid="112643">
                                            <p:txEl>
                                              <p:pRg st="0" end="0"/>
                                            </p:txEl>
                                          </p:spTgt>
                                        </p:tgtEl>
                                        <p:attrNameLst>
                                          <p:attrName>ppt_x</p:attrName>
                                        </p:attrNameLst>
                                      </p:cBhvr>
                                      <p:tavLst>
                                        <p:tav tm="0">
                                          <p:val>
                                            <p:strVal val="0-#ppt_w/2"/>
                                          </p:val>
                                        </p:tav>
                                        <p:tav tm="100000">
                                          <p:val>
                                            <p:strVal val="#ppt_x"/>
                                          </p:val>
                                        </p:tav>
                                      </p:tavLst>
                                    </p:anim>
                                    <p:anim calcmode="lin" valueType="num">
                                      <p:cBhvr additive="base">
                                        <p:cTn id="11" dur="500" fill="hold"/>
                                        <p:tgtEl>
                                          <p:spTgt spid="11264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2" grpId="0"/>
      <p:bldP spid="11264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The Nature of Evangelism</a:t>
            </a:r>
            <a:endParaRPr lang="en-US" altLang="en-US" sz="3600" b="1">
              <a:solidFill>
                <a:srgbClr val="FFFF99"/>
              </a:solidFill>
              <a:latin typeface="Arial Narrow" panose="020B0606020202030204" pitchFamily="34" charset="0"/>
            </a:endParaRPr>
          </a:p>
        </p:txBody>
      </p:sp>
      <p:sp>
        <p:nvSpPr>
          <p:cNvPr id="51203" name="Rectangle 3"/>
          <p:cNvSpPr>
            <a:spLocks noGrp="1" noChangeArrowheads="1"/>
          </p:cNvSpPr>
          <p:nvPr>
            <p:ph type="body" idx="4294967295"/>
          </p:nvPr>
        </p:nvSpPr>
        <p:spPr>
          <a:xfrm>
            <a:off x="0" y="762000"/>
            <a:ext cx="9144000" cy="6096000"/>
          </a:xfrm>
          <a:noFill/>
          <a:ln/>
        </p:spPr>
        <p:txBody>
          <a:bodyPr/>
          <a:lstStyle/>
          <a:p>
            <a:r>
              <a:rPr lang="en-US" altLang="en-US" sz="4400" b="1">
                <a:solidFill>
                  <a:srgbClr val="FFFFFF"/>
                </a:solidFill>
                <a:latin typeface="Arial Narrow" panose="020B0606020202030204" pitchFamily="34" charset="0"/>
              </a:rPr>
              <a:t>Evangelism (</a:t>
            </a:r>
            <a:r>
              <a:rPr lang="en-US" altLang="en-US" sz="4400" b="1">
                <a:solidFill>
                  <a:srgbClr val="FFFFFF"/>
                </a:solidFill>
                <a:latin typeface="TekniaGreek" panose="02000503060000020004" pitchFamily="2" charset="0"/>
              </a:rPr>
              <a:t>eujaggelivzw</a:t>
            </a:r>
            <a:r>
              <a:rPr lang="en-US" altLang="en-US" sz="4400" b="1">
                <a:solidFill>
                  <a:srgbClr val="FFFFFF"/>
                </a:solidFill>
                <a:latin typeface="Arial Narrow" panose="020B0606020202030204" pitchFamily="34" charset="0"/>
              </a:rPr>
              <a:t> / euangelizo) is to proclaim a “good message” - same root as “gospel”</a:t>
            </a: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120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9" presetClass="entr" presetSubtype="0" fill="hold" grpId="0" nodeType="clickEffect">
                                  <p:stCondLst>
                                    <p:cond delay="0"/>
                                  </p:stCondLst>
                                  <p:childTnLst>
                                    <p:set>
                                      <p:cBhvr>
                                        <p:cTn id="10" dur="1" fill="hold">
                                          <p:stCondLst>
                                            <p:cond delay="0"/>
                                          </p:stCondLst>
                                        </p:cTn>
                                        <p:tgtEl>
                                          <p:spTgt spid="51203">
                                            <p:txEl>
                                              <p:pRg st="0" end="0"/>
                                            </p:txEl>
                                          </p:spTgt>
                                        </p:tgtEl>
                                        <p:attrNameLst>
                                          <p:attrName>style.visibility</p:attrName>
                                        </p:attrNameLst>
                                      </p:cBhvr>
                                      <p:to>
                                        <p:strVal val="visible"/>
                                      </p:to>
                                    </p:set>
                                    <p:animEffect transition="in" filter="dissolve">
                                      <p:cBhvr>
                                        <p:cTn id="11" dur="500"/>
                                        <p:tgtEl>
                                          <p:spTgt spid="512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P spid="5120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Examples of those who evangelized</a:t>
            </a:r>
          </a:p>
        </p:txBody>
      </p:sp>
      <p:sp>
        <p:nvSpPr>
          <p:cNvPr id="114691" name="Rectangle 3"/>
          <p:cNvSpPr>
            <a:spLocks noGrp="1" noChangeArrowheads="1"/>
          </p:cNvSpPr>
          <p:nvPr>
            <p:ph type="body" idx="4294967295"/>
          </p:nvPr>
        </p:nvSpPr>
        <p:spPr>
          <a:xfrm>
            <a:off x="0" y="762000"/>
            <a:ext cx="9144000" cy="6096000"/>
          </a:xfrm>
          <a:noFill/>
          <a:ln/>
        </p:spPr>
        <p:txBody>
          <a:bodyPr/>
          <a:lstStyle/>
          <a:p>
            <a:r>
              <a:rPr lang="en-US" altLang="en-US" sz="4400" b="1" dirty="0">
                <a:solidFill>
                  <a:srgbClr val="FFFFFF"/>
                </a:solidFill>
                <a:latin typeface="Arial Narrow" panose="020B0606020202030204" pitchFamily="34" charset="0"/>
              </a:rPr>
              <a:t>Angles </a:t>
            </a:r>
            <a:r>
              <a:rPr lang="en-US" altLang="en-US" b="1" dirty="0">
                <a:solidFill>
                  <a:srgbClr val="FFFFFF"/>
                </a:solidFill>
                <a:latin typeface="Arial Narrow" panose="020B0606020202030204" pitchFamily="34" charset="0"/>
              </a:rPr>
              <a:t>(Luke 1:19)</a:t>
            </a:r>
          </a:p>
          <a:p>
            <a:r>
              <a:rPr lang="en-US" altLang="en-US" sz="4400" b="1" dirty="0">
                <a:solidFill>
                  <a:srgbClr val="FFFFFF"/>
                </a:solidFill>
                <a:latin typeface="Arial Narrow" panose="020B0606020202030204" pitchFamily="34" charset="0"/>
              </a:rPr>
              <a:t>John the Baptist </a:t>
            </a:r>
            <a:r>
              <a:rPr lang="en-US" altLang="en-US" b="1" dirty="0">
                <a:solidFill>
                  <a:srgbClr val="FFFFFF"/>
                </a:solidFill>
                <a:latin typeface="Arial Narrow" panose="020B0606020202030204" pitchFamily="34" charset="0"/>
              </a:rPr>
              <a:t>(Luke 3:18)</a:t>
            </a:r>
          </a:p>
          <a:p>
            <a:r>
              <a:rPr lang="en-US" altLang="en-US" sz="4400" b="1" dirty="0">
                <a:solidFill>
                  <a:srgbClr val="FFFFFF"/>
                </a:solidFill>
                <a:latin typeface="Arial Narrow" panose="020B0606020202030204" pitchFamily="34" charset="0"/>
              </a:rPr>
              <a:t>Philip </a:t>
            </a:r>
            <a:r>
              <a:rPr lang="en-US" altLang="en-US" b="1" dirty="0">
                <a:solidFill>
                  <a:srgbClr val="FFFFFF"/>
                </a:solidFill>
                <a:latin typeface="Arial Narrow" panose="020B0606020202030204" pitchFamily="34" charset="0"/>
              </a:rPr>
              <a:t>(Acts 8)</a:t>
            </a:r>
          </a:p>
          <a:p>
            <a:r>
              <a:rPr lang="en-US" altLang="en-US" sz="4400" b="1" dirty="0">
                <a:solidFill>
                  <a:srgbClr val="FFFFFF"/>
                </a:solidFill>
                <a:latin typeface="Arial Narrow" panose="020B0606020202030204" pitchFamily="34" charset="0"/>
              </a:rPr>
              <a:t>Those from Cyprus &amp; Cyrene </a:t>
            </a:r>
            <a:r>
              <a:rPr lang="en-US" altLang="en-US" sz="3600" b="1" dirty="0">
                <a:solidFill>
                  <a:srgbClr val="FFFFFF"/>
                </a:solidFill>
                <a:latin typeface="Arial Narrow" panose="020B0606020202030204" pitchFamily="34" charset="0"/>
              </a:rPr>
              <a:t>(Acts 11:20)</a:t>
            </a:r>
          </a:p>
          <a:p>
            <a:r>
              <a:rPr lang="en-US" altLang="en-US" sz="4400" b="1" dirty="0" smtClean="0">
                <a:solidFill>
                  <a:srgbClr val="FFFFFF"/>
                </a:solidFill>
                <a:latin typeface="Arial Narrow" panose="020B0606020202030204" pitchFamily="34" charset="0"/>
              </a:rPr>
              <a:t>Evangelism </a:t>
            </a:r>
            <a:r>
              <a:rPr lang="en-US" altLang="en-US" sz="4400" b="1" dirty="0">
                <a:solidFill>
                  <a:srgbClr val="FFFFFF"/>
                </a:solidFill>
                <a:latin typeface="Arial Narrow" panose="020B0606020202030204" pitchFamily="34" charset="0"/>
              </a:rPr>
              <a:t>belongs to every believer</a:t>
            </a: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4690"/>
                                        </p:tgtEl>
                                        <p:attrNameLst>
                                          <p:attrName>style.visibility</p:attrName>
                                        </p:attrNameLst>
                                      </p:cBhvr>
                                      <p:to>
                                        <p:strVal val="visible"/>
                                      </p:to>
                                    </p:set>
                                  </p:childTnLst>
                                </p:cTn>
                              </p:par>
                            </p:childTnLst>
                          </p:cTn>
                        </p:par>
                        <p:par>
                          <p:cTn id="7" fill="hold" nodeType="afterGroup">
                            <p:stCondLst>
                              <p:cond delay="0"/>
                            </p:stCondLst>
                            <p:childTnLst>
                              <p:par>
                                <p:cTn id="8" presetID="9" presetClass="entr" presetSubtype="0" fill="hold" grpId="0" nodeType="afterEffect">
                                  <p:stCondLst>
                                    <p:cond delay="0"/>
                                  </p:stCondLst>
                                  <p:childTnLst>
                                    <p:set>
                                      <p:cBhvr>
                                        <p:cTn id="9" dur="1" fill="hold">
                                          <p:stCondLst>
                                            <p:cond delay="0"/>
                                          </p:stCondLst>
                                        </p:cTn>
                                        <p:tgtEl>
                                          <p:spTgt spid="114691">
                                            <p:txEl>
                                              <p:pRg st="0" end="0"/>
                                            </p:txEl>
                                          </p:spTgt>
                                        </p:tgtEl>
                                        <p:attrNameLst>
                                          <p:attrName>style.visibility</p:attrName>
                                        </p:attrNameLst>
                                      </p:cBhvr>
                                      <p:to>
                                        <p:strVal val="visible"/>
                                      </p:to>
                                    </p:set>
                                    <p:animEffect transition="in" filter="dissolve">
                                      <p:cBhvr>
                                        <p:cTn id="10" dur="500"/>
                                        <p:tgtEl>
                                          <p:spTgt spid="114691">
                                            <p:txEl>
                                              <p:pRg st="0" end="0"/>
                                            </p:txEl>
                                          </p:spTgt>
                                        </p:tgtEl>
                                      </p:cBhvr>
                                    </p:animEffect>
                                  </p:childTnLst>
                                  <p:subTnLst>
                                    <p:animClr clrSpc="rgb" dir="cw">
                                      <p:cBhvr override="childStyle">
                                        <p:cTn dur="1" fill="hold" display="0" masterRel="nextClick" afterEffect="1"/>
                                        <p:tgtEl>
                                          <p:spTgt spid="114691">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14691">
                                            <p:txEl>
                                              <p:pRg st="1" end="1"/>
                                            </p:txEl>
                                          </p:spTgt>
                                        </p:tgtEl>
                                        <p:attrNameLst>
                                          <p:attrName>style.visibility</p:attrName>
                                        </p:attrNameLst>
                                      </p:cBhvr>
                                      <p:to>
                                        <p:strVal val="visible"/>
                                      </p:to>
                                    </p:set>
                                    <p:animEffect transition="in" filter="dissolve">
                                      <p:cBhvr>
                                        <p:cTn id="15" dur="500"/>
                                        <p:tgtEl>
                                          <p:spTgt spid="114691">
                                            <p:txEl>
                                              <p:pRg st="1" end="1"/>
                                            </p:txEl>
                                          </p:spTgt>
                                        </p:tgtEl>
                                      </p:cBhvr>
                                    </p:animEffect>
                                  </p:childTnLst>
                                  <p:subTnLst>
                                    <p:animClr clrSpc="rgb" dir="cw">
                                      <p:cBhvr override="childStyle">
                                        <p:cTn dur="1" fill="hold" display="0" masterRel="nextClick" afterEffect="1"/>
                                        <p:tgtEl>
                                          <p:spTgt spid="114691">
                                            <p:txEl>
                                              <p:pRg st="1" end="1"/>
                                            </p:txEl>
                                          </p:spTgt>
                                        </p:tgtEl>
                                        <p:attrNameLst>
                                          <p:attrName>ppt_c</p:attrName>
                                        </p:attrNameLst>
                                      </p:cBhvr>
                                      <p:to>
                                        <a:srgbClr val="C0C0C0"/>
                                      </p:to>
                                    </p:animClr>
                                  </p:sub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114691">
                                            <p:txEl>
                                              <p:pRg st="2" end="2"/>
                                            </p:txEl>
                                          </p:spTgt>
                                        </p:tgtEl>
                                        <p:attrNameLst>
                                          <p:attrName>style.visibility</p:attrName>
                                        </p:attrNameLst>
                                      </p:cBhvr>
                                      <p:to>
                                        <p:strVal val="visible"/>
                                      </p:to>
                                    </p:set>
                                    <p:animEffect transition="in" filter="dissolve">
                                      <p:cBhvr>
                                        <p:cTn id="20" dur="500"/>
                                        <p:tgtEl>
                                          <p:spTgt spid="114691">
                                            <p:txEl>
                                              <p:pRg st="2" end="2"/>
                                            </p:txEl>
                                          </p:spTgt>
                                        </p:tgtEl>
                                      </p:cBhvr>
                                    </p:animEffect>
                                  </p:childTnLst>
                                  <p:subTnLst>
                                    <p:animClr clrSpc="rgb" dir="cw">
                                      <p:cBhvr override="childStyle">
                                        <p:cTn dur="1" fill="hold" display="0" masterRel="nextClick" afterEffect="1"/>
                                        <p:tgtEl>
                                          <p:spTgt spid="114691">
                                            <p:txEl>
                                              <p:pRg st="2" end="2"/>
                                            </p:txEl>
                                          </p:spTgt>
                                        </p:tgtEl>
                                        <p:attrNameLst>
                                          <p:attrName>ppt_c</p:attrName>
                                        </p:attrNameLst>
                                      </p:cBhvr>
                                      <p:to>
                                        <a:srgbClr val="C0C0C0"/>
                                      </p:to>
                                    </p:animClr>
                                  </p:sub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114691">
                                            <p:txEl>
                                              <p:pRg st="3" end="3"/>
                                            </p:txEl>
                                          </p:spTgt>
                                        </p:tgtEl>
                                        <p:attrNameLst>
                                          <p:attrName>style.visibility</p:attrName>
                                        </p:attrNameLst>
                                      </p:cBhvr>
                                      <p:to>
                                        <p:strVal val="visible"/>
                                      </p:to>
                                    </p:set>
                                    <p:animEffect transition="in" filter="dissolve">
                                      <p:cBhvr>
                                        <p:cTn id="25" dur="500"/>
                                        <p:tgtEl>
                                          <p:spTgt spid="114691">
                                            <p:txEl>
                                              <p:pRg st="3" end="3"/>
                                            </p:txEl>
                                          </p:spTgt>
                                        </p:tgtEl>
                                      </p:cBhvr>
                                    </p:animEffect>
                                  </p:childTnLst>
                                  <p:subTnLst>
                                    <p:animClr clrSpc="rgb" dir="cw">
                                      <p:cBhvr override="childStyle">
                                        <p:cTn dur="1" fill="hold" display="0" masterRel="nextClick" afterEffect="1"/>
                                        <p:tgtEl>
                                          <p:spTgt spid="114691">
                                            <p:txEl>
                                              <p:pRg st="3" end="3"/>
                                            </p:txEl>
                                          </p:spTgt>
                                        </p:tgtEl>
                                        <p:attrNameLst>
                                          <p:attrName>ppt_c</p:attrName>
                                        </p:attrNameLst>
                                      </p:cBhvr>
                                      <p:to>
                                        <a:srgbClr val="C0C0C0"/>
                                      </p:to>
                                    </p:animClr>
                                  </p:sub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114691">
                                            <p:txEl>
                                              <p:pRg st="4" end="4"/>
                                            </p:txEl>
                                          </p:spTgt>
                                        </p:tgtEl>
                                        <p:attrNameLst>
                                          <p:attrName>style.visibility</p:attrName>
                                        </p:attrNameLst>
                                      </p:cBhvr>
                                      <p:to>
                                        <p:strVal val="visible"/>
                                      </p:to>
                                    </p:set>
                                    <p:animEffect transition="in" filter="dissolve">
                                      <p:cBhvr>
                                        <p:cTn id="30" dur="500"/>
                                        <p:tgtEl>
                                          <p:spTgt spid="1146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0" grpId="0"/>
      <p:bldP spid="114691"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ctrTitle" idx="4294967295"/>
          </p:nvPr>
        </p:nvSpPr>
        <p:spPr>
          <a:xfrm>
            <a:off x="0" y="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The Nature of Evangelism</a:t>
            </a:r>
            <a:endParaRPr lang="en-US" altLang="en-US" sz="3600" b="1">
              <a:solidFill>
                <a:srgbClr val="FFFF99"/>
              </a:solidFill>
              <a:latin typeface="Arial Narrow" panose="020B0606020202030204" pitchFamily="34" charset="0"/>
            </a:endParaRPr>
          </a:p>
        </p:txBody>
      </p:sp>
      <p:sp>
        <p:nvSpPr>
          <p:cNvPr id="116739" name="Rectangle 3"/>
          <p:cNvSpPr>
            <a:spLocks noGrp="1" noChangeArrowheads="1"/>
          </p:cNvSpPr>
          <p:nvPr>
            <p:ph type="body" idx="4294967295"/>
          </p:nvPr>
        </p:nvSpPr>
        <p:spPr>
          <a:xfrm>
            <a:off x="0" y="762000"/>
            <a:ext cx="9144000" cy="6096000"/>
          </a:xfrm>
          <a:noFill/>
          <a:ln/>
        </p:spPr>
        <p:txBody>
          <a:bodyPr/>
          <a:lstStyle/>
          <a:p>
            <a:r>
              <a:rPr lang="en-US" altLang="en-US" sz="4400" b="1">
                <a:solidFill>
                  <a:srgbClr val="FFFFFF"/>
                </a:solidFill>
                <a:latin typeface="Arial Narrow" panose="020B0606020202030204" pitchFamily="34" charset="0"/>
              </a:rPr>
              <a:t>The evangelists of Ephesians 4:11 equip believers to evangelize </a:t>
            </a:r>
          </a:p>
          <a:p>
            <a:r>
              <a:rPr lang="en-US" altLang="en-US" sz="4400" b="1">
                <a:solidFill>
                  <a:srgbClr val="FFFFFF"/>
                </a:solidFill>
                <a:latin typeface="Arial Narrow" panose="020B0606020202030204" pitchFamily="34" charset="0"/>
              </a:rPr>
              <a:t>The time and place of evangelism is any time and any place there is opportunity</a:t>
            </a: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6738"/>
                                        </p:tgtEl>
                                        <p:attrNameLst>
                                          <p:attrName>style.visibility</p:attrName>
                                        </p:attrNameLst>
                                      </p:cBhvr>
                                      <p:to>
                                        <p:strVal val="visible"/>
                                      </p:to>
                                    </p:set>
                                  </p:childTnLst>
                                </p:cTn>
                              </p:par>
                            </p:childTnLst>
                          </p:cTn>
                        </p:par>
                        <p:par>
                          <p:cTn id="7" fill="hold" nodeType="afterGroup">
                            <p:stCondLst>
                              <p:cond delay="0"/>
                            </p:stCondLst>
                            <p:childTnLst>
                              <p:par>
                                <p:cTn id="8" presetID="9" presetClass="entr" presetSubtype="0" fill="hold" grpId="0" nodeType="afterEffect">
                                  <p:stCondLst>
                                    <p:cond delay="0"/>
                                  </p:stCondLst>
                                  <p:childTnLst>
                                    <p:set>
                                      <p:cBhvr>
                                        <p:cTn id="9" dur="1" fill="hold">
                                          <p:stCondLst>
                                            <p:cond delay="0"/>
                                          </p:stCondLst>
                                        </p:cTn>
                                        <p:tgtEl>
                                          <p:spTgt spid="116739">
                                            <p:txEl>
                                              <p:pRg st="0" end="0"/>
                                            </p:txEl>
                                          </p:spTgt>
                                        </p:tgtEl>
                                        <p:attrNameLst>
                                          <p:attrName>style.visibility</p:attrName>
                                        </p:attrNameLst>
                                      </p:cBhvr>
                                      <p:to>
                                        <p:strVal val="visible"/>
                                      </p:to>
                                    </p:set>
                                    <p:animEffect transition="in" filter="dissolve">
                                      <p:cBhvr>
                                        <p:cTn id="10" dur="500"/>
                                        <p:tgtEl>
                                          <p:spTgt spid="116739">
                                            <p:txEl>
                                              <p:pRg st="0" end="0"/>
                                            </p:txEl>
                                          </p:spTgt>
                                        </p:tgtEl>
                                      </p:cBhvr>
                                    </p:animEffect>
                                  </p:childTnLst>
                                  <p:subTnLst>
                                    <p:animClr clrSpc="rgb" dir="cw">
                                      <p:cBhvr override="childStyle">
                                        <p:cTn dur="1" fill="hold" display="0" masterRel="nextClick" afterEffect="1"/>
                                        <p:tgtEl>
                                          <p:spTgt spid="116739">
                                            <p:txEl>
                                              <p:pRg st="0" end="0"/>
                                            </p:txEl>
                                          </p:spTgt>
                                        </p:tgtEl>
                                        <p:attrNameLst>
                                          <p:attrName>ppt_c</p:attrName>
                                        </p:attrNameLst>
                                      </p:cBhvr>
                                      <p:to>
                                        <a:srgbClr val="C0C0C0"/>
                                      </p:to>
                                    </p:animClr>
                                  </p:sub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16739">
                                            <p:txEl>
                                              <p:pRg st="1" end="1"/>
                                            </p:txEl>
                                          </p:spTgt>
                                        </p:tgtEl>
                                        <p:attrNameLst>
                                          <p:attrName>style.visibility</p:attrName>
                                        </p:attrNameLst>
                                      </p:cBhvr>
                                      <p:to>
                                        <p:strVal val="visible"/>
                                      </p:to>
                                    </p:set>
                                    <p:animEffect transition="in" filter="dissolve">
                                      <p:cBhvr>
                                        <p:cTn id="15" dur="500"/>
                                        <p:tgtEl>
                                          <p:spTgt spid="11673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8" grpId="0"/>
      <p:bldP spid="116739"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ctrTitle" idx="4294967295"/>
          </p:nvPr>
        </p:nvSpPr>
        <p:spPr>
          <a:xfrm>
            <a:off x="0" y="76200"/>
            <a:ext cx="9144000" cy="669925"/>
          </a:xfrm>
          <a:noFill/>
          <a:ln/>
        </p:spPr>
        <p:txBody>
          <a:bodyPr lIns="0" tIns="0" rIns="0" bIns="0">
            <a:spAutoFit/>
          </a:bodyPr>
          <a:lstStyle/>
          <a:p>
            <a:pPr defTabSz="381000"/>
            <a:r>
              <a:rPr lang="en-US" altLang="en-US" b="1" u="sng">
                <a:solidFill>
                  <a:srgbClr val="A0D0FF"/>
                </a:solidFill>
                <a:latin typeface="Arial Narrow" panose="020B0606020202030204" pitchFamily="34" charset="0"/>
              </a:rPr>
              <a:t>The Message of Evangelism</a:t>
            </a:r>
            <a:endParaRPr lang="en-US" altLang="en-US" sz="3600" b="1">
              <a:solidFill>
                <a:srgbClr val="FFFF99"/>
              </a:solidFill>
              <a:latin typeface="Arial Narrow" panose="020B0606020202030204" pitchFamily="34" charset="0"/>
            </a:endParaRPr>
          </a:p>
        </p:txBody>
      </p:sp>
      <p:sp>
        <p:nvSpPr>
          <p:cNvPr id="52227" name="Rectangle 3"/>
          <p:cNvSpPr>
            <a:spLocks noGrp="1" noChangeArrowheads="1"/>
          </p:cNvSpPr>
          <p:nvPr>
            <p:ph type="body" idx="4294967295"/>
          </p:nvPr>
        </p:nvSpPr>
        <p:spPr>
          <a:xfrm>
            <a:off x="0" y="838200"/>
            <a:ext cx="9144000" cy="6019800"/>
          </a:xfrm>
          <a:noFill/>
          <a:ln/>
        </p:spPr>
        <p:txBody>
          <a:bodyPr/>
          <a:lstStyle/>
          <a:p>
            <a:r>
              <a:rPr lang="en-US" altLang="en-US" sz="4400" b="1" dirty="0">
                <a:solidFill>
                  <a:srgbClr val="FFFFFF"/>
                </a:solidFill>
                <a:latin typeface="Arial Narrow" panose="020B0606020202030204" pitchFamily="34" charset="0"/>
              </a:rPr>
              <a:t>Beware of other “gospels” - Galatians 1:6-9</a:t>
            </a:r>
          </a:p>
          <a:p>
            <a:r>
              <a:rPr lang="en-US" altLang="en-US" sz="4400" b="1" dirty="0">
                <a:solidFill>
                  <a:srgbClr val="FFFFFF"/>
                </a:solidFill>
                <a:latin typeface="Arial Narrow" panose="020B0606020202030204" pitchFamily="34" charset="0"/>
              </a:rPr>
              <a:t>A</a:t>
            </a:r>
            <a:r>
              <a:rPr lang="en-US" altLang="en-US" sz="4400" b="1" dirty="0" smtClean="0">
                <a:solidFill>
                  <a:srgbClr val="FFFFFF"/>
                </a:solidFill>
                <a:latin typeface="Arial Narrow" panose="020B0606020202030204" pitchFamily="34" charset="0"/>
              </a:rPr>
              <a:t> great tragedy </a:t>
            </a:r>
            <a:r>
              <a:rPr lang="en-US" altLang="en-US" sz="4400" b="1" dirty="0">
                <a:solidFill>
                  <a:srgbClr val="FFFFFF"/>
                </a:solidFill>
                <a:latin typeface="Arial Narrow" panose="020B0606020202030204" pitchFamily="34" charset="0"/>
              </a:rPr>
              <a:t>- false teachers who think they are serving Jesus but are in reality lawless  (Matthew 7)</a:t>
            </a: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222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5" fill="hold" grpId="0" nodeType="clickEffect">
                                  <p:stCondLst>
                                    <p:cond delay="0"/>
                                  </p:stCondLst>
                                  <p:childTnLst>
                                    <p:set>
                                      <p:cBhvr>
                                        <p:cTn id="10" dur="1" fill="hold">
                                          <p:stCondLst>
                                            <p:cond delay="0"/>
                                          </p:stCondLst>
                                        </p:cTn>
                                        <p:tgtEl>
                                          <p:spTgt spid="52227">
                                            <p:txEl>
                                              <p:pRg st="0" end="0"/>
                                            </p:txEl>
                                          </p:spTgt>
                                        </p:tgtEl>
                                        <p:attrNameLst>
                                          <p:attrName>style.visibility</p:attrName>
                                        </p:attrNameLst>
                                      </p:cBhvr>
                                      <p:to>
                                        <p:strVal val="visible"/>
                                      </p:to>
                                    </p:set>
                                    <p:animEffect transition="in" filter="blinds(vertical)">
                                      <p:cBhvr>
                                        <p:cTn id="11" dur="500"/>
                                        <p:tgtEl>
                                          <p:spTgt spid="52227">
                                            <p:txEl>
                                              <p:pRg st="0" end="0"/>
                                            </p:txEl>
                                          </p:spTgt>
                                        </p:tgtEl>
                                      </p:cBhvr>
                                    </p:animEffect>
                                  </p:childTnLst>
                                  <p:subTnLst>
                                    <p:animClr clrSpc="rgb" dir="cw">
                                      <p:cBhvr override="childStyle">
                                        <p:cTn dur="1" fill="hold" display="0" masterRel="nextClick" afterEffect="1"/>
                                        <p:tgtEl>
                                          <p:spTgt spid="52227">
                                            <p:txEl>
                                              <p:pRg st="0" end="0"/>
                                            </p:txEl>
                                          </p:spTgt>
                                        </p:tgtEl>
                                        <p:attrNameLst>
                                          <p:attrName>ppt_c</p:attrName>
                                        </p:attrNameLst>
                                      </p:cBhvr>
                                      <p:to>
                                        <a:srgbClr val="C0C0C0"/>
                                      </p:to>
                                    </p:animClr>
                                  </p:subTnLst>
                                </p:cTn>
                              </p:par>
                            </p:childTnLst>
                          </p:cTn>
                        </p:par>
                      </p:childTnLst>
                    </p:cTn>
                  </p:par>
                  <p:par>
                    <p:cTn id="12" fill="hold" nodeType="clickPar">
                      <p:stCondLst>
                        <p:cond delay="indefinite"/>
                      </p:stCondLst>
                      <p:childTnLst>
                        <p:par>
                          <p:cTn id="13" fill="hold" nodeType="withGroup">
                            <p:stCondLst>
                              <p:cond delay="0"/>
                            </p:stCondLst>
                            <p:childTnLst>
                              <p:par>
                                <p:cTn id="14" presetID="3" presetClass="entr" presetSubtype="5" fill="hold" grpId="0" nodeType="clickEffect">
                                  <p:stCondLst>
                                    <p:cond delay="0"/>
                                  </p:stCondLst>
                                  <p:childTnLst>
                                    <p:set>
                                      <p:cBhvr>
                                        <p:cTn id="15" dur="1" fill="hold">
                                          <p:stCondLst>
                                            <p:cond delay="0"/>
                                          </p:stCondLst>
                                        </p:cTn>
                                        <p:tgtEl>
                                          <p:spTgt spid="52227">
                                            <p:txEl>
                                              <p:pRg st="1" end="1"/>
                                            </p:txEl>
                                          </p:spTgt>
                                        </p:tgtEl>
                                        <p:attrNameLst>
                                          <p:attrName>style.visibility</p:attrName>
                                        </p:attrNameLst>
                                      </p:cBhvr>
                                      <p:to>
                                        <p:strVal val="visible"/>
                                      </p:to>
                                    </p:set>
                                    <p:animEffect transition="in" filter="blinds(vertical)">
                                      <p:cBhvr>
                                        <p:cTn id="16" dur="500"/>
                                        <p:tgtEl>
                                          <p:spTgt spid="5222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P spid="52227" grpId="0" uiExpand="1" build="p"/>
    </p:bldLst>
  </p:timing>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Default Design">
  <a:themeElements>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3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Sermon 1</Template>
  <TotalTime>801</TotalTime>
  <Words>946</Words>
  <Application>Microsoft Office PowerPoint</Application>
  <PresentationFormat>On-screen Show (4:3)</PresentationFormat>
  <Paragraphs>107</Paragraphs>
  <Slides>26</Slides>
  <Notes>26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Arial</vt:lpstr>
      <vt:lpstr>Arial Narrow</vt:lpstr>
      <vt:lpstr>TekniaGreek</vt:lpstr>
      <vt:lpstr>Times New Roman</vt:lpstr>
      <vt:lpstr>Wingdings</vt:lpstr>
      <vt:lpstr>Custom Design</vt:lpstr>
      <vt:lpstr>3_Default Design</vt:lpstr>
      <vt:lpstr>A reminder to consider others Please:</vt:lpstr>
      <vt:lpstr>Grace Bible Church  Glorifying God  by Making Disciples of Jesus Christ</vt:lpstr>
      <vt:lpstr>Evangelism: The Church Goes Out Selected Scriptures</vt:lpstr>
      <vt:lpstr>Evangelism: The Church Goes Out Selected Scriptures</vt:lpstr>
      <vt:lpstr>Evangelism: The Church Goes Out Selected Scriptures</vt:lpstr>
      <vt:lpstr>The Nature of Evangelism</vt:lpstr>
      <vt:lpstr>Examples of those who evangelized</vt:lpstr>
      <vt:lpstr>The Nature of Evangelism</vt:lpstr>
      <vt:lpstr>The Message of Evangelism</vt:lpstr>
      <vt:lpstr>The Message of Evangelism</vt:lpstr>
      <vt:lpstr>Jesus’ explanation of the Gospel in John</vt:lpstr>
      <vt:lpstr>Jesus’ explanation of the Gospel in John</vt:lpstr>
      <vt:lpstr>Jesus’ explanation of the Gospel in John</vt:lpstr>
      <vt:lpstr>Jesus’ explanation of the Gospel in John</vt:lpstr>
      <vt:lpstr>1 Corinthians 15  Gospel summary</vt:lpstr>
      <vt:lpstr>1 Corinthians 15  Gospel summary</vt:lpstr>
      <vt:lpstr>Gospel Summary</vt:lpstr>
      <vt:lpstr>Gospel Summary</vt:lpstr>
      <vt:lpstr>Gospel Summary</vt:lpstr>
      <vt:lpstr>Gospel Summary</vt:lpstr>
      <vt:lpstr>The Challenge of Evangelism</vt:lpstr>
      <vt:lpstr>The Challenge of Evangelism</vt:lpstr>
      <vt:lpstr>The Challenge of Evangelism</vt:lpstr>
      <vt:lpstr>The Challenge of Evangelism</vt:lpstr>
      <vt:lpstr>PowerPoint Presentation</vt:lpstr>
      <vt:lpstr>Grace Bible Church  Glorifying God  by Making Disciples of Jesus Christ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Grace Bible Church</dc:title>
  <dc:creator>Scott Harris</dc:creator>
  <cp:lastModifiedBy>Microsoft account</cp:lastModifiedBy>
  <cp:revision>52</cp:revision>
  <dcterms:modified xsi:type="dcterms:W3CDTF">2026-05-02T13:30:24Z</dcterms:modified>
</cp:coreProperties>
</file>