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73" r:id="rId3"/>
  </p:sldMasterIdLst>
  <p:notesMasterIdLst>
    <p:notesMasterId r:id="rId31"/>
  </p:notesMasterIdLst>
  <p:sldIdLst>
    <p:sldId id="290" r:id="rId4"/>
    <p:sldId id="297" r:id="rId5"/>
    <p:sldId id="315" r:id="rId6"/>
    <p:sldId id="300" r:id="rId7"/>
    <p:sldId id="301" r:id="rId8"/>
    <p:sldId id="278" r:id="rId9"/>
    <p:sldId id="303" r:id="rId10"/>
    <p:sldId id="302" r:id="rId11"/>
    <p:sldId id="279" r:id="rId12"/>
    <p:sldId id="306" r:id="rId13"/>
    <p:sldId id="307" r:id="rId14"/>
    <p:sldId id="280" r:id="rId15"/>
    <p:sldId id="281" r:id="rId16"/>
    <p:sldId id="308" r:id="rId17"/>
    <p:sldId id="309" r:id="rId18"/>
    <p:sldId id="310" r:id="rId19"/>
    <p:sldId id="282" r:id="rId20"/>
    <p:sldId id="311" r:id="rId21"/>
    <p:sldId id="283" r:id="rId22"/>
    <p:sldId id="304" r:id="rId23"/>
    <p:sldId id="316" r:id="rId24"/>
    <p:sldId id="313" r:id="rId25"/>
    <p:sldId id="286" r:id="rId26"/>
    <p:sldId id="312" r:id="rId27"/>
    <p:sldId id="314" r:id="rId28"/>
    <p:sldId id="287" r:id="rId29"/>
    <p:sldId id="298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71" autoAdjust="0"/>
    <p:restoredTop sz="94660" autoAdjust="0"/>
  </p:normalViewPr>
  <p:slideViewPr>
    <p:cSldViewPr>
      <p:cViewPr varScale="1">
        <p:scale>
          <a:sx n="80" d="100"/>
          <a:sy n="80" d="100"/>
        </p:scale>
        <p:origin x="120" y="5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0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Fourth level</a:t>
            </a:r>
          </a:p>
          <a:p>
            <a:pPr lvl="0"/>
            <a:r>
              <a:rPr lang="en-US" alt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D6654D9-C0D1-413F-809F-CD337DE88F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2982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0F82F3-7735-45C6-A88A-C165804C4EB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4873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03FAD-9E75-4EF5-AB59-9F9D6B5B5CA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719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079A5A-3C7D-4451-A5B8-97237CE02832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516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93FC84-962D-495C-AC4F-D36ADDF9BB4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859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2C398A-5067-410C-9C48-D7860B3D9DA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3051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0C6A15-C035-48DA-90AF-56F6DE88F12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8875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5D62F1-C496-4864-8A93-A6868A829BA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163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21A09-C235-4315-9F88-9519C5328D2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7056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88FA7-B4D5-4402-A288-71D20AE95F42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9505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A00957-7BC4-4959-93D5-7C72A2F79E23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5499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2ECA5B-E476-483C-986B-BDAC7E8C9F00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3621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A668E3-9137-40AE-B4A2-6EAF14F8352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4604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060FA-F669-45D3-BFAF-78BECA573B2B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9539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060FA-F669-45D3-BFAF-78BECA573B2B}" type="slidenum">
              <a:rPr lang="en-US" altLang="en-US">
                <a:solidFill>
                  <a:srgbClr val="000000"/>
                </a:solidFill>
              </a:rPr>
              <a:pPr/>
              <a:t>21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3590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2F53D6-409E-4540-A148-631974A5A725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38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6218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0CD660-703D-4FF6-88A1-D3BFEC2D9E5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4290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799CD-D592-4BEA-9BE8-356CE7F29834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36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3707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0F681-985C-4993-BE36-FD6D7AFE8BA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40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7867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193E7C-35A5-40CE-A487-1F4921EDDE62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11653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A7B65D-4FA3-4015-8F3F-4F808ED20A00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27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18536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21A451-251A-47C0-9A69-E2DB46CC64D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410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349096-00F3-4BEA-8878-111286B3019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31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9FACA6-B343-420D-BC66-D6A0762F5FD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426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E5A0AE-E648-4271-991A-1BD8026CAE5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421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1BDEC8-CCF9-4B1D-8FB1-44774749893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740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E66F43-9B8D-481E-BB0B-9F8E29B4C68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81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8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11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00E41-F756-4A5B-B1A3-86FCE71ADD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1094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7A6CF-C7F6-4DE9-AF2F-1384FF9A15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53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1A845-EE0E-415F-AEC0-E0E1DF9F10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893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43D99-31E1-4397-81F4-75172B8794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849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16FBE-51A8-43E9-989B-535FFF1FA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948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7F717-7E5F-4C82-963B-020FBF1485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536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29095-A4CC-44F4-AA6F-3B26C935DB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027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D51FF-D971-45DF-9154-ACDBCFF7C5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78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637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F1DC8-22E7-4D8D-9DF5-D4EF03BBFC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1218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9A389-3690-4299-A9FE-999523011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9901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107F2-BD11-41BA-8A93-A445178ACF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375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9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354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02697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597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29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4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89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01293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34785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1466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0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8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6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075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41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976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i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fontAlgn="base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 kern="1200">
          <a:solidFill>
            <a:schemeClr val="bg1"/>
          </a:solidFill>
          <a:latin typeface="+mn-lt"/>
          <a:ea typeface="+mn-ea"/>
          <a:cs typeface="+mn-cs"/>
        </a:defRPr>
      </a:lvl2pPr>
      <a:lvl3pPr marL="735013" indent="-163513" algn="l" rtl="0" fontAlgn="base">
        <a:spcBef>
          <a:spcPct val="20000"/>
        </a:spcBef>
        <a:spcAft>
          <a:spcPct val="0"/>
        </a:spcAft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1025525" indent="-176213" algn="l" rtl="0" fontAlgn="base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 kern="1200">
          <a:solidFill>
            <a:schemeClr val="bg1"/>
          </a:solidFill>
          <a:latin typeface="+mn-lt"/>
          <a:ea typeface="+mn-ea"/>
          <a:cs typeface="+mn-cs"/>
        </a:defRPr>
      </a:lvl4pPr>
      <a:lvl5pPr marL="1254125" indent="-114300" algn="l" rtl="0" fontAlgn="base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CDBD94-A214-4F89-97C4-CA045E637D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29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696200" cy="762000"/>
          </a:xfrm>
        </p:spPr>
        <p:txBody>
          <a:bodyPr anchor="ctr"/>
          <a:lstStyle/>
          <a:p>
            <a:r>
              <a:rPr lang="en-US" altLang="en-US" sz="4000" b="1"/>
              <a:t>A reminder to consider others Please: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algn="l">
              <a:buFont typeface="Wingdings" panose="05000000000000000000" pitchFamily="2" charset="2"/>
              <a:buChar char="§"/>
            </a:pPr>
            <a:r>
              <a:rPr lang="en-US" altLang="en-US" sz="3200" b="1"/>
              <a:t>Turn off your cell phone or set to vibrate only</a:t>
            </a:r>
          </a:p>
          <a:p>
            <a:pPr marL="395288" indent="-395288" algn="l">
              <a:buFont typeface="Wingdings" panose="05000000000000000000" pitchFamily="2" charset="2"/>
              <a:buChar char="§"/>
            </a:pPr>
            <a:r>
              <a:rPr lang="en-US" altLang="en-US" sz="3200" b="1"/>
              <a:t>Turn off sound to all electronic devices</a:t>
            </a:r>
          </a:p>
          <a:p>
            <a:pPr marL="395288" indent="-395288" algn="l">
              <a:buFont typeface="Wingdings" panose="05000000000000000000" pitchFamily="2" charset="2"/>
              <a:buChar char="§"/>
            </a:pPr>
            <a:r>
              <a:rPr lang="en-US" altLang="en-US" sz="3200" b="1"/>
              <a:t>Use the nursery or cry room if your child is fussy</a:t>
            </a:r>
          </a:p>
          <a:p>
            <a:pPr marL="395288" indent="-395288" algn="l">
              <a:buFont typeface="Wingdings" panose="05000000000000000000" pitchFamily="2" charset="2"/>
              <a:buChar char="§"/>
            </a:pPr>
            <a:r>
              <a:rPr lang="en-US" altLang="en-US" sz="3200" b="1"/>
              <a:t>Get up during the preaching only if absolutely necessary (please sit in back if you must leave early)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Body of Christ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Rom. 12, 1 Cor. 12, Eph. 1 &amp; 4; Col. 1 &amp; 2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Whatever part, role &amp; ability you have in the body is decided by God &amp; is for the benefit of the entire body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Every part is needed for the body to be healthy and function properly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Body of Christ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Rom. 12, 1 Cor. 12, Eph. 1 &amp; 4; Col. 1 &amp; 2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The body analogy reflects both the diversity &amp; unity of the church, and the importance of each member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Commission of the Church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Matthew 28:16-20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The Great Commission clearly states the primary task of the church in fulfilling its primary purpose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The primary purpose of the redemption of man is glory of God - Ephesians 1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The Great Commission is not optional for a true Christian - discipleship is not a secondary step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Jesus’ Authority and Command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Matthew 28:18-20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 has unlimited authority - the emphasis of “</a:t>
            </a:r>
            <a:r>
              <a:rPr lang="en-US" altLang="en-US" sz="4400" b="1" i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all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” and “</a:t>
            </a:r>
            <a:r>
              <a:rPr lang="en-US" altLang="en-US" sz="4400" b="1" i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heaven and earth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”</a:t>
            </a:r>
          </a:p>
          <a:p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verb / command - make disciples;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Three participles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fulfill the command: going, baptizing and teaching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Jesus’ Authority and Command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Matthew 28:18-20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“</a:t>
            </a:r>
            <a:r>
              <a:rPr lang="en-US" altLang="en-US" sz="4400" b="1" i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therefore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” ensures the commission can be fulfilled because it is based on Jesus’ authority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Whatever else the church does, its center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its focus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to be making disciples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126979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Definition of a Disciple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 disciple is simply someone who follows the teachings of another - in a quest to be like him - Luke 6:40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 “</a:t>
            </a:r>
            <a:r>
              <a:rPr lang="en-US" altLang="en-US" sz="4400" b="1" i="1">
                <a:solidFill>
                  <a:srgbClr val="FFFFFF"/>
                </a:solidFill>
                <a:latin typeface="Arial Narrow" panose="020B0606020202030204" pitchFamily="34" charset="0"/>
              </a:rPr>
              <a:t>Christian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” by definition is a “</a:t>
            </a:r>
            <a:r>
              <a:rPr lang="en-US" altLang="en-US" sz="4400" b="1" i="1">
                <a:solidFill>
                  <a:srgbClr val="FFFFFF"/>
                </a:solidFill>
                <a:latin typeface="Arial Narrow" panose="020B0606020202030204" pitchFamily="34" charset="0"/>
              </a:rPr>
              <a:t>little Christ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” and so is a disciple of Christ - Acts 11:26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  <p:bldP spid="12902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Definition of a Disciple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You must first be a disciple of Christ yourself before you can teach others to follow Him - 1 Cor. 11:1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/>
      <p:bldP spid="1310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95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Make Disciples by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Going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 i="1">
                <a:solidFill>
                  <a:srgbClr val="FFFFFF"/>
                </a:solidFill>
                <a:latin typeface="Arial Narrow" panose="020B0606020202030204" pitchFamily="34" charset="0"/>
              </a:rPr>
              <a:t>Going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 encompasses evangelism and missions and involves local, cross cultural and foreign ministry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“</a:t>
            </a:r>
            <a:r>
              <a:rPr lang="en-US" altLang="en-US" sz="4400" b="1" i="1">
                <a:solidFill>
                  <a:srgbClr val="FFFFFF"/>
                </a:solidFill>
                <a:latin typeface="Arial Narrow" panose="020B0606020202030204" pitchFamily="34" charset="0"/>
              </a:rPr>
              <a:t>All nations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” means there is no room for prejudice in the church – </a:t>
            </a:r>
          </a:p>
          <a:p>
            <a:pPr lvl="1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and we reach out to other peoples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95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Make Disciples by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Going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 i="1">
                <a:solidFill>
                  <a:srgbClr val="FFFFFF"/>
                </a:solidFill>
                <a:latin typeface="Arial Narrow" panose="020B0606020202030204" pitchFamily="34" charset="0"/>
              </a:rPr>
              <a:t>Going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 starts locally with what you know and then expands outward to what you do not know yet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Make Disciples by 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Baptizing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Baptism is a ritual of public identification with Jesus by those who respond to the Gospel and believe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It is “</a:t>
            </a:r>
            <a:r>
              <a:rPr lang="en-US" altLang="en-US" sz="4400" b="1" i="1">
                <a:solidFill>
                  <a:srgbClr val="FFFFFF"/>
                </a:solidFill>
                <a:latin typeface="Arial Narrow" panose="020B0606020202030204" pitchFamily="34" charset="0"/>
              </a:rPr>
              <a:t>the name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 (singular) </a:t>
            </a:r>
            <a:r>
              <a:rPr lang="en-US" altLang="en-US" sz="4400" b="1" i="1">
                <a:solidFill>
                  <a:srgbClr val="FFFFFF"/>
                </a:solidFill>
                <a:latin typeface="Arial Narrow" panose="020B0606020202030204" pitchFamily="34" charset="0"/>
              </a:rPr>
              <a:t>of the Father and the Son and the Holy Spirit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” - signifies the unity of the Trinity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7200" b="1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Make Disciples by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Teaching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lifelong responsibility of all Christians in helping one another walk in obedience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Teaching only requires that you know the Lord &amp; are willing to share with others what you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learn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Make Disciples by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Teaching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church, the teacher and the disciple learn from each other because each has different spiritual gifts</a:t>
            </a:r>
          </a:p>
        </p:txBody>
      </p:sp>
    </p:spTree>
    <p:extLst>
      <p:ext uri="{BB962C8B-B14F-4D97-AF65-F5344CB8AC3E}">
        <p14:creationId xmlns:p14="http://schemas.microsoft.com/office/powerpoint/2010/main" val="3848523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Jesus’ Promise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>
                <a:solidFill>
                  <a:srgbClr val="FFFF99"/>
                </a:solidFill>
                <a:latin typeface="Arial Narrow" panose="020B0606020202030204" pitchFamily="34" charset="0"/>
              </a:rPr>
              <a:t>Matthew 28:20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An emphatic statement which gives confidence He will enable us to fulfill the commission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8" grpId="0"/>
      <p:bldP spid="1372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People God Can Use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Matthew 28:16-18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God used ordinary men to turn the world upside down (Acts 17:6) because they had three characteristics</a:t>
            </a:r>
          </a:p>
          <a:p>
            <a:pPr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1) Available: they desired to learn whatever Jesus taught them and serve Jesus in whatever He asked of them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People God Can Use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Matthew 28:16-18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2)  Worshipful: the proper response of understanding Jesus’ identity and your actual relationship to Him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Ministry done without a heart of worship is fleshy and feeds pride - and can turn elders into wolves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0" grpId="0"/>
      <p:bldP spid="135171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People God Can Use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Matthew 28:16-18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3) Submissive: Jesus has all authority &amp; He commanded them to go and make disciples - &amp; they did!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/>
      <p:bldP spid="13926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600"/>
            <a:ext cx="9144000" cy="66294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 God is faithful to do His part &amp; if these characteristics mark your life, you will fulfill the Great Commission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7200" b="1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36731"/>
            <a:ext cx="9144000" cy="1292662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Identity &amp; Commission of  the Church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40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properly functioning church will grow &amp; mature regardless of whether there is a full time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pastor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Today’s sermon will focus on the identity of the church and the commission given to her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614550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30163"/>
            <a:ext cx="9144000" cy="1279526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Identity of the Church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4000" b="1">
                <a:solidFill>
                  <a:srgbClr val="FFFF99"/>
                </a:solidFill>
                <a:latin typeface="Arial Narrow" panose="020B0606020202030204" pitchFamily="34" charset="0"/>
              </a:rPr>
              <a:t>The Temple of God – Eph. 2:19-22; 1 Peter 2:5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4102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church is a building constructed of living stones whose purpose is the worship of God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church is a community in which the Spirit of God dwells and in which God is worshiped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  <p:bldP spid="11059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30163"/>
            <a:ext cx="9144000" cy="1279526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Identity of the Church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4000" b="1">
                <a:solidFill>
                  <a:srgbClr val="FFFF99"/>
                </a:solidFill>
                <a:latin typeface="Arial Narrow" panose="020B0606020202030204" pitchFamily="34" charset="0"/>
              </a:rPr>
              <a:t>A Royal Priesthood - 1 Peter 2:9-10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410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God extends mercy and grace to sinners to call them out of darkness into His light and family</a:t>
            </a:r>
          </a:p>
          <a:p>
            <a:pPr>
              <a:lnSpc>
                <a:spcPct val="90000"/>
              </a:lnSpc>
            </a:pPr>
            <a:r>
              <a:rPr lang="en-US" altLang="en-US" sz="4400" b="1" u="sng">
                <a:solidFill>
                  <a:srgbClr val="FFFFFF"/>
                </a:solidFill>
                <a:latin typeface="Arial Narrow" panose="020B0606020202030204" pitchFamily="34" charset="0"/>
              </a:rPr>
              <a:t>Holy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 - to be set apart from the world and to God</a:t>
            </a:r>
          </a:p>
          <a:p>
            <a:pPr>
              <a:lnSpc>
                <a:spcPct val="90000"/>
              </a:lnSpc>
            </a:pPr>
            <a:r>
              <a:rPr lang="en-US" altLang="en-US" sz="4400" b="1" u="sng">
                <a:solidFill>
                  <a:srgbClr val="FFFFFF"/>
                </a:solidFill>
                <a:latin typeface="Arial Narrow" panose="020B0606020202030204" pitchFamily="34" charset="0"/>
              </a:rPr>
              <a:t>Priests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 - mediators between God and man and performed the rituals of worship - we are living sacrifices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90821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Identity of the Church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40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Bride of Christ </a:t>
            </a:r>
            <a:r>
              <a:rPr lang="en-US" altLang="en-US" sz="40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40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</a:br>
            <a:r>
              <a:rPr lang="en-US" altLang="en-US" sz="40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19:7-10</a:t>
            </a:r>
            <a:r>
              <a:rPr lang="en-US" altLang="en-US" sz="4000" b="1" dirty="0">
                <a:solidFill>
                  <a:srgbClr val="FFFF99"/>
                </a:solidFill>
                <a:latin typeface="Arial Narrow" panose="020B0606020202030204" pitchFamily="34" charset="0"/>
              </a:rPr>
              <a:t>; </a:t>
            </a:r>
            <a:r>
              <a:rPr lang="en-US" altLang="en-US" sz="40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Eph. </a:t>
            </a:r>
            <a:r>
              <a:rPr lang="en-US" altLang="en-US" sz="4000" b="1" dirty="0">
                <a:solidFill>
                  <a:srgbClr val="FFFF99"/>
                </a:solidFill>
                <a:latin typeface="Arial Narrow" panose="020B0606020202030204" pitchFamily="34" charset="0"/>
              </a:rPr>
              <a:t>5:20-34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08215"/>
            <a:ext cx="9144000" cy="4949785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 analogy of the relationship between the church and the Lord Jesus Christ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795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Identity of the Church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4000" b="1">
                <a:solidFill>
                  <a:srgbClr val="FFFF99"/>
                </a:solidFill>
                <a:latin typeface="Arial Narrow" panose="020B0606020202030204" pitchFamily="34" charset="0"/>
              </a:rPr>
              <a:t>Branches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00"/>
            <a:ext cx="9144000" cy="56388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Branches of the Vine (John 15);  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Branches grafted into the Olive tree (Romans 11)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3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795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Identity of the Church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4000" b="1">
                <a:solidFill>
                  <a:srgbClr val="FFFF99"/>
                </a:solidFill>
                <a:latin typeface="Arial Narrow" panose="020B0606020202030204" pitchFamily="34" charset="0"/>
              </a:rPr>
              <a:t>Sheep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9144000" cy="54102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John 10:4-11; 1 Peter 5:2 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Acts 20:28; Ephesians 4:11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69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Body of Christ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Rom. 12, 1 Cor. 12, Eph. 1 &amp; 4; Col. 1 &amp; 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Jesus is the head of the body and supplies what the body needs to grow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Every true Christian is an individual part that is connected to all the other parts that make up the whole body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862</TotalTime>
  <Words>904</Words>
  <Application>Microsoft Office PowerPoint</Application>
  <PresentationFormat>On-screen Show (4:3)</PresentationFormat>
  <Paragraphs>100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Wingdings</vt:lpstr>
      <vt:lpstr>Times New Roman</vt:lpstr>
      <vt:lpstr>Arial Narrow</vt:lpstr>
      <vt:lpstr>Custom Design</vt:lpstr>
      <vt:lpstr>3_Default Design</vt:lpstr>
      <vt:lpstr>1_Custom Design</vt:lpstr>
      <vt:lpstr>A reminder to consider others Please:</vt:lpstr>
      <vt:lpstr>Grace Bible Church  Glorifying God  by Making Disciples of Jesus Christ</vt:lpstr>
      <vt:lpstr>The Identity &amp; Commission of  the Church Selected Scriptures</vt:lpstr>
      <vt:lpstr>The Identity of the Church The Temple of God – Eph. 2:19-22; 1 Peter 2:5</vt:lpstr>
      <vt:lpstr>The Identity of the Church A Royal Priesthood - 1 Peter 2:9-10</vt:lpstr>
      <vt:lpstr>The Identity of the Church The Bride of Christ  Rev. 19:7-10; Eph. 5:20-34</vt:lpstr>
      <vt:lpstr>The Identity of the Church Branches</vt:lpstr>
      <vt:lpstr>The Identity of the Church Sheep</vt:lpstr>
      <vt:lpstr>The Body of Christ Rom. 12, 1 Cor. 12, Eph. 1 &amp; 4; Col. 1 &amp; 2</vt:lpstr>
      <vt:lpstr>The Body of Christ Rom. 12, 1 Cor. 12, Eph. 1 &amp; 4; Col. 1 &amp; 2</vt:lpstr>
      <vt:lpstr>The Body of Christ Rom. 12, 1 Cor. 12, Eph. 1 &amp; 4; Col. 1 &amp; 2</vt:lpstr>
      <vt:lpstr>The Commission of the Church Matthew 28:16-20</vt:lpstr>
      <vt:lpstr>Jesus’ Authority and Command Matthew 28:18-20</vt:lpstr>
      <vt:lpstr>Jesus’ Authority and Command Matthew 28:18-20</vt:lpstr>
      <vt:lpstr>Definition of a Disciple Selected Scriptures</vt:lpstr>
      <vt:lpstr>Definition of a Disciple Selected Scriptures</vt:lpstr>
      <vt:lpstr>Make Disciples by Going</vt:lpstr>
      <vt:lpstr>Make Disciples by Going</vt:lpstr>
      <vt:lpstr>Make Disciples by  Baptizing</vt:lpstr>
      <vt:lpstr>Make Disciples by Teaching</vt:lpstr>
      <vt:lpstr>Make Disciples by Teaching</vt:lpstr>
      <vt:lpstr>Jesus’ Promise Matthew 28:20</vt:lpstr>
      <vt:lpstr>People God Can Use Matthew 28:16-18</vt:lpstr>
      <vt:lpstr>People God Can Use Matthew 28:16-18</vt:lpstr>
      <vt:lpstr>People God Can Use Matthew 28:16-18</vt:lpstr>
      <vt:lpstr>PowerPoint Presentation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 Harris</dc:creator>
  <cp:lastModifiedBy>Microsoft account</cp:lastModifiedBy>
  <cp:revision>52</cp:revision>
  <dcterms:modified xsi:type="dcterms:W3CDTF">2026-04-23T14:33:40Z</dcterms:modified>
</cp:coreProperties>
</file>