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  <p:sldMasterId id="2147483662" r:id="rId2"/>
  </p:sldMasterIdLst>
  <p:notesMasterIdLst>
    <p:notesMasterId r:id="rId33"/>
  </p:notesMasterIdLst>
  <p:sldIdLst>
    <p:sldId id="296" r:id="rId3"/>
    <p:sldId id="299" r:id="rId4"/>
    <p:sldId id="302" r:id="rId5"/>
    <p:sldId id="260" r:id="rId6"/>
    <p:sldId id="278" r:id="rId7"/>
    <p:sldId id="303" r:id="rId8"/>
    <p:sldId id="279" r:id="rId9"/>
    <p:sldId id="304" r:id="rId10"/>
    <p:sldId id="300" r:id="rId11"/>
    <p:sldId id="280" r:id="rId12"/>
    <p:sldId id="305" r:id="rId13"/>
    <p:sldId id="306" r:id="rId14"/>
    <p:sldId id="281" r:id="rId15"/>
    <p:sldId id="307" r:id="rId16"/>
    <p:sldId id="308" r:id="rId17"/>
    <p:sldId id="282" r:id="rId18"/>
    <p:sldId id="309" r:id="rId19"/>
    <p:sldId id="310" r:id="rId20"/>
    <p:sldId id="283" r:id="rId21"/>
    <p:sldId id="284" r:id="rId22"/>
    <p:sldId id="311" r:id="rId23"/>
    <p:sldId id="312" r:id="rId24"/>
    <p:sldId id="313" r:id="rId25"/>
    <p:sldId id="286" r:id="rId26"/>
    <p:sldId id="314" r:id="rId27"/>
    <p:sldId id="315" r:id="rId28"/>
    <p:sldId id="316" r:id="rId29"/>
    <p:sldId id="301" r:id="rId30"/>
    <p:sldId id="287" r:id="rId31"/>
    <p:sldId id="297" r:id="rId3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068" autoAdjust="0"/>
    <p:restoredTop sz="94660" autoAdjust="0"/>
  </p:normalViewPr>
  <p:slideViewPr>
    <p:cSldViewPr>
      <p:cViewPr varScale="1">
        <p:scale>
          <a:sx n="99" d="100"/>
          <a:sy n="99" d="100"/>
        </p:scale>
        <p:origin x="78" y="1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  <p:sp>
        <p:nvSpPr>
          <p:cNvPr id="419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9789428-71C6-475A-ACF5-C3DED584B5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38248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CD2A124-5192-4D97-9DFA-BE78FFD509D0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464487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/>
              <a:pPr>
                <a:spcBef>
                  <a:spcPct val="0"/>
                </a:spcBef>
              </a:pPr>
              <a:t>10</a:t>
            </a:fld>
            <a:endParaRPr lang="en-US" alt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1052933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5535758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440B21AF-52B8-4C91-9A4C-74CB70773C40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5545693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/>
              <a:pPr>
                <a:spcBef>
                  <a:spcPct val="0"/>
                </a:spcBef>
              </a:pPr>
              <a:t>13</a:t>
            </a:fld>
            <a:endParaRPr lang="en-US" alt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6804045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14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655951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2C077CE-97B8-43AF-B721-C0685F5B2E5C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8623173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/>
              <a:pPr>
                <a:spcBef>
                  <a:spcPct val="0"/>
                </a:spcBef>
              </a:pPr>
              <a:t>16</a:t>
            </a:fld>
            <a:endParaRPr lang="en-US" alt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70446436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2906007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8CC39C4-9F40-472F-9CE2-86B2BFC4C6D6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18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6926859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F309608-C302-4943-AA93-794CCC6572BE}" type="slidenum">
              <a:rPr lang="en-US" altLang="en-US" smtClean="0"/>
              <a:pPr>
                <a:spcBef>
                  <a:spcPct val="0"/>
                </a:spcBef>
              </a:pPr>
              <a:t>19</a:t>
            </a:fld>
            <a:endParaRPr lang="en-US" alt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138221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2A35644-306E-4380-AFAA-5F9C2BABCA6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7171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DB686D8D-05ED-414B-9527-12BF352B2183}" type="slidenum">
              <a:rPr lang="en-US" altLang="en-US">
                <a:solidFill>
                  <a:srgbClr val="000000"/>
                </a:solidFill>
              </a:rPr>
              <a:pPr algn="r">
                <a:spcBef>
                  <a:spcPct val="0"/>
                </a:spcBef>
              </a:pPr>
              <a:t>2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7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3895688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/>
              <a:pPr>
                <a:spcBef>
                  <a:spcPct val="0"/>
                </a:spcBef>
              </a:pPr>
              <a:t>20</a:t>
            </a:fld>
            <a:endParaRPr lang="en-US" alt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4614196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21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515278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828807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0825496-1CF2-45DD-848D-7F90A86A6849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9843352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/>
              <a:pPr>
                <a:spcBef>
                  <a:spcPct val="0"/>
                </a:spcBef>
              </a:pPr>
              <a:t>24</a:t>
            </a:fld>
            <a:endParaRPr lang="en-US" alt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96378672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25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20678807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2796242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532CBFB-C792-4DAD-81ED-996E55B20D5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27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4510080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4374528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6663A9-7A80-489C-9D4C-D36685354097}" type="slidenum">
              <a:rPr lang="en-US" altLang="en-US" smtClean="0"/>
              <a:pPr>
                <a:spcBef>
                  <a:spcPct val="0"/>
                </a:spcBef>
              </a:pPr>
              <a:t>29</a:t>
            </a:fld>
            <a:endParaRPr lang="en-US" alt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9747301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64111411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39665E5-7169-468C-A900-764DBEE5E0FA}" type="slidenum">
              <a:rPr lang="en-US" altLang="en-US" smtClean="0"/>
              <a:pPr>
                <a:spcBef>
                  <a:spcPct val="0"/>
                </a:spcBef>
              </a:pPr>
              <a:t>30</a:t>
            </a:fld>
            <a:endParaRPr lang="en-US" alt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1221561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3CBA5A9-E91F-425A-8BDB-F5050AACB69F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844693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930801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3E5E57E-6CE6-4FAC-A85A-757113626A41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6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551282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/>
              <a:pPr>
                <a:spcBef>
                  <a:spcPct val="0"/>
                </a:spcBef>
              </a:pPr>
              <a:t>7</a:t>
            </a:fld>
            <a:endParaRPr lang="en-US" alt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5924625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8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42574113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3FDBC1D-F4EC-48D9-B25D-ADD50E393D1D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9</a:t>
            </a:fld>
            <a:endParaRPr lang="en-US" altLang="en-US" smtClean="0">
              <a:solidFill>
                <a:srgbClr val="000000"/>
              </a:solidFill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848395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265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576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57451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5745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8890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5F476-215E-4362-AAD4-2B2A58B8AE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531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AE720C-5F75-4321-8220-2D2B86E679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0985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B28730-2FFA-4D09-A65A-D4ED5270AE4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76596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D125A-EAC2-46D5-8E9A-7DDC0AE0062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6771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496FEF-A5A8-4305-B81E-1F2C104E4D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5204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4B3B6-4C4D-4EEE-AF7E-EFC33643B1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42095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A9E3A-5364-4657-B8D1-0AB6C4594D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70812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430AE-1085-4AEA-8D80-F6DBD163C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180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7673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3C0A7E-5E27-40ED-BFC9-7B2C2FF509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71791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737419-B188-419E-BC03-C74621BDE3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344185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5D56A-3E75-4E4F-8B89-252DAEE7E69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458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7218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007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66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103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460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7113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5137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i="1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176213" indent="-176213" algn="l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bg1"/>
          </a:solidFill>
          <a:latin typeface="+mn-lt"/>
          <a:ea typeface="+mn-ea"/>
          <a:cs typeface="+mn-cs"/>
        </a:defRPr>
      </a:lvl1pPr>
      <a:lvl2pPr marL="457200" indent="-166688" algn="l" rtl="0" eaLnBrk="0" fontAlgn="base" hangingPunct="0">
        <a:spcBef>
          <a:spcPct val="20000"/>
        </a:spcBef>
        <a:spcAft>
          <a:spcPct val="0"/>
        </a:spcAft>
        <a:buSzPct val="85000"/>
        <a:buFont typeface="Wingdings" panose="05000000000000000000" pitchFamily="2" charset="2"/>
        <a:buChar char="Ø"/>
        <a:defRPr sz="4000">
          <a:solidFill>
            <a:schemeClr val="bg1"/>
          </a:solidFill>
          <a:latin typeface="+mn-lt"/>
          <a:cs typeface="+mn-cs"/>
        </a:defRPr>
      </a:lvl2pPr>
      <a:lvl3pPr marL="735013" indent="-163513" algn="l" rtl="0" eaLnBrk="0" fontAlgn="base" hangingPunct="0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cs typeface="+mn-cs"/>
        </a:defRPr>
      </a:lvl3pPr>
      <a:lvl4pPr marL="1025525" indent="-176213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ü"/>
        <a:defRPr sz="3600">
          <a:solidFill>
            <a:schemeClr val="bg1"/>
          </a:solidFill>
          <a:latin typeface="+mn-lt"/>
          <a:cs typeface="+mn-cs"/>
        </a:defRPr>
      </a:lvl4pPr>
      <a:lvl5pPr marL="1254125" indent="-114300" algn="l" rtl="0" eaLnBrk="0" fontAlgn="base" hangingPunct="0">
        <a:spcBef>
          <a:spcPct val="20000"/>
        </a:spcBef>
        <a:spcAft>
          <a:spcPct val="0"/>
        </a:spcAft>
        <a:buSzPct val="65000"/>
        <a:buFont typeface="Wingdings" panose="05000000000000000000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5pPr>
      <a:lvl6pPr marL="17113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6pPr>
      <a:lvl7pPr marL="21685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7pPr>
      <a:lvl8pPr marL="26257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8pPr>
      <a:lvl9pPr marL="3082925" indent="-114300" algn="l" rtl="0" fontAlgn="base">
        <a:spcBef>
          <a:spcPct val="20000"/>
        </a:spcBef>
        <a:spcAft>
          <a:spcPct val="0"/>
        </a:spcAft>
        <a:buSzPct val="65000"/>
        <a:buFont typeface="Wingdings" pitchFamily="2" charset="2"/>
        <a:buChar char="v"/>
        <a:defRPr sz="3600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870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0000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E6BED1B7-37C4-4C56-BAAC-CE32A5A5B0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0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Pre-Millennial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108"/>
            <a:ext cx="9144000" cy="6180892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oldest position - Chiliasm - dominated until the 5th century due to allegory of Augustine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Jesus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establishes His physical Millennial reign after His Second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Coming</a:t>
            </a:r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Pre-Millennial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108"/>
            <a:ext cx="9144000" cy="6180892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Historic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Pre-Millennialism uses allegory to interpret Rev. 6-19 as being fulfilled historically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Dispensational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Pre-Millennialism interprets Revelation as literal prophecy (Rev. 1:3) fulfilled in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future</a:t>
            </a:r>
          </a:p>
        </p:txBody>
      </p:sp>
    </p:spTree>
    <p:extLst>
      <p:ext uri="{BB962C8B-B14F-4D97-AF65-F5344CB8AC3E}">
        <p14:creationId xmlns:p14="http://schemas.microsoft.com/office/powerpoint/2010/main" val="562155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Pre-Millennial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108"/>
            <a:ext cx="9144000" cy="6180892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This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view has been disparaged by those thinking their theological system is intellectually superior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Those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who hate Jews disparage it because it concludes that God will keep all of His promises to the Jews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437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0" grpId="0"/>
      <p:bldP spid="53251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Binding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Devil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20:1–3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This starts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4</a:t>
            </a:r>
            <a:r>
              <a:rPr lang="en-US" altLang="en-US" sz="4400" b="1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scene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of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7</a:t>
            </a:r>
            <a:r>
              <a:rPr lang="en-US" altLang="en-US" sz="4400" b="1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bowl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judgment as the focus turns to what happens to Satan at Jesus’ return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angel comes from heaven to seize &amp; bind Satan, throw him into the abyss, shut &amp; seal it for 1,000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years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Binding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Devil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20:1–3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angel is not identified, but he is of the highest order or especially equipped by God for the task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chain is from heaven &amp; accomplishes the task - don’t restrict God by man’s experience or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reasoning</a:t>
            </a:r>
          </a:p>
        </p:txBody>
      </p:sp>
    </p:spTree>
    <p:extLst>
      <p:ext uri="{BB962C8B-B14F-4D97-AF65-F5344CB8AC3E}">
        <p14:creationId xmlns:p14="http://schemas.microsoft.com/office/powerpoint/2010/main" val="767737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uiExpan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Binding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Devil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20:1–3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length of time, 1,000 years, must have been revealed to John because he could not see a length of time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290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Binding the Devil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20:1–3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Four levels of security  - bound with chain, thrown into the abyss, the opening shut and sealed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abyss, also translated as the bottomless pit, is a place in which demons are detained and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punished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Binding the Devil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20:1–3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purpose of binding &amp; imprisoning the devil is so that he would not deceive the nations any longer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Only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Pre-millennialism eliminates the devil’s deception - all others demand only a partial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restriction</a:t>
            </a:r>
          </a:p>
        </p:txBody>
      </p:sp>
    </p:spTree>
    <p:extLst>
      <p:ext uri="{BB962C8B-B14F-4D97-AF65-F5344CB8AC3E}">
        <p14:creationId xmlns:p14="http://schemas.microsoft.com/office/powerpoint/2010/main" val="3565648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Binding the Devil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20:1–3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Satan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is still very active - Acts 5:3; 2 Cor. 4:3-4; 11:13-14; 1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Thess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2:18; 2 Tim. 2:25-26; 1 Pet. 5:8;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Jm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4:7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All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views that only restrict the devil’s deceptions contradict vs. 3 - We are not in the Millennium!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4315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5953"/>
            <a:ext cx="9144000" cy="1231106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Binding the Devil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20:1–3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Rev. 20 cannot be a recapitulation of an earlier time - he cannot be both active on earth &amp;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bound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 the abyss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Only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Pre-Millennial position does not rely on the musing of man’s speculative religious thoughts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63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/>
      <p:bldP spid="5632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304800"/>
            <a:ext cx="7696200" cy="762000"/>
          </a:xfrm>
        </p:spPr>
        <p:txBody>
          <a:bodyPr/>
          <a:lstStyle/>
          <a:p>
            <a:pPr eaLnBrk="1" hangingPunct="1"/>
            <a:r>
              <a:rPr lang="en-US" altLang="en-US" sz="4000" b="1" smtClean="0"/>
              <a:t>A reminder to consider others Please: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04800" y="1295400"/>
            <a:ext cx="8458200" cy="5334000"/>
          </a:xfrm>
        </p:spPr>
        <p:txBody>
          <a:bodyPr/>
          <a:lstStyle/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Silence your cell phone &amp; all electronic devices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Use the nursery or cry room if your child is fussy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Get up during the preaching only if absolutely necessary (please sit in back if you must leave early)</a:t>
            </a:r>
          </a:p>
          <a:p>
            <a:pPr marL="395288" indent="-395288" eaLnBrk="1" hangingPunct="1">
              <a:buFont typeface="Wingdings" panose="05000000000000000000" pitchFamily="2" charset="2"/>
              <a:buChar char="§"/>
            </a:pPr>
            <a:r>
              <a:rPr lang="en-US" altLang="en-US" b="1" dirty="0" smtClean="0"/>
              <a:t>Refrain from eating &amp; drinking during worship service (</a:t>
            </a:r>
            <a:r>
              <a:rPr lang="en-US" altLang="en-US" b="1" smtClean="0"/>
              <a:t>except medical needs) </a:t>
            </a:r>
            <a:endParaRPr lang="en-US" altLang="en-US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Millennial Reign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20:4-6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This is the 5th scene which follows chronologically &amp; logically after Satan is bound &amp; imprisoned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John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does not specifically identify how many thrones or who is on them - near context points to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church</a:t>
            </a:r>
          </a:p>
        </p:txBody>
      </p:sp>
    </p:spTree>
  </p:cSld>
  <p:clrMapOvr>
    <a:masterClrMapping/>
  </p:clrMapOvr>
  <p:transition spd="med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Millennial Reign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20:4-6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John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next notices the souls of those martyred during the tribulation period - they had been beheaded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martyrs came to life and reigned with Christ for a thousand years - a physical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resurrection</a:t>
            </a:r>
          </a:p>
        </p:txBody>
      </p:sp>
    </p:spTree>
    <p:extLst>
      <p:ext uri="{BB962C8B-B14F-4D97-AF65-F5344CB8AC3E}">
        <p14:creationId xmlns:p14="http://schemas.microsoft.com/office/powerpoint/2010/main" val="3585538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Millennial Reign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20:4-6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Other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groups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also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reign with Christ: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marL="690563" lvl="1" indent="-403225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Saints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from every tribe, tongue, people &amp; nation - Rev. 5:10</a:t>
            </a:r>
          </a:p>
          <a:p>
            <a:pPr marL="690563" lvl="1" indent="-403225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apostles - Matt. 19:28. </a:t>
            </a:r>
          </a:p>
          <a:p>
            <a:pPr marL="690563" lvl="1" indent="-403225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church - 1 Cor. 6:2-3. 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marL="690563" lvl="1" indent="-403225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Those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who endure- 2 Tim. 2:12. </a:t>
            </a:r>
          </a:p>
          <a:p>
            <a:pPr marL="690563" lvl="1" indent="-403225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Overcomers - Rev. 2:26 &amp;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3:21</a:t>
            </a:r>
          </a:p>
        </p:txBody>
      </p:sp>
    </p:spTree>
    <p:extLst>
      <p:ext uri="{BB962C8B-B14F-4D97-AF65-F5344CB8AC3E}">
        <p14:creationId xmlns:p14="http://schemas.microsoft.com/office/powerpoint/2010/main" val="29737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12" presetClass="entr" presetSubtype="4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573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Millennial Reign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20:4-6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Christ = The Anointed One = Messiah.  Ties OT to Millennium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Different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groups / people will have different authority / responsibilities in reigning with Christ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234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uiExpan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Millennial Reign 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20:4-6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Verse 5 confirms a physical resurrection - which happens for the rest of the dead after the Millennium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rest of the dead = the wicked who are currently held in a place of torment in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Sheol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/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Hades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Millennial Reign 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20:4-6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Those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who are part of the first resurrection are not subject to the second death - Rev. 20:14-15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Those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who are part of the first resurrection are blessed, holy, priests of God &amp; Christ reigning with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Him</a:t>
            </a:r>
          </a:p>
        </p:txBody>
      </p:sp>
    </p:spTree>
    <p:extLst>
      <p:ext uri="{BB962C8B-B14F-4D97-AF65-F5344CB8AC3E}">
        <p14:creationId xmlns:p14="http://schemas.microsoft.com/office/powerpoint/2010/main" val="3781949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Millennial Reign 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20:4-6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>
              <a:lnSpc>
                <a:spcPts val="4600"/>
              </a:lnSpc>
              <a:spcBef>
                <a:spcPts val="600"/>
              </a:spcBef>
            </a:pP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first resurrection refers to order and purpose and not a singular event - Jesus is the first (1 Cor.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15:20, 23)</a:t>
            </a:r>
          </a:p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Others included in the 1</a:t>
            </a:r>
            <a:r>
              <a:rPr lang="en-US" altLang="en-US" sz="4400" b="1" baseline="30000" dirty="0">
                <a:solidFill>
                  <a:srgbClr val="FFFFFF"/>
                </a:solidFill>
                <a:latin typeface="Arial Narrow" panose="020B0606020202030204" pitchFamily="34" charset="0"/>
              </a:rPr>
              <a:t>st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resurrection:</a:t>
            </a:r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marL="690563" lvl="1" indent="-400050" eaLnBrk="1" hangingPunct="1">
              <a:lnSpc>
                <a:spcPts val="5280"/>
              </a:lnSpc>
              <a:tabLst>
                <a:tab pos="744538" algn="l"/>
              </a:tabLst>
            </a:pP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multiple groups that are part of reigning with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Christ</a:t>
            </a:r>
          </a:p>
          <a:p>
            <a:pPr marL="690563" lvl="1" indent="-400050" eaLnBrk="1" hangingPunct="1">
              <a:lnSpc>
                <a:spcPts val="4600"/>
              </a:lnSpc>
              <a:tabLst>
                <a:tab pos="744538" algn="l"/>
              </a:tabLst>
            </a:pP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Church members who die before the rapture (1 Thess. 4:16). </a:t>
            </a:r>
          </a:p>
          <a:p>
            <a:pPr lvl="1" eaLnBrk="1" hangingPunct="1"/>
            <a:endParaRPr lang="en-US" altLang="en-US" sz="4400" b="1" dirty="0">
              <a:solidFill>
                <a:srgbClr val="FFFFFF"/>
              </a:solidFill>
              <a:latin typeface="Arial Narrow" panose="020B0606020202030204" pitchFamily="34" charset="0"/>
            </a:endParaRPr>
          </a:p>
          <a:p>
            <a:pPr eaLnBrk="1" hangingPunct="1"/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721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Millennial Reign </a:t>
            </a:r>
            <a: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20:4-6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7150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Others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included in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1</a:t>
            </a:r>
            <a:r>
              <a:rPr lang="en-US" altLang="en-US" sz="4400" b="1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st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resurrection</a:t>
            </a:r>
          </a:p>
          <a:p>
            <a:pPr marL="744538" lvl="1" indent="-511175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resurrections mentioned by Jesus - Luke 14:14; 20:35-37; John 5:29</a:t>
            </a:r>
          </a:p>
          <a:p>
            <a:pPr marL="744538" lvl="1" indent="-511175"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Old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Testament saints at the end of the tribulation period - Daniel 12:1-2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909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" dur="500"/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  <p:bldP spid="59395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Devil’s Deceptions &amp; Doom 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36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20:7-10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Occurs after Satan released at the </a:t>
            </a:r>
            <a:r>
              <a:rPr lang="en-US" altLang="en-US" sz="4400" b="1">
                <a:solidFill>
                  <a:srgbClr val="FFFFFF"/>
                </a:solidFill>
                <a:latin typeface="Arial Narrow" panose="020B0606020202030204" pitchFamily="34" charset="0"/>
              </a:rPr>
              <a:t>end </a:t>
            </a:r>
            <a:r>
              <a:rPr lang="en-US" altLang="en-US" sz="4400" b="1" smtClean="0">
                <a:solidFill>
                  <a:srgbClr val="FFFFFF"/>
                </a:solidFill>
                <a:latin typeface="Arial Narrow" panose="020B0606020202030204" pitchFamily="34" charset="0"/>
              </a:rPr>
              <a:t>of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Millennium - to be covered in detail in 2 weeks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993259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22225" y="0"/>
            <a:ext cx="9144000" cy="6778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smtClean="0">
                <a:solidFill>
                  <a:srgbClr val="A0D0FF"/>
                </a:solidFill>
                <a:latin typeface="Arial Narrow" panose="020B0606020202030204" pitchFamily="34" charset="0"/>
              </a:rPr>
              <a:t>Conclusions</a:t>
            </a:r>
            <a:endParaRPr lang="en-US" altLang="en-US" sz="3600" b="1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77863"/>
            <a:ext cx="9144000" cy="6180137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1,000 year period is pointed out 6 times - it is an essential point 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Nothing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 the text indicates it is symbolic or allegorical or that chapters 19 -20 are not chronological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Only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dispensational Pre-Millennial position interprets Revelation in a normal, literal manner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18" grpId="0"/>
      <p:bldP spid="6041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9144000" cy="1219200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>
                <a:solidFill>
                  <a:srgbClr val="A0D0FF"/>
                </a:solidFill>
                <a:latin typeface="Arial Narrow" panose="020B0606020202030204" pitchFamily="34" charset="0"/>
              </a:rPr>
              <a:t>The Fact of the </a:t>
            </a:r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Millennium</a:t>
            </a:r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36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20:1-10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143000"/>
            <a:ext cx="9144000" cy="5562600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phrase </a:t>
            </a:r>
            <a:r>
              <a:rPr lang="en-US" altLang="en-US" sz="4400" b="1" dirty="0" err="1" smtClean="0">
                <a:solidFill>
                  <a:srgbClr val="FFFFFF"/>
                </a:solidFill>
                <a:latin typeface="TekniaGreek" panose="02000503060000020004" pitchFamily="2" charset="0"/>
              </a:rPr>
              <a:t>civlia</a:t>
            </a:r>
            <a:r>
              <a:rPr lang="en-US" sz="4400" dirty="0" smtClean="0">
                <a:latin typeface="TekniaGreek" panose="02000503060000020004" pitchFamily="2" charset="0"/>
              </a:rPr>
              <a:t> </a:t>
            </a:r>
            <a:r>
              <a:rPr lang="en-US" sz="4400" b="1" dirty="0" smtClean="0">
                <a:latin typeface="TekniaGreek" panose="02000503060000020004" pitchFamily="2" charset="0"/>
              </a:rPr>
              <a:t>e[</a:t>
            </a:r>
            <a:r>
              <a:rPr lang="en-US" sz="4400" b="1" dirty="0" err="1" smtClean="0">
                <a:latin typeface="TekniaGreek" panose="02000503060000020004" pitchFamily="2" charset="0"/>
              </a:rPr>
              <a:t>th</a:t>
            </a:r>
            <a:r>
              <a:rPr lang="en-US" altLang="en-US" sz="4400" b="1" dirty="0" smtClean="0">
                <a:solidFill>
                  <a:srgbClr val="FFFFFF"/>
                </a:solidFill>
                <a:latin typeface="TekniaGreek" panose="02000503060000020004" pitchFamily="2" charset="0"/>
              </a:rPr>
              <a:t>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/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chilia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etē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is used six times in Rev. 20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- it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means one thousand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years in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English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interpretive views will only be briefly summarized because there are many variations of each one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5303528"/>
      </p:ext>
    </p:extLst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1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50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433388" y="1838325"/>
            <a:ext cx="8240712" cy="2468563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sz="7200" b="1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Grace Bible Church</a:t>
            </a:r>
            <a: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72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5400" b="1" i="0" smtClean="0">
                <a:solidFill>
                  <a:srgbClr val="A0D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Glorifying God </a:t>
            </a:r>
            <a:b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smtClean="0">
                <a:solidFill>
                  <a:srgbClr val="FFFF9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Making Disciples of Jesus Christ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-98286"/>
            <a:ext cx="9144000" cy="1415772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/>
            </a:r>
            <a:br>
              <a:rPr lang="en-US" altLang="en-US" b="1" i="0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</a:br>
            <a:r>
              <a:rPr lang="en-US" altLang="en-US" sz="4800" b="1" dirty="0">
                <a:solidFill>
                  <a:srgbClr val="FFFF99"/>
                </a:solidFill>
                <a:latin typeface="Arial Narrow" panose="020B0606020202030204" pitchFamily="34" charset="0"/>
              </a:rPr>
              <a:t>Revelation </a:t>
            </a:r>
            <a:r>
              <a:rPr lang="en-US" altLang="en-US" sz="4800" b="1" dirty="0" smtClean="0">
                <a:solidFill>
                  <a:srgbClr val="FFFF99"/>
                </a:solidFill>
                <a:latin typeface="Arial Narrow" panose="020B0606020202030204" pitchFamily="34" charset="0"/>
              </a:rPr>
              <a:t>20:1-10</a:t>
            </a:r>
          </a:p>
        </p:txBody>
      </p:sp>
    </p:spTree>
  </p:cSld>
  <p:clrMapOvr>
    <a:masterClrMapping/>
  </p:clrMapOvr>
  <p:transition spd="med"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3327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Overview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00435"/>
            <a:ext cx="9144000" cy="6157565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Revelation 20 is fairly straightforward and its plain sense is easy to understand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It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follows the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2</a:t>
            </a:r>
            <a:r>
              <a:rPr lang="en-US" altLang="en-US" sz="4400" b="1" baseline="30000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nd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 Coming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and briefly covers the millennium from beginning to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end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3327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Overview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00435"/>
            <a:ext cx="9144000" cy="6157565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many divergent interpretations are due to different theological systems &amp; hermeneutical methods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Symbolism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goes beyond the text &amp; context, allegory is only limited by the interpreters imagination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329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2" grpId="0"/>
      <p:bldP spid="5120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9331" y="23327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err="1" smtClean="0">
                <a:solidFill>
                  <a:srgbClr val="A0D0FF"/>
                </a:solidFill>
                <a:latin typeface="Arial Narrow" panose="020B0606020202030204" pitchFamily="34" charset="0"/>
              </a:rPr>
              <a:t>Amillennial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00435"/>
            <a:ext cx="9144000" cy="6157565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The 1,000 years is usually symbolic of an undetermined length of time between the advents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Jesus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’ reign is spiritual in heaven or mystical on earth and current and will end with Jesus’ physical </a:t>
            </a:r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return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6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9331" y="23327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err="1" smtClean="0">
                <a:solidFill>
                  <a:srgbClr val="A0D0FF"/>
                </a:solidFill>
                <a:latin typeface="Arial Narrow" panose="020B0606020202030204" pitchFamily="34" charset="0"/>
              </a:rPr>
              <a:t>Amillennial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00435"/>
            <a:ext cx="9144000" cy="6157565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Specific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interpretations vary greatly - the </a:t>
            </a:r>
            <a:r>
              <a:rPr lang="en-US" altLang="en-US" sz="4400" b="1" dirty="0" err="1">
                <a:solidFill>
                  <a:srgbClr val="FFFFFF"/>
                </a:solidFill>
                <a:latin typeface="Arial Narrow" panose="020B0606020202030204" pitchFamily="34" charset="0"/>
              </a:rPr>
              <a:t>preterist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 position believes all of Revelation was fulfilled by AD 70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09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9331" y="23327"/>
            <a:ext cx="9144000" cy="677108"/>
          </a:xfrm>
          <a:noFill/>
        </p:spPr>
        <p:txBody>
          <a:bodyPr lIns="0" tIns="0" rIns="0" bIns="0">
            <a:spAutoFit/>
          </a:bodyPr>
          <a:lstStyle/>
          <a:p>
            <a:pPr defTabSz="381000" eaLnBrk="1" hangingPunct="1"/>
            <a:r>
              <a:rPr lang="en-US" altLang="en-US" b="1" u="sng" dirty="0" smtClean="0">
                <a:solidFill>
                  <a:srgbClr val="A0D0FF"/>
                </a:solidFill>
                <a:latin typeface="Arial Narrow" panose="020B0606020202030204" pitchFamily="34" charset="0"/>
              </a:rPr>
              <a:t>Post-Millennial</a:t>
            </a:r>
            <a:endParaRPr lang="en-US" altLang="en-US" sz="3600" b="1" dirty="0" smtClean="0">
              <a:solidFill>
                <a:srgbClr val="FFFF99"/>
              </a:solidFill>
              <a:latin typeface="Arial Narrow" panose="020B0606020202030204" pitchFamily="34" charset="0"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700435"/>
            <a:ext cx="9144000" cy="6157565"/>
          </a:xfrm>
          <a:noFill/>
        </p:spPr>
        <p:txBody>
          <a:bodyPr/>
          <a:lstStyle/>
          <a:p>
            <a:pPr eaLnBrk="1" hangingPunct="1"/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Denies the chronology of Rev. 19-20 believing the millennium is prior to Jesus 2nd coming</a:t>
            </a:r>
          </a:p>
          <a:p>
            <a:pPr eaLnBrk="1" hangingPunct="1"/>
            <a:r>
              <a:rPr lang="en-US" altLang="en-US" sz="4400" b="1" dirty="0" smtClean="0">
                <a:solidFill>
                  <a:srgbClr val="FFFFFF"/>
                </a:solidFill>
                <a:latin typeface="Arial Narrow" panose="020B0606020202030204" pitchFamily="34" charset="0"/>
              </a:rPr>
              <a:t>The </a:t>
            </a:r>
            <a:r>
              <a:rPr lang="en-US" altLang="en-US" sz="4400" b="1" dirty="0">
                <a:solidFill>
                  <a:srgbClr val="FFFFFF"/>
                </a:solidFill>
                <a:latin typeface="Arial Narrow" panose="020B0606020202030204" pitchFamily="34" charset="0"/>
              </a:rPr>
              <a:t>gospel &amp; church triumph to bring in the Millennium which some hold as literal and other as symbolic</a:t>
            </a:r>
            <a:endParaRPr lang="en-US" altLang="en-US" sz="4400" b="1" dirty="0" smtClean="0">
              <a:solidFill>
                <a:srgbClr val="FFFFFF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8204"/>
      </p:ext>
    </p:extLst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0" dur="500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500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7" grpId="0" uiExpand="1" build="p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3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3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3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Sermon 1</Template>
  <TotalTime>823</TotalTime>
  <Words>1086</Words>
  <Application>Microsoft Office PowerPoint</Application>
  <PresentationFormat>On-screen Show (4:3)</PresentationFormat>
  <Paragraphs>122</Paragraphs>
  <Slides>30</Slides>
  <Notes>30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Arial Narrow</vt:lpstr>
      <vt:lpstr>TekniaGreek</vt:lpstr>
      <vt:lpstr>Times New Roman</vt:lpstr>
      <vt:lpstr>Wingdings</vt:lpstr>
      <vt:lpstr>Custom Design</vt:lpstr>
      <vt:lpstr>3_Default Design</vt:lpstr>
      <vt:lpstr>Grace Bible Church  Glorifying God  by Making Disciples of Jesus Christ</vt:lpstr>
      <vt:lpstr>A reminder to consider others Please:</vt:lpstr>
      <vt:lpstr>The Fact of the Millennium Revelation 20:1-10</vt:lpstr>
      <vt:lpstr> Revelation 20:1-10</vt:lpstr>
      <vt:lpstr>Overview</vt:lpstr>
      <vt:lpstr>Overview</vt:lpstr>
      <vt:lpstr>Amillennial</vt:lpstr>
      <vt:lpstr>Amillennial</vt:lpstr>
      <vt:lpstr>Post-Millennial</vt:lpstr>
      <vt:lpstr>Pre-Millennial</vt:lpstr>
      <vt:lpstr>Pre-Millennial</vt:lpstr>
      <vt:lpstr>Pre-Millennial</vt:lpstr>
      <vt:lpstr>Binding the Devil Revelation 20:1–3</vt:lpstr>
      <vt:lpstr>Binding the Devil Revelation 20:1–3</vt:lpstr>
      <vt:lpstr>Binding the Devil Revelation 20:1–3</vt:lpstr>
      <vt:lpstr>Binding the Devil Revelation 20:1–3</vt:lpstr>
      <vt:lpstr>Binding the Devil Revelation 20:1–3</vt:lpstr>
      <vt:lpstr>Binding the Devil Revelation 20:1–3</vt:lpstr>
      <vt:lpstr>Binding the Devil Revelation 20:1–3</vt:lpstr>
      <vt:lpstr>The Millennial Reign  Revelation 20:4-6</vt:lpstr>
      <vt:lpstr>The Millennial Reign  Revelation 20:4-6</vt:lpstr>
      <vt:lpstr>The Millennial Reign  Revelation 20:4-6</vt:lpstr>
      <vt:lpstr>The Millennial Reign  Revelation 20:4-6</vt:lpstr>
      <vt:lpstr>The Millennial Reign  Revelation 20:4-6</vt:lpstr>
      <vt:lpstr>The Millennial Reign  Revelation 20:4-6</vt:lpstr>
      <vt:lpstr>The Millennial Reign  Revelation 20:4-6</vt:lpstr>
      <vt:lpstr>The Millennial Reign  Revelation 20:4-6</vt:lpstr>
      <vt:lpstr>The Devil’s Deceptions &amp; Doom  Revelation 20:7-10</vt:lpstr>
      <vt:lpstr>Conclusions</vt:lpstr>
      <vt:lpstr>Grace Bible Church  Glorifying God  by Making Disciples of Jesus Christ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Grace Bible Church</dc:title>
  <dc:creator>Scott</dc:creator>
  <cp:lastModifiedBy>Microsoft account</cp:lastModifiedBy>
  <cp:revision>56</cp:revision>
  <dcterms:modified xsi:type="dcterms:W3CDTF">2026-01-11T04:17:29Z</dcterms:modified>
</cp:coreProperties>
</file>