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</p:sldMasterIdLst>
  <p:notesMasterIdLst>
    <p:notesMasterId r:id="rId35"/>
  </p:notesMasterIdLst>
  <p:sldIdLst>
    <p:sldId id="296" r:id="rId3"/>
    <p:sldId id="299" r:id="rId4"/>
    <p:sldId id="300" r:id="rId5"/>
    <p:sldId id="278" r:id="rId6"/>
    <p:sldId id="301" r:id="rId7"/>
    <p:sldId id="302" r:id="rId8"/>
    <p:sldId id="279" r:id="rId9"/>
    <p:sldId id="303" r:id="rId10"/>
    <p:sldId id="304" r:id="rId11"/>
    <p:sldId id="280" r:id="rId12"/>
    <p:sldId id="305" r:id="rId13"/>
    <p:sldId id="281" r:id="rId14"/>
    <p:sldId id="306" r:id="rId15"/>
    <p:sldId id="307" r:id="rId16"/>
    <p:sldId id="308" r:id="rId17"/>
    <p:sldId id="282" r:id="rId18"/>
    <p:sldId id="309" r:id="rId19"/>
    <p:sldId id="310" r:id="rId20"/>
    <p:sldId id="283" r:id="rId21"/>
    <p:sldId id="311" r:id="rId22"/>
    <p:sldId id="284" r:id="rId23"/>
    <p:sldId id="312" r:id="rId24"/>
    <p:sldId id="313" r:id="rId25"/>
    <p:sldId id="314" r:id="rId26"/>
    <p:sldId id="286" r:id="rId27"/>
    <p:sldId id="315" r:id="rId28"/>
    <p:sldId id="316" r:id="rId29"/>
    <p:sldId id="317" r:id="rId30"/>
    <p:sldId id="287" r:id="rId31"/>
    <p:sldId id="318" r:id="rId32"/>
    <p:sldId id="319" r:id="rId33"/>
    <p:sldId id="297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284" autoAdjust="0"/>
    <p:restoredTop sz="94660" autoAdjust="0"/>
  </p:normalViewPr>
  <p:slideViewPr>
    <p:cSldViewPr>
      <p:cViewPr varScale="1">
        <p:scale>
          <a:sx n="72" d="100"/>
          <a:sy n="72" d="100"/>
        </p:scale>
        <p:origin x="60" y="7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9789428-71C6-475A-ACF5-C3DED584B5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824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46448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52933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889703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04045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759612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521084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350522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044643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997705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678556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8221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A35644-306E-4380-AFAA-5F9C2BABCA6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B686D8D-05ED-414B-9527-12BF352B2183}" type="slidenum">
              <a:rPr lang="en-US" altLang="en-US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389568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912841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614196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470021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475617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6574308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/>
              <a:pPr>
                <a:spcBef>
                  <a:spcPct val="0"/>
                </a:spcBef>
              </a:pPr>
              <a:t>25</a:t>
            </a:fld>
            <a:endParaRPr lang="en-US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6378672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16578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338982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2499163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/>
              <a:pPr>
                <a:spcBef>
                  <a:spcPct val="0"/>
                </a:spcBef>
              </a:pPr>
              <a:t>29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74730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1501825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4347092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1106420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9665E5-7169-468C-A900-764DBEE5E0FA}" type="slidenum">
              <a:rPr lang="en-US" altLang="en-US" smtClean="0"/>
              <a:pPr>
                <a:spcBef>
                  <a:spcPct val="0"/>
                </a:spcBef>
              </a:pPr>
              <a:t>32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2156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080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72429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412368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92462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401579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23615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6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7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F476-215E-4362-AAD4-2B2A58B8A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531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E720C-5F75-4321-8220-2D2B86E67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098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8730-2FFA-4D09-A65A-D4ED5270A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65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125A-EAC2-46D5-8E9A-7DDC0AE00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771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6FEF-A5A8-4305-B81E-1F2C104E4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204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B3B6-4C4D-4EEE-AF7E-EFC33643B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209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9E3A-5364-4657-B8D1-0AB6C4594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81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30AE-1085-4AEA-8D80-F6DBD163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18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67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0A7E-5E27-40ED-BFC9-7B2C2FF5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17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7419-B188-419E-BC03-C74621BDE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18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D56A-3E75-4E4F-8B89-252DAEE7E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5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721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0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6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0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60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113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513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6BED1B7-37C4-4C56-BAAC-CE32A5A5B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Rapture vs The Second Coming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See Comparison Chart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Comparing passages dealing with either the Rapture or the Second Coming demonstrate two separate events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Both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differ in the details of the description of Lord’s descent from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heaven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Rapture vs The Second Coming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See Comparison Chart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Rapture is imminent coming suddenly and unexpectedly having no specific signs preceding it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There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are many general signs pointing to this being the season preceding specific eschatological fulfillment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525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7106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Major Events that Must Take Place Prior to 2</a:t>
            </a:r>
            <a:r>
              <a:rPr lang="en-US" altLang="en-US" b="1" u="sng" baseline="30000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nd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 Coming, but Not Before Rapture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322"/>
            <a:ext cx="9144000" cy="548667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covenant made between the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antiChrist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and the Jews (Dan. 9:27)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rebuilt temple and resumption of sacrifices and offerings (Dan. 9:27)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abomination of desolation (Dan. 9:27; Matthew 24:15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7106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Major Events that Must Take Place Prior to 2</a:t>
            </a:r>
            <a:r>
              <a:rPr lang="en-US" altLang="en-US" b="1" u="sng" baseline="30000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nd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 Coming, but Not Before Rapture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322"/>
            <a:ext cx="9144000" cy="548667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fleeing of a Jewish remnant to the mountains (Matt. 24:15; Rev. 12:6,14; Zech. 14:5)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great tribulation worse than anything before it (Matt. 24:20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420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7106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Major Events that Must Take Place Prior to 2</a:t>
            </a:r>
            <a:r>
              <a:rPr lang="en-US" altLang="en-US" b="1" u="sng" baseline="30000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nd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 Coming, but Not Before Rapture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322"/>
            <a:ext cx="9144000" cy="548667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Specific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celestial signs - sun &amp; moon darkened, stars falling (Matt. 24:30; Luke 21:25)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Increase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 wars, famines and earthquakes (Matt. 24:7; Luke 21:11)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Seal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trumpet and bowl judgments (Rev. 6, 8-9; 16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148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7106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Major Events that Must Take Place Prior to 2</a:t>
            </a:r>
            <a:r>
              <a:rPr lang="en-US" altLang="en-US" b="1" u="sng" baseline="30000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nd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 Coming, but Not Before Rapture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322"/>
            <a:ext cx="9144000" cy="548667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rise of the antichrist to world political, military &amp; then religious domination (Dan. 9:27; Rev. 13, 15)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nations gather to battle the Lord (Zech. 14:2; Rev. 16:14; 17:14)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258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Particular Differences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in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Descriptions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of the Rapture &amp;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2</a:t>
            </a:r>
            <a:r>
              <a:rPr lang="en-US" altLang="en-US" b="1" u="sng" baseline="30000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nd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  Coming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86708"/>
            <a:ext cx="9144000" cy="5571291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>
                <a:solidFill>
                  <a:srgbClr val="FFFFFF"/>
                </a:solidFill>
                <a:latin typeface="Arial Narrow" panose="020B0606020202030204" pitchFamily="34" charset="0"/>
              </a:rPr>
              <a:t>Purpose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To remove Church from God’s wrath vs. To bring God’s wrath upon the world </a:t>
            </a:r>
          </a:p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Appearance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No description vs. Specific description of return as a conquering king with His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armies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Particular Differences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in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Descriptions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of the Rapture &amp;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2</a:t>
            </a:r>
            <a:r>
              <a:rPr lang="en-US" altLang="en-US" b="1" u="sng" baseline="30000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nd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  Coming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86708"/>
            <a:ext cx="9144000" cy="5571291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Clouds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Descends to the clouds &amp; remains there vs. Comes in clouds to earth - Mount of Olives</a:t>
            </a:r>
          </a:p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Saints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Church on earth raptured to heaven vs. Church in heaven returns with Messiah going to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earth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778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Particular Differences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in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Descriptions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of the Rapture &amp;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2</a:t>
            </a:r>
            <a:r>
              <a:rPr lang="en-US" altLang="en-US" b="1" u="sng" baseline="30000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nd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  Coming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86708"/>
            <a:ext cx="9144000" cy="5571291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Angels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Only the voice of the archangel vs. Jesus returning with all His angels</a:t>
            </a:r>
          </a:p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Gathering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Church gathered to heaven, no gathering of the wicked vs. Angels gather all, then separated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403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13996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Rapture vs. The 2</a:t>
            </a:r>
            <a:r>
              <a:rPr lang="en-US" altLang="en-US" b="1" u="sng" baseline="30000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nd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 Coming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Rapture and the Second Coming are two separate events - the details help place confusing passages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Imminent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return and sudden destruction places 1 Thessalonians 5:2 as part of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Rapture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A reminder to consider others Please: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Silence your cell phone &amp; all electronic devices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Use the nursery or cry room if your child is fussy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Get up during the preaching only if absolutely necessary (please sit in back if you must leave early)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Refrain from eating &amp; drinking during worship service (</a:t>
            </a:r>
            <a:r>
              <a:rPr lang="en-US" altLang="en-US" b="1" smtClean="0"/>
              <a:t>except medical needs) 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13996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Rapture vs. The 2</a:t>
            </a:r>
            <a:r>
              <a:rPr lang="en-US" altLang="en-US" b="1" u="sng" baseline="30000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nd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 Coming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parable of the fig tree (Matt. 24:32-44) is difficult due to immediate context of the Second Coming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purpose to warn of imminent, sudden &amp; unexpected return place it as part of the Rapture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262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Which Armageddon?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Rev. 19 &amp; Earlier Vs. Rev.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20:7-10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Armageddon /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Har-Magedon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is the place the world gathers to battle God  - Rev. 16:14-16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Location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plains of Megiddo /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Jezreel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where many battles have been fought (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Jdg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5; 2 Kings 9; 23:29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Which Armageddon?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Rev. 19 &amp; Earlier Vs. Rev.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20:7-10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6</a:t>
            </a:r>
            <a:r>
              <a:rPr lang="en-US" altLang="en-US" sz="4400" b="1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bowl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prepares the way for it and it is described as part of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7</a:t>
            </a:r>
            <a:r>
              <a:rPr lang="en-US" altLang="en-US" sz="4400" b="1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bowl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 Rev. 17:14 &amp; 19:11-21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beast &amp; his armies wage war against the Lamb, the Messiah &amp; His armies coming from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heaven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821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Which Armageddon?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Rev. 19 &amp; Earlier Vs. Rev.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20:7-10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beast &amp; false prophet seized &amp; thrown into lake of fire, rest of armies destroyed by sword, birds feast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Armageddon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(Rev. 19 &amp; earlier) concerns the tribulation, the beast, his armies &amp; those that take his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mark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280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Which Armageddon?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Rev. 19 &amp; Earlier Vs. Rev.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20:7-10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20 details what happens after Armageddon and the thousand year period following it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028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Differences in Descriptions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Rev. 19 &amp; Earlier Vs. Rev. 20:7-10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Deception </a:t>
            </a:r>
            <a:r>
              <a:rPr lang="en-US" altLang="en-US" sz="4400" b="1" u="sng" dirty="0">
                <a:solidFill>
                  <a:srgbClr val="FFFFFF"/>
                </a:solidFill>
                <a:latin typeface="Arial Narrow" panose="020B0606020202030204" pitchFamily="34" charset="0"/>
              </a:rPr>
              <a:t>of </a:t>
            </a:r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kings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: By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Spirits of demons vs. Satan - though Satan could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use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demons</a:t>
            </a:r>
          </a:p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Location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Har-Magedon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vs. broad plain &amp; around Jerusalem - though both may involve all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Israel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Differences in Descriptions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Rev. 19 &amp; Earlier Vs. Rev. 20:7-10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Timing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Occurs at end of tribulation period before millennium vs. at end of millennium </a:t>
            </a:r>
          </a:p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Armies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Lead by the beast, slain by sword, eaten by birds vs. lead by Satan, devoured by fire, no bird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food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653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Differences in Descriptions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Rev. 19 &amp; Earlier Vs. Rev. 20:7-10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Succeeding </a:t>
            </a:r>
            <a:r>
              <a:rPr lang="en-US" altLang="en-US" sz="4400" b="1" u="sng" dirty="0">
                <a:solidFill>
                  <a:srgbClr val="FFFFFF"/>
                </a:solidFill>
                <a:latin typeface="Arial Narrow" panose="020B0606020202030204" pitchFamily="34" charset="0"/>
              </a:rPr>
              <a:t>state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Limited reign of Messiah with saints vs. final judgment &amp; beginning of eternal state</a:t>
            </a:r>
          </a:p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Satan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Seized &amp; only bound for limited time vs. Seized &amp; cast into lake of fire for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eternity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468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Differences in Descriptions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Rev. 19 &amp; Earlier Vs. Rev. 20:7-10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distinctions prove the are two different events and enable placement of other prophecies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167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Eschatology can be difficult, but the major events are understandable &amp; proper hermeneutics help the rest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Day of the Lord is used for many different events &amp; time periods, so be careful to examine context!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What’s the Difference? Day of the Lord, Rapture, Second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Coming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54216"/>
            <a:ext cx="9144000" cy="5351383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Revelation 20-22: Second Coming → Millennium → Last War → Final Judgment → New Heaven &amp; Earth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Eschatology can be difficult – Clarify between Day of the Lord, Rapture, Second Coming and Armageddon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928709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Rapture is true! A source of comfort and hope for the Christian and distinct from the Second Coming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Armageddon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at the end of the Tribulation is not be confused with the final war at the end of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millennium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38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Bible is true!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Jesus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keeps all His promises!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He will return for His church!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Eternity will be blessings on the righteous and punishment of the wicked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What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manner of life should you then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live?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619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Day of the Lord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See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Day of Yahweh chart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Day of the Lord is used to refer to many different diverse events both historical and future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Ezekiel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13 - near fulfillment against a specific group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Zechariah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14 - Eschatological fulfillment of Messiah’s victory and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reign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Day of the Lord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See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Day of Yahweh chart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Isaiah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13 - Fulfillment in near historical about Babylon, &amp; eschatological in the Great Tribulation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2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Peter 3:10-14 - Imminent beginning then jumping in eschatology to eternity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Eschatology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to be a motivation to live holy and godly lives in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present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164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Day of the Lord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See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Day of Yahweh chart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context of The Day of the Lord passages must be examined carefully in order to interpret properly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573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Rapture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1 Thessalonians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4:13-18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Rapture: Christians given glorified bodies &amp; caught up to be with Jesus at His return prior to the Millennium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1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Corinthians 15:50-57 - this happens in the twinkling of an eye at the last trumpet giving victory over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death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Rapture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1 Thessalonians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4:13-18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Rejection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the Rapture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is largely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due to submission to theological systems instead of the plain sense of Scripture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Rapture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from Latin </a:t>
            </a:r>
            <a:r>
              <a:rPr lang="en-US" altLang="en-US" sz="4400" b="1" i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rapiermur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(to seize) used to translate Greek </a:t>
            </a:r>
            <a:r>
              <a:rPr lang="en-US" altLang="en-US" sz="4400" b="1" i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harpagēsometha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(we will be caught up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38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Rapture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1 Thessalonians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4:13-18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err="1" smtClean="0">
                <a:solidFill>
                  <a:srgbClr val="FFFFFF"/>
                </a:solidFill>
                <a:latin typeface="Arial Narrow" panose="020B0606020202030204" pitchFamily="34" charset="0"/>
              </a:rPr>
              <a:t>Chilliasm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(pre-millennialism) was the majority Christian view in the first three centuries</a:t>
            </a:r>
          </a:p>
          <a:p>
            <a:pPr eaLnBrk="1" hangingPunct="1"/>
            <a:r>
              <a:rPr lang="en-US" altLang="en-US" sz="4400" b="1" dirty="0" err="1" smtClean="0">
                <a:solidFill>
                  <a:srgbClr val="FFFFFF"/>
                </a:solidFill>
                <a:latin typeface="Arial Narrow" panose="020B0606020202030204" pitchFamily="34" charset="0"/>
              </a:rPr>
              <a:t>Ireneaus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&amp; other early church fathers believed that Jesus would deliver His church prior to the tribulation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Rejection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the Rapture easily leads to conflating it with the Second Coming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629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910</TotalTime>
  <Words>1328</Words>
  <Application>Microsoft Office PowerPoint</Application>
  <PresentationFormat>On-screen Show (4:3)</PresentationFormat>
  <Paragraphs>133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Arial Narrow</vt:lpstr>
      <vt:lpstr>Times New Roman</vt:lpstr>
      <vt:lpstr>Wingdings</vt:lpstr>
      <vt:lpstr>Custom Design</vt:lpstr>
      <vt:lpstr>3_Default Design</vt:lpstr>
      <vt:lpstr>Grace Bible Church  Glorifying God  by Making Disciples of Jesus Christ</vt:lpstr>
      <vt:lpstr>A reminder to consider others Please:</vt:lpstr>
      <vt:lpstr>What’s the Difference? Day of the Lord, Rapture, Second Coming</vt:lpstr>
      <vt:lpstr>The Day of the Lord See Day of Yahweh chart</vt:lpstr>
      <vt:lpstr>The Day of the Lord See Day of Yahweh chart</vt:lpstr>
      <vt:lpstr>The Day of the Lord See Day of Yahweh chart</vt:lpstr>
      <vt:lpstr>The Rapture 1 Thessalonians 4:13-18</vt:lpstr>
      <vt:lpstr>The Rapture 1 Thessalonians 4:13-18</vt:lpstr>
      <vt:lpstr>The Rapture 1 Thessalonians 4:13-18</vt:lpstr>
      <vt:lpstr>The Rapture vs The Second Coming  See Comparison Chart</vt:lpstr>
      <vt:lpstr>The Rapture vs The Second Coming  See Comparison Chart</vt:lpstr>
      <vt:lpstr>Major Events that Must Take Place Prior to 2nd Coming, but Not Before Rapture</vt:lpstr>
      <vt:lpstr>Major Events that Must Take Place Prior to 2nd Coming, but Not Before Rapture</vt:lpstr>
      <vt:lpstr>Major Events that Must Take Place Prior to 2nd Coming, but Not Before Rapture</vt:lpstr>
      <vt:lpstr>Major Events that Must Take Place Prior to 2nd Coming, but Not Before Rapture</vt:lpstr>
      <vt:lpstr>Particular Differences in Descriptions of the Rapture &amp; the 2nd  Coming</vt:lpstr>
      <vt:lpstr>Particular Differences in Descriptions of the Rapture &amp; the 2nd  Coming</vt:lpstr>
      <vt:lpstr>Particular Differences in Descriptions of the Rapture &amp; the 2nd  Coming</vt:lpstr>
      <vt:lpstr>The Rapture vs. The 2nd Coming </vt:lpstr>
      <vt:lpstr>The Rapture vs. The 2nd Coming </vt:lpstr>
      <vt:lpstr>Which Armageddon? Rev. 19 &amp; Earlier Vs. Rev. 20:7-10</vt:lpstr>
      <vt:lpstr>Which Armageddon? Rev. 19 &amp; Earlier Vs. Rev. 20:7-10</vt:lpstr>
      <vt:lpstr>Which Armageddon? Rev. 19 &amp; Earlier Vs. Rev. 20:7-10</vt:lpstr>
      <vt:lpstr>Which Armageddon? Rev. 19 &amp; Earlier Vs. Rev. 20:7-10</vt:lpstr>
      <vt:lpstr>Differences in Descriptions Rev. 19 &amp; Earlier Vs. Rev. 20:7-10</vt:lpstr>
      <vt:lpstr>Differences in Descriptions Rev. 19 &amp; Earlier Vs. Rev. 20:7-10</vt:lpstr>
      <vt:lpstr>Differences in Descriptions Rev. 19 &amp; Earlier Vs. Rev. 20:7-10</vt:lpstr>
      <vt:lpstr>Differences in Descriptions Rev. 19 &amp; Earlier Vs. Rev. 20:7-10</vt:lpstr>
      <vt:lpstr>Conclusions</vt:lpstr>
      <vt:lpstr>Conclusions</vt:lpstr>
      <vt:lpstr>Conclusions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55</cp:revision>
  <dcterms:modified xsi:type="dcterms:W3CDTF">2026-01-03T21:22:45Z</dcterms:modified>
</cp:coreProperties>
</file>