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62" r:id="rId2"/>
  </p:sldMasterIdLst>
  <p:notesMasterIdLst>
    <p:notesMasterId r:id="rId38"/>
  </p:notesMasterIdLst>
  <p:sldIdLst>
    <p:sldId id="296" r:id="rId3"/>
    <p:sldId id="299" r:id="rId4"/>
    <p:sldId id="260" r:id="rId5"/>
    <p:sldId id="301" r:id="rId6"/>
    <p:sldId id="302" r:id="rId7"/>
    <p:sldId id="303" r:id="rId8"/>
    <p:sldId id="304" r:id="rId9"/>
    <p:sldId id="278" r:id="rId10"/>
    <p:sldId id="279" r:id="rId11"/>
    <p:sldId id="305" r:id="rId12"/>
    <p:sldId id="280" r:id="rId13"/>
    <p:sldId id="281" r:id="rId14"/>
    <p:sldId id="306" r:id="rId15"/>
    <p:sldId id="307" r:id="rId16"/>
    <p:sldId id="282" r:id="rId17"/>
    <p:sldId id="308" r:id="rId18"/>
    <p:sldId id="309" r:id="rId19"/>
    <p:sldId id="283" r:id="rId20"/>
    <p:sldId id="310" r:id="rId21"/>
    <p:sldId id="311" r:id="rId22"/>
    <p:sldId id="318" r:id="rId23"/>
    <p:sldId id="284" r:id="rId24"/>
    <p:sldId id="312" r:id="rId25"/>
    <p:sldId id="319" r:id="rId26"/>
    <p:sldId id="313" r:id="rId27"/>
    <p:sldId id="286" r:id="rId28"/>
    <p:sldId id="314" r:id="rId29"/>
    <p:sldId id="315" r:id="rId30"/>
    <p:sldId id="322" r:id="rId31"/>
    <p:sldId id="300" r:id="rId32"/>
    <p:sldId id="287" r:id="rId33"/>
    <p:sldId id="316" r:id="rId34"/>
    <p:sldId id="317" r:id="rId35"/>
    <p:sldId id="297" r:id="rId36"/>
    <p:sldId id="321" r:id="rId3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45" autoAdjust="0"/>
    <p:restoredTop sz="94660" autoAdjust="0"/>
  </p:normalViewPr>
  <p:slideViewPr>
    <p:cSldViewPr>
      <p:cViewPr varScale="1">
        <p:scale>
          <a:sx n="103" d="100"/>
          <a:sy n="103" d="100"/>
        </p:scale>
        <p:origin x="1596" y="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0"/>
            <a:r>
              <a:rPr lang="en-US" noProof="0" smtClean="0"/>
              <a:t>Second level</a:t>
            </a:r>
          </a:p>
          <a:p>
            <a:pPr lvl="0"/>
            <a:r>
              <a:rPr lang="en-US" noProof="0" smtClean="0"/>
              <a:t>Third level</a:t>
            </a:r>
          </a:p>
          <a:p>
            <a:pPr lvl="0"/>
            <a:r>
              <a:rPr lang="en-US" noProof="0" smtClean="0"/>
              <a:t>Fourth level</a:t>
            </a:r>
          </a:p>
          <a:p>
            <a:pPr lvl="0"/>
            <a:r>
              <a:rPr lang="en-US" noProof="0" smtClean="0"/>
              <a:t>Fifth level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9789428-71C6-475A-ACF5-C3DED584B56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38248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CD2A124-5192-4D97-9DFA-BE78FFD509D0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 smtClean="0"/>
          </a:p>
        </p:txBody>
      </p:sp>
      <p:sp>
        <p:nvSpPr>
          <p:cNvPr id="5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464487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165119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052933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80404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25704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C077CE-97B8-43AF-B721-C0685F5B2E5C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603997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/>
              <a:pPr>
                <a:spcBef>
                  <a:spcPct val="0"/>
                </a:spcBef>
              </a:pPr>
              <a:t>15</a:t>
            </a:fld>
            <a:endParaRPr lang="en-US" alt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704464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206460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CC39C4-9F40-472F-9CE2-86B2BFC4C6D6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72086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/>
              <a:pPr>
                <a:spcBef>
                  <a:spcPct val="0"/>
                </a:spcBef>
              </a:pPr>
              <a:t>18</a:t>
            </a:fld>
            <a:endParaRPr lang="en-US" altLang="en-US" smtClean="0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138221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021542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A35644-306E-4380-AFAA-5F9C2BABCA61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717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</a:pPr>
            <a:fld id="{DB686D8D-05ED-414B-9527-12BF352B2183}" type="slidenum">
              <a:rPr lang="en-US" altLang="en-US">
                <a:solidFill>
                  <a:srgbClr val="000000"/>
                </a:solidFill>
              </a:rPr>
              <a:pPr algn="r">
                <a:spcBef>
                  <a:spcPct val="0"/>
                </a:spcBef>
              </a:pPr>
              <a:t>2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389568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309608-C302-4943-AA93-794CCC6572BE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033496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779459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/>
              <a:pPr>
                <a:spcBef>
                  <a:spcPct val="0"/>
                </a:spcBef>
              </a:pPr>
              <a:t>22</a:t>
            </a:fld>
            <a:endParaRPr lang="en-US" altLang="en-US" smtClean="0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614196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89290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2292737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825496-1CF2-45DD-848D-7F90A86A6849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410053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32CBFB-C792-4DAD-81ED-996E55B20D5D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smtClean="0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37867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32CBFB-C792-4DAD-81ED-996E55B20D5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14476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32CBFB-C792-4DAD-81ED-996E55B20D5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290190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532CBFB-C792-4DAD-81ED-996E55B20D5D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64110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/>
              <a:pPr>
                <a:spcBef>
                  <a:spcPct val="0"/>
                </a:spcBef>
              </a:pPr>
              <a:t>3</a:t>
            </a:fld>
            <a:endParaRPr lang="en-US" altLang="en-US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84469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40B21AF-52B8-4C91-9A4C-74CB70773C40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374779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6663A9-7A80-489C-9D4C-D36685354097}" type="slidenum">
              <a:rPr lang="en-US" altLang="en-US" smtClean="0"/>
              <a:pPr>
                <a:spcBef>
                  <a:spcPct val="0"/>
                </a:spcBef>
              </a:pPr>
              <a:t>31</a:t>
            </a:fld>
            <a:endParaRPr lang="en-US" altLang="en-US" smtClean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74730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6663A9-7A80-489C-9D4C-D36685354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7523568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6663A9-7A80-489C-9D4C-D36685354097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33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58567429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39665E5-7169-468C-A900-764DBEE5E0FA}" type="slidenum">
              <a:rPr lang="en-US" altLang="en-US" smtClean="0"/>
              <a:pPr>
                <a:spcBef>
                  <a:spcPct val="0"/>
                </a:spcBef>
              </a:pPr>
              <a:t>34</a:t>
            </a:fld>
            <a:endParaRPr lang="en-US" altLang="en-US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22156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78947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554834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901453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3CBA5A9-E91F-425A-8BDB-F5050AACB69F}" type="slidenum">
              <a:rPr lang="en-US" altLang="en-US" smtClean="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8194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3E5E57E-6CE6-4FAC-A85A-757113626A41}" type="slidenum">
              <a:rPr lang="en-US" altLang="en-US" smtClean="0"/>
              <a:pPr>
                <a:spcBef>
                  <a:spcPct val="0"/>
                </a:spcBef>
              </a:pPr>
              <a:t>8</a:t>
            </a:fld>
            <a:endParaRPr lang="en-US" altLang="en-US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30801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3FDBC1D-F4EC-48D9-B25D-ADD50E393D1D}" type="slidenum">
              <a:rPr lang="en-US" altLang="en-US" smtClean="0"/>
              <a:pPr>
                <a:spcBef>
                  <a:spcPct val="0"/>
                </a:spcBef>
              </a:pPr>
              <a:t>9</a:t>
            </a:fld>
            <a:endParaRPr lang="en-US" altLang="en-US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9246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265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576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5745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5745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9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D5F476-215E-4362-AAD4-2B2A58B8AE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95313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E720C-5F75-4321-8220-2D2B86E679C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3098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28730-2FFA-4D09-A65A-D4ED5270AE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576596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D125A-EAC2-46D5-8E9A-7DDC0AE006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67710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496FEF-A5A8-4305-B81E-1F2C104E4D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45204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B3B6-4C4D-4EEE-AF7E-EFC33643B1D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4209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A9E3A-5364-4657-B8D1-0AB6C4594D8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70812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C430AE-1085-4AEA-8D80-F6DBD163C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6180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7673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C0A7E-5E27-40ED-BFC9-7B2C2FF509C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7179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37419-B188-419E-BC03-C74621BDE3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44185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B5D56A-3E75-4E4F-8B89-252DAEE7E6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580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77218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19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00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966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10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4608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137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55137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219200"/>
            <a:ext cx="91440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bg1"/>
          </a:solidFill>
          <a:latin typeface="Arial" pitchFamily="34" charset="0"/>
          <a:cs typeface="Arial" pitchFamily="34" charset="0"/>
        </a:defRPr>
      </a:lvl9pPr>
    </p:titleStyle>
    <p:bodyStyle>
      <a:lvl1pPr marL="176213" indent="-176213" algn="l" rtl="0" eaLnBrk="0" fontAlgn="base" hangingPunct="0">
        <a:spcBef>
          <a:spcPct val="20000"/>
        </a:spcBef>
        <a:spcAft>
          <a:spcPct val="0"/>
        </a:spcAft>
        <a:buChar char="•"/>
        <a:defRPr sz="4000">
          <a:solidFill>
            <a:schemeClr val="bg1"/>
          </a:solidFill>
          <a:latin typeface="+mn-lt"/>
          <a:ea typeface="+mn-ea"/>
          <a:cs typeface="+mn-cs"/>
        </a:defRPr>
      </a:lvl1pPr>
      <a:lvl2pPr marL="457200" indent="-166688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anose="05000000000000000000" pitchFamily="2" charset="2"/>
        <a:buChar char="Ø"/>
        <a:defRPr sz="4000">
          <a:solidFill>
            <a:schemeClr val="bg1"/>
          </a:solidFill>
          <a:latin typeface="+mn-lt"/>
          <a:cs typeface="+mn-cs"/>
        </a:defRPr>
      </a:lvl2pPr>
      <a:lvl3pPr marL="735013" indent="-163513" algn="l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bg1"/>
          </a:solidFill>
          <a:latin typeface="+mn-lt"/>
          <a:cs typeface="+mn-cs"/>
        </a:defRPr>
      </a:lvl3pPr>
      <a:lvl4pPr marL="1025525" indent="-176213" algn="l" rtl="0" eaLnBrk="0" fontAlgn="base" hangingPunct="0">
        <a:spcBef>
          <a:spcPct val="20000"/>
        </a:spcBef>
        <a:spcAft>
          <a:spcPct val="0"/>
        </a:spcAft>
        <a:buSzPct val="80000"/>
        <a:buFont typeface="Wingdings" panose="05000000000000000000" pitchFamily="2" charset="2"/>
        <a:buChar char="ü"/>
        <a:defRPr sz="3600">
          <a:solidFill>
            <a:schemeClr val="bg1"/>
          </a:solidFill>
          <a:latin typeface="+mn-lt"/>
          <a:cs typeface="+mn-cs"/>
        </a:defRPr>
      </a:lvl4pPr>
      <a:lvl5pPr marL="1254125" indent="-114300" algn="l" rtl="0" eaLnBrk="0" fontAlgn="base" hangingPunct="0">
        <a:spcBef>
          <a:spcPct val="20000"/>
        </a:spcBef>
        <a:spcAft>
          <a:spcPct val="0"/>
        </a:spcAft>
        <a:buSzPct val="65000"/>
        <a:buFont typeface="Wingdings" panose="05000000000000000000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5pPr>
      <a:lvl6pPr marL="17113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6pPr>
      <a:lvl7pPr marL="21685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7pPr>
      <a:lvl8pPr marL="26257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8pPr>
      <a:lvl9pPr marL="3082925" indent="-114300" algn="l" rtl="0" fontAlgn="base">
        <a:spcBef>
          <a:spcPct val="20000"/>
        </a:spcBef>
        <a:spcAft>
          <a:spcPct val="0"/>
        </a:spcAft>
        <a:buSzPct val="65000"/>
        <a:buFont typeface="Wingdings" pitchFamily="2" charset="2"/>
        <a:buChar char="v"/>
        <a:defRPr sz="36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6BED1B7-37C4-4C56-BAAC-CE32A5A5B0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0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First Bowl: Malignant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Sores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16:2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plague: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ulcerative sores that are bad, injurious, painful &amp;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unhealing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 - Luke 16:20-21; Ex. 9; Deut. 28:27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Like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plague on the Egyptians, men cannot prevent or heal them, &amp; only effect worshipers of the beast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5079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Second Bowl: Sea becomes Blood 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16:3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John’s observation point is heaven - this affects the whole sea and kills all life in it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water turns to blood like that of a dead man - thick, viscous, decaying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Third Bowl: Rivers &amp; Streams become Blood 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16:4-7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Similar to the 2nd bowl in turning water into blood, &amp; 2nd plague on Egypt in affecting fresh water sources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Angel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of the waters is similar to other angels having authority over elements (Wind, Fire - Rev. 7:1; 14:18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Third Bowl: Rivers &amp; Streams become Blood 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16:4-7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angel proclaims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righteousness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of God in this judgment which is affirmed by a voice from the altar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the Holy One, and righteousness - conformity to God’s law - is a quality that extends from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holiness</a:t>
            </a:r>
          </a:p>
        </p:txBody>
      </p:sp>
    </p:spTree>
    <p:extLst>
      <p:ext uri="{BB962C8B-B14F-4D97-AF65-F5344CB8AC3E}">
        <p14:creationId xmlns:p14="http://schemas.microsoft.com/office/powerpoint/2010/main" val="407485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Third Bowl: Rivers &amp; Streams become Blood 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16:4-7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righteous judgment is based on </a:t>
            </a:r>
            <a:r>
              <a:rPr lang="en-US" altLang="en-US" sz="4400" b="1" i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lex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 </a:t>
            </a:r>
            <a:r>
              <a:rPr lang="en-US" altLang="en-US" sz="4400" b="1" i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talionis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, the punishment is equal to the crime committed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altar speaks - it not unknown for inanimate objects to speak - Gen. 4:10, Luke 19:40; Isa 55:12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61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2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  <p:bldP spid="5427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Fourth Bowl: Sun Becomes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Scorching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16:8-9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Unlike earlier judgments which darkened the Sun (which would cause cooling), this intensifies Sun’s heat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Being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burned with a great burning, their misery made worse by difficulty in getting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water</a:t>
            </a:r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Fourth Bowl: Sun Becomes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Scorching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16:8-9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article is used - the men - indicating the scorching is limited to those with the mark of the beast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sun is given this ability - it is beyond its natural actions - it comes from God, but men will not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repent</a:t>
            </a:r>
          </a:p>
        </p:txBody>
      </p:sp>
    </p:spTree>
    <p:extLst>
      <p:ext uri="{BB962C8B-B14F-4D97-AF65-F5344CB8AC3E}">
        <p14:creationId xmlns:p14="http://schemas.microsoft.com/office/powerpoint/2010/main" val="22021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55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Fourth Bowl: Sun Becomes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Scorching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16:8-9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Suffering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consequences of sins committed is justice - blaming God only adds greater condemnation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Fifth Bowl: Beast’s Kingdom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Darkened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16:10-11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Like the 9th plague on Egypt, this darkness is more than the absence of light, it can be felt - it causes pain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is poured out on the throne of the beast - his seat of power / location from which he rules. He can’t stop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it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Fifth Bowl: Beast’s Kingdom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Darkened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16:10-11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darkens the beast’s kingdom - a limiting factor.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There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will be a distinction between those in it or out of it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Unlike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those in Rev. 11:13 that responded in giving glory to the God of heaven, there is no repentance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here</a:t>
            </a:r>
          </a:p>
        </p:txBody>
      </p:sp>
    </p:spTree>
    <p:extLst>
      <p:ext uri="{BB962C8B-B14F-4D97-AF65-F5344CB8AC3E}">
        <p14:creationId xmlns:p14="http://schemas.microsoft.com/office/powerpoint/2010/main" val="1320428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685800" y="304800"/>
            <a:ext cx="7696200" cy="762000"/>
          </a:xfrm>
        </p:spPr>
        <p:txBody>
          <a:bodyPr/>
          <a:lstStyle/>
          <a:p>
            <a:pPr eaLnBrk="1" hangingPunct="1"/>
            <a:r>
              <a:rPr lang="en-US" altLang="en-US" sz="4000" b="1" smtClean="0"/>
              <a:t>A reminder to consider others Please: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304800" y="1295400"/>
            <a:ext cx="8458200" cy="5334000"/>
          </a:xfrm>
        </p:spPr>
        <p:txBody>
          <a:bodyPr/>
          <a:lstStyle/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Silence your cell phone &amp; all electronic devices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Use the nursery or cry room if your child is fussy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Get up during the preaching only if absolutely necessary (please sit in back if you must leave early)</a:t>
            </a:r>
          </a:p>
          <a:p>
            <a:pPr marL="395288" indent="-395288" eaLnBrk="1" hangingPunct="1">
              <a:buFont typeface="Wingdings" panose="05000000000000000000" pitchFamily="2" charset="2"/>
              <a:buChar char="§"/>
            </a:pPr>
            <a:r>
              <a:rPr lang="en-US" altLang="en-US" b="1" dirty="0" smtClean="0"/>
              <a:t>Refrain from eating &amp; drinking during worship service (</a:t>
            </a:r>
            <a:r>
              <a:rPr lang="en-US" altLang="en-US" b="1" smtClean="0"/>
              <a:t>except medical needs) </a:t>
            </a:r>
            <a:endParaRPr lang="en-US" alt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Fifth Bowl: Beast’s Kingdom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Darkened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16:10-11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They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blaspheme God because of their pains &amp; sores (both plural). Their suffering increases with each plague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04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2" grpId="0"/>
      <p:bldP spid="5632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Sixth Bowl: Preparation for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Armageddon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16:12-16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4572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First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consequence is the drying up of the Euphrates river, a natural barrier, to make way for kings of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east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3721" t="14728"/>
          <a:stretch/>
        </p:blipFill>
        <p:spPr>
          <a:xfrm>
            <a:off x="4648200" y="1447800"/>
            <a:ext cx="43434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36650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Sixth Bowl: Preparation for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Armageddon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16:12-16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antichrist will be the dictator of an empire - he will have vassal kings over nations he has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conquered</a:t>
            </a:r>
          </a:p>
        </p:txBody>
      </p:sp>
    </p:spTree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Sixth Bowl: Preparation for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Armageddon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16:12-16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Kings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from the east - all armies that would have to cross the Euphrates to get to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Israel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966" t="27086" r="23868" b="27448"/>
          <a:stretch/>
        </p:blipFill>
        <p:spPr>
          <a:xfrm>
            <a:off x="2209800" y="3276600"/>
            <a:ext cx="6807926" cy="3581400"/>
          </a:xfrm>
          <a:prstGeom prst="rect">
            <a:avLst/>
          </a:prstGeom>
        </p:spPr>
      </p:pic>
      <p:sp>
        <p:nvSpPr>
          <p:cNvPr id="5" name="Right Triangle 4"/>
          <p:cNvSpPr/>
          <p:nvPr/>
        </p:nvSpPr>
        <p:spPr>
          <a:xfrm>
            <a:off x="2209800" y="6172200"/>
            <a:ext cx="2971800" cy="685800"/>
          </a:xfrm>
          <a:prstGeom prst="rtTriangl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09800" y="3276600"/>
            <a:ext cx="457200" cy="2438400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939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Sixth Bowl: Preparation for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Armageddon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16:12-16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first reason given for armies to cross the Euphrates to gather in Israel for war is demonic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influence</a:t>
            </a:r>
          </a:p>
          <a:p>
            <a:pPr lvl="0"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3 unclean spirts appear as frogs because frogs are unclean &amp; detestable animals (Lev. 11:10-11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20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Sixth Bowl: Preparation for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Armageddon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16:12-16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3 demons use signs to deceive kings of the whole world to gather for war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Satan loses the war in heaven (Rev. 12), this war will be against the remnant &amp; Christ (Rev. 17 &amp; 19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)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5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/>
      <p:bldP spid="5734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Sixth Bowl: Preparation for Armageddon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- Revelation 16:12-16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Satan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foments this war, but it is God controlling it for it will be “the war of the great day of God,” not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Satan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This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day will fulfill multiple prophecies - Joel 3:2; Zechariah 14:2-3; Psalm 2:1-3, etc. </a:t>
            </a:r>
          </a:p>
          <a:p>
            <a:pPr eaLnBrk="1" hangingPunct="1"/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marL="0" indent="0" eaLnBrk="1" hangingPunct="1">
              <a:buNone/>
            </a:pP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Sixth Bowl: Preparation for Armageddon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- Revelation 16:12-16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9144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This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war culminates in the fulfillment of Christ’s promise &amp; warning that He is coming like a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thief</a:t>
            </a:r>
          </a:p>
        </p:txBody>
      </p:sp>
    </p:spTree>
    <p:extLst>
      <p:ext uri="{BB962C8B-B14F-4D97-AF65-F5344CB8AC3E}">
        <p14:creationId xmlns:p14="http://schemas.microsoft.com/office/powerpoint/2010/main" val="113657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Sixth Bowl: Preparation for Armageddon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- Revelation 16:12-16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4953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location this armies will gather is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Har-Magedon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(Armageddon) - the plain of </a:t>
            </a:r>
            <a:r>
              <a:rPr lang="en-US" altLang="en-US" sz="4400" b="1" dirty="0" err="1">
                <a:solidFill>
                  <a:srgbClr val="FFFFFF"/>
                </a:solidFill>
                <a:latin typeface="Arial Narrow" panose="020B0606020202030204" pitchFamily="34" charset="0"/>
              </a:rPr>
              <a:t>Jezreel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 in northern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Israel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259" t="23333" r="9259" b="8889"/>
          <a:stretch/>
        </p:blipFill>
        <p:spPr>
          <a:xfrm>
            <a:off x="4953000" y="1447800"/>
            <a:ext cx="3886200" cy="538768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6540759" y="2220686"/>
            <a:ext cx="774441" cy="625151"/>
          </a:xfrm>
          <a:custGeom>
            <a:avLst/>
            <a:gdLst>
              <a:gd name="connsiteX0" fmla="*/ 55984 w 774441"/>
              <a:gd name="connsiteY0" fmla="*/ 9330 h 625151"/>
              <a:gd name="connsiteX1" fmla="*/ 233265 w 774441"/>
              <a:gd name="connsiteY1" fmla="*/ 0 h 625151"/>
              <a:gd name="connsiteX2" fmla="*/ 363894 w 774441"/>
              <a:gd name="connsiteY2" fmla="*/ 130628 h 625151"/>
              <a:gd name="connsiteX3" fmla="*/ 438539 w 774441"/>
              <a:gd name="connsiteY3" fmla="*/ 158620 h 625151"/>
              <a:gd name="connsiteX4" fmla="*/ 578498 w 774441"/>
              <a:gd name="connsiteY4" fmla="*/ 37322 h 625151"/>
              <a:gd name="connsiteX5" fmla="*/ 709127 w 774441"/>
              <a:gd name="connsiteY5" fmla="*/ 186612 h 625151"/>
              <a:gd name="connsiteX6" fmla="*/ 531845 w 774441"/>
              <a:gd name="connsiteY6" fmla="*/ 195943 h 625151"/>
              <a:gd name="connsiteX7" fmla="*/ 485192 w 774441"/>
              <a:gd name="connsiteY7" fmla="*/ 261257 h 625151"/>
              <a:gd name="connsiteX8" fmla="*/ 671804 w 774441"/>
              <a:gd name="connsiteY8" fmla="*/ 401216 h 625151"/>
              <a:gd name="connsiteX9" fmla="*/ 774441 w 774441"/>
              <a:gd name="connsiteY9" fmla="*/ 447869 h 625151"/>
              <a:gd name="connsiteX10" fmla="*/ 718457 w 774441"/>
              <a:gd name="connsiteY10" fmla="*/ 559836 h 625151"/>
              <a:gd name="connsiteX11" fmla="*/ 531845 w 774441"/>
              <a:gd name="connsiteY11" fmla="*/ 503853 h 625151"/>
              <a:gd name="connsiteX12" fmla="*/ 466531 w 774441"/>
              <a:gd name="connsiteY12" fmla="*/ 625151 h 625151"/>
              <a:gd name="connsiteX13" fmla="*/ 335902 w 774441"/>
              <a:gd name="connsiteY13" fmla="*/ 447869 h 625151"/>
              <a:gd name="connsiteX14" fmla="*/ 55984 w 774441"/>
              <a:gd name="connsiteY14" fmla="*/ 195943 h 625151"/>
              <a:gd name="connsiteX15" fmla="*/ 0 w 774441"/>
              <a:gd name="connsiteY15" fmla="*/ 9330 h 625151"/>
              <a:gd name="connsiteX16" fmla="*/ 55984 w 774441"/>
              <a:gd name="connsiteY16" fmla="*/ 9330 h 625151"/>
              <a:gd name="connsiteX0" fmla="*/ 55984 w 774441"/>
              <a:gd name="connsiteY0" fmla="*/ 9330 h 625151"/>
              <a:gd name="connsiteX1" fmla="*/ 233265 w 774441"/>
              <a:gd name="connsiteY1" fmla="*/ 0 h 625151"/>
              <a:gd name="connsiteX2" fmla="*/ 363894 w 774441"/>
              <a:gd name="connsiteY2" fmla="*/ 130628 h 625151"/>
              <a:gd name="connsiteX3" fmla="*/ 438539 w 774441"/>
              <a:gd name="connsiteY3" fmla="*/ 158620 h 625151"/>
              <a:gd name="connsiteX4" fmla="*/ 578498 w 774441"/>
              <a:gd name="connsiteY4" fmla="*/ 37322 h 625151"/>
              <a:gd name="connsiteX5" fmla="*/ 709127 w 774441"/>
              <a:gd name="connsiteY5" fmla="*/ 186612 h 625151"/>
              <a:gd name="connsiteX6" fmla="*/ 531845 w 774441"/>
              <a:gd name="connsiteY6" fmla="*/ 195943 h 625151"/>
              <a:gd name="connsiteX7" fmla="*/ 485192 w 774441"/>
              <a:gd name="connsiteY7" fmla="*/ 261257 h 625151"/>
              <a:gd name="connsiteX8" fmla="*/ 671804 w 774441"/>
              <a:gd name="connsiteY8" fmla="*/ 401216 h 625151"/>
              <a:gd name="connsiteX9" fmla="*/ 774441 w 774441"/>
              <a:gd name="connsiteY9" fmla="*/ 447869 h 625151"/>
              <a:gd name="connsiteX10" fmla="*/ 718457 w 774441"/>
              <a:gd name="connsiteY10" fmla="*/ 559836 h 625151"/>
              <a:gd name="connsiteX11" fmla="*/ 531845 w 774441"/>
              <a:gd name="connsiteY11" fmla="*/ 503853 h 625151"/>
              <a:gd name="connsiteX12" fmla="*/ 466531 w 774441"/>
              <a:gd name="connsiteY12" fmla="*/ 625151 h 625151"/>
              <a:gd name="connsiteX13" fmla="*/ 270588 w 774441"/>
              <a:gd name="connsiteY13" fmla="*/ 494522 h 625151"/>
              <a:gd name="connsiteX14" fmla="*/ 55984 w 774441"/>
              <a:gd name="connsiteY14" fmla="*/ 195943 h 625151"/>
              <a:gd name="connsiteX15" fmla="*/ 0 w 774441"/>
              <a:gd name="connsiteY15" fmla="*/ 9330 h 625151"/>
              <a:gd name="connsiteX16" fmla="*/ 55984 w 774441"/>
              <a:gd name="connsiteY16" fmla="*/ 9330 h 62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4441" h="625151">
                <a:moveTo>
                  <a:pt x="55984" y="9330"/>
                </a:moveTo>
                <a:lnTo>
                  <a:pt x="233265" y="0"/>
                </a:lnTo>
                <a:lnTo>
                  <a:pt x="363894" y="130628"/>
                </a:lnTo>
                <a:lnTo>
                  <a:pt x="438539" y="158620"/>
                </a:lnTo>
                <a:lnTo>
                  <a:pt x="578498" y="37322"/>
                </a:lnTo>
                <a:lnTo>
                  <a:pt x="709127" y="186612"/>
                </a:lnTo>
                <a:lnTo>
                  <a:pt x="531845" y="195943"/>
                </a:lnTo>
                <a:lnTo>
                  <a:pt x="485192" y="261257"/>
                </a:lnTo>
                <a:lnTo>
                  <a:pt x="671804" y="401216"/>
                </a:lnTo>
                <a:lnTo>
                  <a:pt x="774441" y="447869"/>
                </a:lnTo>
                <a:lnTo>
                  <a:pt x="718457" y="559836"/>
                </a:lnTo>
                <a:lnTo>
                  <a:pt x="531845" y="503853"/>
                </a:lnTo>
                <a:lnTo>
                  <a:pt x="466531" y="625151"/>
                </a:lnTo>
                <a:lnTo>
                  <a:pt x="270588" y="494522"/>
                </a:lnTo>
                <a:lnTo>
                  <a:pt x="55984" y="195943"/>
                </a:lnTo>
                <a:lnTo>
                  <a:pt x="0" y="9330"/>
                </a:lnTo>
                <a:lnTo>
                  <a:pt x="55984" y="933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931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Sixth Bowl: Preparation for Armageddon</a:t>
            </a: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 - Revelation 16:12-16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286708"/>
            <a:ext cx="4953000" cy="5571291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plain is not large enough to hold all the armies, it will be a wide ranging war throughout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Israel</a:t>
            </a:r>
            <a:endParaRPr lang="en-US" altLang="en-US" sz="4400" b="1" dirty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9259" t="23333" r="9259" b="8889"/>
          <a:stretch/>
        </p:blipFill>
        <p:spPr>
          <a:xfrm>
            <a:off x="4953000" y="1447800"/>
            <a:ext cx="3886200" cy="5387686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6540759" y="2220686"/>
            <a:ext cx="774441" cy="625151"/>
          </a:xfrm>
          <a:custGeom>
            <a:avLst/>
            <a:gdLst>
              <a:gd name="connsiteX0" fmla="*/ 55984 w 774441"/>
              <a:gd name="connsiteY0" fmla="*/ 9330 h 625151"/>
              <a:gd name="connsiteX1" fmla="*/ 233265 w 774441"/>
              <a:gd name="connsiteY1" fmla="*/ 0 h 625151"/>
              <a:gd name="connsiteX2" fmla="*/ 363894 w 774441"/>
              <a:gd name="connsiteY2" fmla="*/ 130628 h 625151"/>
              <a:gd name="connsiteX3" fmla="*/ 438539 w 774441"/>
              <a:gd name="connsiteY3" fmla="*/ 158620 h 625151"/>
              <a:gd name="connsiteX4" fmla="*/ 578498 w 774441"/>
              <a:gd name="connsiteY4" fmla="*/ 37322 h 625151"/>
              <a:gd name="connsiteX5" fmla="*/ 709127 w 774441"/>
              <a:gd name="connsiteY5" fmla="*/ 186612 h 625151"/>
              <a:gd name="connsiteX6" fmla="*/ 531845 w 774441"/>
              <a:gd name="connsiteY6" fmla="*/ 195943 h 625151"/>
              <a:gd name="connsiteX7" fmla="*/ 485192 w 774441"/>
              <a:gd name="connsiteY7" fmla="*/ 261257 h 625151"/>
              <a:gd name="connsiteX8" fmla="*/ 671804 w 774441"/>
              <a:gd name="connsiteY8" fmla="*/ 401216 h 625151"/>
              <a:gd name="connsiteX9" fmla="*/ 774441 w 774441"/>
              <a:gd name="connsiteY9" fmla="*/ 447869 h 625151"/>
              <a:gd name="connsiteX10" fmla="*/ 718457 w 774441"/>
              <a:gd name="connsiteY10" fmla="*/ 559836 h 625151"/>
              <a:gd name="connsiteX11" fmla="*/ 531845 w 774441"/>
              <a:gd name="connsiteY11" fmla="*/ 503853 h 625151"/>
              <a:gd name="connsiteX12" fmla="*/ 466531 w 774441"/>
              <a:gd name="connsiteY12" fmla="*/ 625151 h 625151"/>
              <a:gd name="connsiteX13" fmla="*/ 335902 w 774441"/>
              <a:gd name="connsiteY13" fmla="*/ 447869 h 625151"/>
              <a:gd name="connsiteX14" fmla="*/ 55984 w 774441"/>
              <a:gd name="connsiteY14" fmla="*/ 195943 h 625151"/>
              <a:gd name="connsiteX15" fmla="*/ 0 w 774441"/>
              <a:gd name="connsiteY15" fmla="*/ 9330 h 625151"/>
              <a:gd name="connsiteX16" fmla="*/ 55984 w 774441"/>
              <a:gd name="connsiteY16" fmla="*/ 9330 h 625151"/>
              <a:gd name="connsiteX0" fmla="*/ 55984 w 774441"/>
              <a:gd name="connsiteY0" fmla="*/ 9330 h 625151"/>
              <a:gd name="connsiteX1" fmla="*/ 233265 w 774441"/>
              <a:gd name="connsiteY1" fmla="*/ 0 h 625151"/>
              <a:gd name="connsiteX2" fmla="*/ 363894 w 774441"/>
              <a:gd name="connsiteY2" fmla="*/ 130628 h 625151"/>
              <a:gd name="connsiteX3" fmla="*/ 438539 w 774441"/>
              <a:gd name="connsiteY3" fmla="*/ 158620 h 625151"/>
              <a:gd name="connsiteX4" fmla="*/ 578498 w 774441"/>
              <a:gd name="connsiteY4" fmla="*/ 37322 h 625151"/>
              <a:gd name="connsiteX5" fmla="*/ 709127 w 774441"/>
              <a:gd name="connsiteY5" fmla="*/ 186612 h 625151"/>
              <a:gd name="connsiteX6" fmla="*/ 531845 w 774441"/>
              <a:gd name="connsiteY6" fmla="*/ 195943 h 625151"/>
              <a:gd name="connsiteX7" fmla="*/ 485192 w 774441"/>
              <a:gd name="connsiteY7" fmla="*/ 261257 h 625151"/>
              <a:gd name="connsiteX8" fmla="*/ 671804 w 774441"/>
              <a:gd name="connsiteY8" fmla="*/ 401216 h 625151"/>
              <a:gd name="connsiteX9" fmla="*/ 774441 w 774441"/>
              <a:gd name="connsiteY9" fmla="*/ 447869 h 625151"/>
              <a:gd name="connsiteX10" fmla="*/ 718457 w 774441"/>
              <a:gd name="connsiteY10" fmla="*/ 559836 h 625151"/>
              <a:gd name="connsiteX11" fmla="*/ 531845 w 774441"/>
              <a:gd name="connsiteY11" fmla="*/ 503853 h 625151"/>
              <a:gd name="connsiteX12" fmla="*/ 466531 w 774441"/>
              <a:gd name="connsiteY12" fmla="*/ 625151 h 625151"/>
              <a:gd name="connsiteX13" fmla="*/ 270588 w 774441"/>
              <a:gd name="connsiteY13" fmla="*/ 494522 h 625151"/>
              <a:gd name="connsiteX14" fmla="*/ 55984 w 774441"/>
              <a:gd name="connsiteY14" fmla="*/ 195943 h 625151"/>
              <a:gd name="connsiteX15" fmla="*/ 0 w 774441"/>
              <a:gd name="connsiteY15" fmla="*/ 9330 h 625151"/>
              <a:gd name="connsiteX16" fmla="*/ 55984 w 774441"/>
              <a:gd name="connsiteY16" fmla="*/ 9330 h 62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74441" h="625151">
                <a:moveTo>
                  <a:pt x="55984" y="9330"/>
                </a:moveTo>
                <a:lnTo>
                  <a:pt x="233265" y="0"/>
                </a:lnTo>
                <a:lnTo>
                  <a:pt x="363894" y="130628"/>
                </a:lnTo>
                <a:lnTo>
                  <a:pt x="438539" y="158620"/>
                </a:lnTo>
                <a:lnTo>
                  <a:pt x="578498" y="37322"/>
                </a:lnTo>
                <a:lnTo>
                  <a:pt x="709127" y="186612"/>
                </a:lnTo>
                <a:lnTo>
                  <a:pt x="531845" y="195943"/>
                </a:lnTo>
                <a:lnTo>
                  <a:pt x="485192" y="261257"/>
                </a:lnTo>
                <a:lnTo>
                  <a:pt x="671804" y="401216"/>
                </a:lnTo>
                <a:lnTo>
                  <a:pt x="774441" y="447869"/>
                </a:lnTo>
                <a:lnTo>
                  <a:pt x="718457" y="559836"/>
                </a:lnTo>
                <a:lnTo>
                  <a:pt x="531845" y="503853"/>
                </a:lnTo>
                <a:lnTo>
                  <a:pt x="466531" y="625151"/>
                </a:lnTo>
                <a:lnTo>
                  <a:pt x="270588" y="494522"/>
                </a:lnTo>
                <a:lnTo>
                  <a:pt x="55984" y="195943"/>
                </a:lnTo>
                <a:lnTo>
                  <a:pt x="0" y="9330"/>
                </a:lnTo>
                <a:lnTo>
                  <a:pt x="55984" y="9330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544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4" grpId="0"/>
      <p:bldP spid="5939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Seven Bowls of God’s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Wrath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16:1-21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 general literary pattern in the Apocalypse is summary sequential narrative with parenthetical detail 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4-6 gives the origin of the seven sealed scroll &amp; the breaking of the first six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seals</a:t>
            </a:r>
          </a:p>
        </p:txBody>
      </p:sp>
    </p:spTree>
  </p:cSld>
  <p:clrMapOvr>
    <a:masterClrMapping/>
  </p:clrMapOvr>
  <p:transition spd="med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-67508"/>
            <a:ext cx="9144000" cy="1354217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Seventh Bowl: “It is Done” &amp;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Cataclysms</a:t>
            </a:r>
            <a:r>
              <a:rPr lang="en-US" altLang="en-US" sz="3600" b="1" dirty="0" smtClean="0">
                <a:solidFill>
                  <a:srgbClr val="FFFF99"/>
                </a:solidFill>
                <a:latin typeface="Arial Narrow" panose="020B0606020202030204" pitchFamily="34" charset="0"/>
              </a:rPr>
              <a:t> - Revelation 16:17-21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It brings the finality of God’s wrath.  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tribulation of that time will beyond anything prior or after (Mt. 24)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300419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  <p:bldP spid="53251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" y="0"/>
            <a:ext cx="9144000" cy="6778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Conclusions</a:t>
            </a:r>
            <a:endParaRPr lang="en-US" altLang="en-US" sz="3600" b="1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863"/>
            <a:ext cx="9144000" cy="6180137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God is sovereign in all things - using even Satan’s schemes to fulfill His own plans (6th Bowl)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Those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blind to the cause of their own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troubles will remain unrepentant (4th &amp; 5th bowl)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" y="0"/>
            <a:ext cx="9144000" cy="6778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Conclusions</a:t>
            </a:r>
            <a:endParaRPr lang="en-US" altLang="en-US" sz="3600" b="1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863"/>
            <a:ext cx="9144000" cy="6180137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God’s longsuffering mercy will come to an end followed by just &amp; righteous judgment (3rd  bowl)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 is not bound by the laws of physics or nature (2nd bowl)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God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hates idolatry and will severely punish those that worship false gods (1st bowl)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495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22225" y="0"/>
            <a:ext cx="9144000" cy="6778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smtClean="0">
                <a:solidFill>
                  <a:srgbClr val="A0D0FF"/>
                </a:solidFill>
                <a:latin typeface="Arial Narrow" panose="020B0606020202030204" pitchFamily="34" charset="0"/>
              </a:rPr>
              <a:t>Conclusions</a:t>
            </a:r>
            <a:endParaRPr lang="en-US" altLang="en-US" sz="3600" b="1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77863"/>
            <a:ext cx="9144000" cy="6180137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Rejoice Christian – you are not subject to any of these things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Repent non-Christian  - God’s wrath abides on you, but He offers forgiveness of sin through faith in the Lord Jesus Christ</a:t>
            </a:r>
          </a:p>
        </p:txBody>
      </p:sp>
    </p:spTree>
    <p:extLst>
      <p:ext uri="{BB962C8B-B14F-4D97-AF65-F5344CB8AC3E}">
        <p14:creationId xmlns:p14="http://schemas.microsoft.com/office/powerpoint/2010/main" val="277269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8" grpId="0"/>
      <p:bldP spid="60419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433388" y="1838325"/>
            <a:ext cx="8240712" cy="2468563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sz="7200" b="1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Grace Bible Church</a:t>
            </a:r>
            <a: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72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5400" b="1" i="0" smtClean="0">
                <a:solidFill>
                  <a:srgbClr val="A0D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Glorifying God </a:t>
            </a:r>
            <a:b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smtClean="0">
                <a:solidFill>
                  <a:srgbClr val="FFFF9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 Making Disciples of Jesus Christ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0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0"/>
            <a:ext cx="411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1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Seven Bowls of God’s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Wrath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16:1-21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7 is an insertion explaining details of the 144,000 Jewish slaves of God &amp; the innumerable martyrs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8-9 is a sequential narrative of the first 6 trumpet judgments followed in 10-11 with explanatory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detail</a:t>
            </a:r>
          </a:p>
        </p:txBody>
      </p:sp>
    </p:spTree>
    <p:extLst>
      <p:ext uri="{BB962C8B-B14F-4D97-AF65-F5344CB8AC3E}">
        <p14:creationId xmlns:p14="http://schemas.microsoft.com/office/powerpoint/2010/main" val="218308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Seven Bowls of God’s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Wrath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16:1-21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11:15-19 is the blowing of the 7th trumpet and description of the scene &amp; proclamations in heaven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12-14 is a parenthetical explanation of the background, characters &amp; plot of what will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come</a:t>
            </a:r>
          </a:p>
        </p:txBody>
      </p:sp>
    </p:spTree>
    <p:extLst>
      <p:ext uri="{BB962C8B-B14F-4D97-AF65-F5344CB8AC3E}">
        <p14:creationId xmlns:p14="http://schemas.microsoft.com/office/powerpoint/2010/main" val="3839520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Seven Bowls of God’s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Wrath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16:1-21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15 picks up the sequential narrative again describing the origin of the 7 angels &amp; 7 bowls of wrath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Rev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. 16 is the sequential narrative of the 7 bowls of wrath &amp; 17-19 give details of events within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narrative</a:t>
            </a:r>
          </a:p>
        </p:txBody>
      </p:sp>
    </p:spTree>
    <p:extLst>
      <p:ext uri="{BB962C8B-B14F-4D97-AF65-F5344CB8AC3E}">
        <p14:creationId xmlns:p14="http://schemas.microsoft.com/office/powerpoint/2010/main" val="95153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Seven Bowls of God’s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Wrath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16:1-21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5626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7 bowls are the last plagues &amp; bring God’s wrath to its finish. They do not retell earlier plagues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These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are still future events and not events fulfilled in history - allegorical interpretation not withstanding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2546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6" grpId="0"/>
      <p:bldP spid="615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Command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16:1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narrative continues with the command to </a:t>
            </a:r>
            <a:r>
              <a:rPr lang="en-US" altLang="en-US" sz="4400" b="1" i="1" dirty="0">
                <a:solidFill>
                  <a:srgbClr val="FFFFFF"/>
                </a:solidFill>
                <a:latin typeface="Arial Narrow" panose="020B0606020202030204" pitchFamily="34" charset="0"/>
              </a:rPr>
              <a:t>“Go &amp; pour out on the earth the 7 bowls of the wrath of God.”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great / loud voice from the sanctuary would be that of God, &amp; there is urgency in the command given</a:t>
            </a:r>
            <a:endParaRPr lang="en-US" altLang="en-US" sz="4400" b="1" dirty="0" smtClean="0">
              <a:solidFill>
                <a:srgbClr val="FFFFFF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1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  <p:bldP spid="5120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0"/>
            <a:ext cx="9144000" cy="1219200"/>
          </a:xfrm>
          <a:noFill/>
        </p:spPr>
        <p:txBody>
          <a:bodyPr lIns="0" tIns="0" rIns="0" bIns="0">
            <a:spAutoFit/>
          </a:bodyPr>
          <a:lstStyle/>
          <a:p>
            <a:pPr defTabSz="381000" eaLnBrk="1" hangingPunct="1"/>
            <a:r>
              <a:rPr lang="en-US" altLang="en-US" b="1" u="sng" dirty="0">
                <a:solidFill>
                  <a:srgbClr val="A0D0FF"/>
                </a:solidFill>
                <a:latin typeface="Arial Narrow" panose="020B0606020202030204" pitchFamily="34" charset="0"/>
              </a:rPr>
              <a:t>The First Bowl: Malignant </a:t>
            </a:r>
            <a:r>
              <a:rPr lang="en-US" altLang="en-US" b="1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>Sores</a:t>
            </a:r>
            <a: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  <a:t/>
            </a:r>
            <a:br>
              <a:rPr lang="en-US" altLang="en-US" b="1" i="0" u="sng" dirty="0" smtClean="0">
                <a:solidFill>
                  <a:srgbClr val="A0D0FF"/>
                </a:solidFill>
                <a:latin typeface="Arial Narrow" panose="020B0606020202030204" pitchFamily="34" charset="0"/>
              </a:rPr>
            </a:br>
            <a:r>
              <a:rPr lang="en-US" altLang="en-US" sz="3600" b="1" dirty="0">
                <a:solidFill>
                  <a:srgbClr val="FFFF99"/>
                </a:solidFill>
                <a:latin typeface="Arial Narrow" panose="020B0606020202030204" pitchFamily="34" charset="0"/>
              </a:rPr>
              <a:t>Revelation 16:2</a:t>
            </a:r>
            <a:endParaRPr lang="en-US" altLang="en-US" sz="3600" b="1" dirty="0" smtClean="0">
              <a:solidFill>
                <a:srgbClr val="FFFF99"/>
              </a:solidFill>
              <a:latin typeface="Arial Narrow" panose="020B0606020202030204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43000"/>
            <a:ext cx="9144000" cy="5715000"/>
          </a:xfrm>
          <a:noFill/>
        </p:spPr>
        <p:txBody>
          <a:bodyPr/>
          <a:lstStyle/>
          <a:p>
            <a:pPr eaLnBrk="1" hangingPunct="1"/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The first angel goes &amp; pours out his bowl with the remaining six following in sequence &amp; ready to act</a:t>
            </a:r>
          </a:p>
          <a:p>
            <a:pPr eaLnBrk="1" hangingPunct="1"/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The </a:t>
            </a:r>
            <a:r>
              <a:rPr lang="en-US" altLang="en-US" sz="4400" b="1" dirty="0">
                <a:solidFill>
                  <a:srgbClr val="FFFFFF"/>
                </a:solidFill>
                <a:latin typeface="Arial Narrow" panose="020B0606020202030204" pitchFamily="34" charset="0"/>
              </a:rPr>
              <a:t>contents flow to every place on earth people would be &amp; affects only those with the mark of the </a:t>
            </a:r>
            <a:r>
              <a:rPr lang="en-US" altLang="en-US" sz="4400" b="1" dirty="0" smtClean="0">
                <a:solidFill>
                  <a:srgbClr val="FFFFFF"/>
                </a:solidFill>
                <a:latin typeface="Arial Narrow" panose="020B0606020202030204" pitchFamily="34" charset="0"/>
              </a:rPr>
              <a:t>beast</a:t>
            </a:r>
          </a:p>
        </p:txBody>
      </p:sp>
    </p:spTree>
  </p:cSld>
  <p:clrMapOvr>
    <a:masterClrMapping/>
  </p:clrMapOvr>
  <p:transition spd="med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22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0C0C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6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6" grpId="0"/>
      <p:bldP spid="52227" grpId="0" uiExpand="1" build="p"/>
    </p:bldLst>
  </p:timing>
</p:sld>
</file>

<file path=ppt/theme/theme1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Sermon 1</Template>
  <TotalTime>854</TotalTime>
  <Words>1431</Words>
  <Application>Microsoft Office PowerPoint</Application>
  <PresentationFormat>On-screen Show (4:3)</PresentationFormat>
  <Paragraphs>129</Paragraphs>
  <Slides>35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Arial</vt:lpstr>
      <vt:lpstr>Arial Narrow</vt:lpstr>
      <vt:lpstr>Times New Roman</vt:lpstr>
      <vt:lpstr>Wingdings</vt:lpstr>
      <vt:lpstr>Custom Design</vt:lpstr>
      <vt:lpstr>3_Default Design</vt:lpstr>
      <vt:lpstr>Grace Bible Church  Glorifying God  by Making Disciples of Jesus Christ</vt:lpstr>
      <vt:lpstr>A reminder to consider others Please:</vt:lpstr>
      <vt:lpstr>The Seven Bowls of God’s Wrath Revelation 16:1-21</vt:lpstr>
      <vt:lpstr>The Seven Bowls of God’s Wrath Revelation 16:1-21</vt:lpstr>
      <vt:lpstr>The Seven Bowls of God’s Wrath Revelation 16:1-21</vt:lpstr>
      <vt:lpstr>The Seven Bowls of God’s Wrath Revelation 16:1-21</vt:lpstr>
      <vt:lpstr>The Seven Bowls of God’s Wrath Revelation 16:1-21</vt:lpstr>
      <vt:lpstr>The Command Revelation 16:1</vt:lpstr>
      <vt:lpstr>The First Bowl: Malignant Sores Revelation 16:2</vt:lpstr>
      <vt:lpstr>The First Bowl: Malignant Sores Revelation 16:2</vt:lpstr>
      <vt:lpstr>The Second Bowl: Sea becomes Blood  Revelation 16:3</vt:lpstr>
      <vt:lpstr>The Third Bowl: Rivers &amp; Streams become Blood - Revelation 16:4-7</vt:lpstr>
      <vt:lpstr>The Third Bowl: Rivers &amp; Streams become Blood - Revelation 16:4-7</vt:lpstr>
      <vt:lpstr>The Third Bowl: Rivers &amp; Streams become Blood - Revelation 16:4-7</vt:lpstr>
      <vt:lpstr>The Fourth Bowl: Sun Becomes Scorching - Revelation 16:8-9</vt:lpstr>
      <vt:lpstr>The Fourth Bowl: Sun Becomes Scorching - Revelation 16:8-9</vt:lpstr>
      <vt:lpstr>The Fourth Bowl: Sun Becomes Scorching - Revelation 16:8-9</vt:lpstr>
      <vt:lpstr>The Fifth Bowl: Beast’s Kingdom Darkened - Revelation 16:10-11</vt:lpstr>
      <vt:lpstr>The Fifth Bowl: Beast’s Kingdom Darkened - Revelation 16:10-11</vt:lpstr>
      <vt:lpstr>The Fifth Bowl: Beast’s Kingdom Darkened - Revelation 16:10-11</vt:lpstr>
      <vt:lpstr>The Sixth Bowl: Preparation for Armageddon - Revelation 16:12-16</vt:lpstr>
      <vt:lpstr>The Sixth Bowl: Preparation for Armageddon - Revelation 16:12-16</vt:lpstr>
      <vt:lpstr>The Sixth Bowl: Preparation for Armageddon - Revelation 16:12-16</vt:lpstr>
      <vt:lpstr>The Sixth Bowl: Preparation for Armageddon - Revelation 16:12-16</vt:lpstr>
      <vt:lpstr>The Sixth Bowl: Preparation for Armageddon - Revelation 16:12-16</vt:lpstr>
      <vt:lpstr>The Sixth Bowl: Preparation for Armageddon - Revelation 16:12-16</vt:lpstr>
      <vt:lpstr>The Sixth Bowl: Preparation for Armageddon - Revelation 16:12-16</vt:lpstr>
      <vt:lpstr>The Sixth Bowl: Preparation for Armageddon - Revelation 16:12-16</vt:lpstr>
      <vt:lpstr>The Sixth Bowl: Preparation for Armageddon - Revelation 16:12-16</vt:lpstr>
      <vt:lpstr>The Seventh Bowl: “It is Done” &amp; Cataclysms - Revelation 16:17-21</vt:lpstr>
      <vt:lpstr>Conclusions</vt:lpstr>
      <vt:lpstr>Conclusions</vt:lpstr>
      <vt:lpstr>Conclusions</vt:lpstr>
      <vt:lpstr>Grace Bible Church  Glorifying God  by Making Disciples of Jesus Christ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Grace Bible Church</dc:title>
  <dc:creator>Scott</dc:creator>
  <cp:lastModifiedBy>Microsoft account</cp:lastModifiedBy>
  <cp:revision>61</cp:revision>
  <dcterms:modified xsi:type="dcterms:W3CDTF">2025-11-08T16:29:29Z</dcterms:modified>
</cp:coreProperties>
</file>