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2" r:id="rId2"/>
  </p:sldMasterIdLst>
  <p:notesMasterIdLst>
    <p:notesMasterId r:id="rId27"/>
  </p:notesMasterIdLst>
  <p:sldIdLst>
    <p:sldId id="296" r:id="rId3"/>
    <p:sldId id="299" r:id="rId4"/>
    <p:sldId id="260" r:id="rId5"/>
    <p:sldId id="278" r:id="rId6"/>
    <p:sldId id="300" r:id="rId7"/>
    <p:sldId id="301" r:id="rId8"/>
    <p:sldId id="279" r:id="rId9"/>
    <p:sldId id="302" r:id="rId10"/>
    <p:sldId id="303" r:id="rId11"/>
    <p:sldId id="304" r:id="rId12"/>
    <p:sldId id="305" r:id="rId13"/>
    <p:sldId id="280" r:id="rId14"/>
    <p:sldId id="306" r:id="rId15"/>
    <p:sldId id="281" r:id="rId16"/>
    <p:sldId id="307" r:id="rId17"/>
    <p:sldId id="308" r:id="rId18"/>
    <p:sldId id="309" r:id="rId19"/>
    <p:sldId id="282" r:id="rId20"/>
    <p:sldId id="283" r:id="rId21"/>
    <p:sldId id="310" r:id="rId22"/>
    <p:sldId id="311" r:id="rId23"/>
    <p:sldId id="312" r:id="rId24"/>
    <p:sldId id="287" r:id="rId25"/>
    <p:sldId id="297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22" autoAdjust="0"/>
    <p:restoredTop sz="94660" autoAdjust="0"/>
  </p:normalViewPr>
  <p:slideViewPr>
    <p:cSldViewPr>
      <p:cViewPr varScale="1">
        <p:scale>
          <a:sx n="91" d="100"/>
          <a:sy n="91" d="100"/>
        </p:scale>
        <p:origin x="144" y="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9789428-71C6-475A-ACF5-C3DED584B5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824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D2A124-5192-4D97-9DFA-BE78FFD509D0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46448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969487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811429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52933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858797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804045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008008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771732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41898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044643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38221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A35644-306E-4380-AFAA-5F9C2BABCA6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B686D8D-05ED-414B-9527-12BF352B2183}" type="slidenum">
              <a:rPr lang="en-US" altLang="en-US">
                <a:solidFill>
                  <a:srgbClr val="000000"/>
                </a:solidFill>
              </a:rPr>
              <a:pPr algn="r"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389568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78909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456898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18513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/>
              <a:pPr>
                <a:spcBef>
                  <a:spcPct val="0"/>
                </a:spcBef>
              </a:pPr>
              <a:t>23</a:t>
            </a:fld>
            <a:endParaRPr lang="en-US" alt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7473011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9665E5-7169-468C-A900-764DBEE5E0FA}" type="slidenum">
              <a:rPr lang="en-US" altLang="en-US" smtClean="0"/>
              <a:pPr>
                <a:spcBef>
                  <a:spcPct val="0"/>
                </a:spcBef>
              </a:pPr>
              <a:t>24</a:t>
            </a:fld>
            <a:endParaRPr lang="en-US" alt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22156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844693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3080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538343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590529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924625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314326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11250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65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7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89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5F476-215E-4362-AAD4-2B2A58B8AE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531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E720C-5F75-4321-8220-2D2B86E679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098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28730-2FFA-4D09-A65A-D4ED5270A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659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D125A-EAC2-46D5-8E9A-7DDC0AE00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771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96FEF-A5A8-4305-B81E-1F2C104E4D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204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4B3B6-4C4D-4EEE-AF7E-EFC33643B1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209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A9E3A-5364-4657-B8D1-0AB6C4594D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081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430AE-1085-4AEA-8D80-F6DBD163C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18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673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C0A7E-5E27-40ED-BFC9-7B2C2FF509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179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37419-B188-419E-BC03-C74621BDE3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4185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5D56A-3E75-4E4F-8B89-252DAEE7E6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58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721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07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6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0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60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113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513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6BED1B7-37C4-4C56-BAAC-CE32A5A5B0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New Testament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Requirements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Ephesians 6:4; Colossians 3:21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Parental </a:t>
            </a:r>
            <a:r>
              <a:rPr lang="en-US" altLang="en-US" sz="4400" b="1" u="sng" dirty="0">
                <a:solidFill>
                  <a:srgbClr val="FFFFFF"/>
                </a:solidFill>
                <a:latin typeface="Arial Narrow" panose="020B0606020202030204" pitchFamily="34" charset="0"/>
              </a:rPr>
              <a:t>selfishness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children are not extraneous intrusions - they are a God given gift &amp; responsibility</a:t>
            </a:r>
          </a:p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Favoritism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increases sibling rivalry, anger &amp; resentment  - Example: Jacob &amp;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Esau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3320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New Testament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Requirements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Ephesians 6:4; Colossians 3:21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Excessive </a:t>
            </a:r>
            <a:r>
              <a:rPr lang="en-US" altLang="en-US" sz="4400" b="1" u="sng" dirty="0">
                <a:solidFill>
                  <a:srgbClr val="FFFFFF"/>
                </a:solidFill>
                <a:latin typeface="Arial Narrow" panose="020B0606020202030204" pitchFamily="34" charset="0"/>
              </a:rPr>
              <a:t>Expectations &amp; Discouragement 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Be reasonable, note his/her abilities, compliment, encourage</a:t>
            </a:r>
          </a:p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Using </a:t>
            </a:r>
            <a:r>
              <a:rPr lang="en-US" altLang="en-US" sz="4400" b="1" u="sng" dirty="0">
                <a:solidFill>
                  <a:srgbClr val="FFFFFF"/>
                </a:solidFill>
                <a:latin typeface="Arial Narrow" panose="020B0606020202030204" pitchFamily="34" charset="0"/>
              </a:rPr>
              <a:t>affection to manipulate 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follow the example of God’s love - consistent, sacrificial, proven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430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1102" y="0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Bring 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them up in the discipline &amp; instruction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Lord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54216"/>
            <a:ext cx="9144000" cy="5503783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“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Bring them up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” - feed, provide, nurture, rear - an ongoing action.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Discipline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includes instruction, training and chastening</a:t>
            </a:r>
          </a:p>
          <a:p>
            <a:pPr eaLnBrk="1" hangingPunct="1"/>
            <a:r>
              <a:rPr lang="en-US" altLang="en-US" sz="4400" b="1" i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Instruction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more stress on the mental aspects of teaching - “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to set in mind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” - exemplified by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Proverbs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1102" y="0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Bring 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them up in the discipline &amp; instruction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Lord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54216"/>
            <a:ext cx="9144000" cy="5503783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Discipline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&amp; instruction teaches the mind to think correctly and trains the child in skills &amp; proper behavior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2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Tim. 3:16-17 applies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– The Word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God teaches, reproves, corrects, trains in righteousness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261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Old Testament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Wisdom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Deuteronomy 6:1-9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r>
              <a:rPr lang="en-US" sz="4400" b="1" dirty="0">
                <a:latin typeface="Arial Narrow" panose="020B0606020202030204" pitchFamily="34" charset="0"/>
              </a:rPr>
              <a:t>Moses must teach the second generation God’s law before he dies </a:t>
            </a:r>
          </a:p>
          <a:p>
            <a:r>
              <a:rPr lang="en-US" sz="4400" b="1" dirty="0" smtClean="0">
                <a:latin typeface="Arial Narrow" panose="020B0606020202030204" pitchFamily="34" charset="0"/>
              </a:rPr>
              <a:t>Deut. 6:1-3</a:t>
            </a:r>
          </a:p>
          <a:p>
            <a:r>
              <a:rPr lang="en-US" sz="4400" b="1" dirty="0" smtClean="0">
                <a:latin typeface="Arial Narrow" panose="020B0606020202030204" pitchFamily="34" charset="0"/>
              </a:rPr>
              <a:t>Learn </a:t>
            </a:r>
            <a:r>
              <a:rPr lang="en-US" sz="4400" b="1" dirty="0">
                <a:latin typeface="Arial Narrow" panose="020B0606020202030204" pitchFamily="34" charset="0"/>
              </a:rPr>
              <a:t>God’s law so that </a:t>
            </a:r>
            <a:endParaRPr lang="en-US" sz="4400" b="1" dirty="0" smtClean="0">
              <a:latin typeface="Arial Narrow" panose="020B0606020202030204" pitchFamily="34" charset="0"/>
            </a:endParaRPr>
          </a:p>
          <a:p>
            <a:pPr lvl="1"/>
            <a:r>
              <a:rPr lang="en-US" sz="4400" b="1" dirty="0" smtClean="0">
                <a:latin typeface="Arial Narrow" panose="020B0606020202030204" pitchFamily="34" charset="0"/>
              </a:rPr>
              <a:t>1</a:t>
            </a:r>
            <a:r>
              <a:rPr lang="en-US" sz="4400" b="1" dirty="0">
                <a:latin typeface="Arial Narrow" panose="020B0606020202030204" pitchFamily="34" charset="0"/>
              </a:rPr>
              <a:t>) Your life is prolonged. </a:t>
            </a:r>
            <a:endParaRPr lang="en-US" sz="4400" b="1" dirty="0" smtClean="0">
              <a:latin typeface="Arial Narrow" panose="020B0606020202030204" pitchFamily="34" charset="0"/>
            </a:endParaRPr>
          </a:p>
          <a:p>
            <a:pPr lvl="1"/>
            <a:r>
              <a:rPr lang="en-US" sz="4400" b="1" dirty="0" smtClean="0">
                <a:latin typeface="Arial Narrow" panose="020B0606020202030204" pitchFamily="34" charset="0"/>
              </a:rPr>
              <a:t>2</a:t>
            </a:r>
            <a:r>
              <a:rPr lang="en-US" sz="4400" b="1" dirty="0">
                <a:latin typeface="Arial Narrow" panose="020B0606020202030204" pitchFamily="34" charset="0"/>
              </a:rPr>
              <a:t>) It will be well with you. </a:t>
            </a:r>
            <a:endParaRPr lang="en-US" sz="4400" b="1" dirty="0" smtClean="0">
              <a:latin typeface="Arial Narrow" panose="020B0606020202030204" pitchFamily="34" charset="0"/>
            </a:endParaRPr>
          </a:p>
          <a:p>
            <a:pPr lvl="1"/>
            <a:r>
              <a:rPr lang="en-US" sz="4400" b="1" dirty="0" smtClean="0">
                <a:latin typeface="Arial Narrow" panose="020B0606020202030204" pitchFamily="34" charset="0"/>
              </a:rPr>
              <a:t>3) </a:t>
            </a:r>
            <a:r>
              <a:rPr lang="en-US" sz="4400" b="1" dirty="0">
                <a:latin typeface="Arial Narrow" panose="020B0606020202030204" pitchFamily="34" charset="0"/>
              </a:rPr>
              <a:t>You may </a:t>
            </a:r>
            <a:r>
              <a:rPr lang="en-US" sz="4400" b="1" dirty="0" smtClean="0">
                <a:latin typeface="Arial Narrow" panose="020B0606020202030204" pitchFamily="34" charset="0"/>
              </a:rPr>
              <a:t>multiply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Old Testament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Wisdom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Deuteronomy 6:1-9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r>
              <a:rPr lang="en-US" sz="4400" b="1" dirty="0" smtClean="0">
                <a:latin typeface="Arial Narrow" panose="020B0606020202030204" pitchFamily="34" charset="0"/>
              </a:rPr>
              <a:t>Vs</a:t>
            </a:r>
            <a:r>
              <a:rPr lang="en-US" sz="4400" b="1" dirty="0">
                <a:latin typeface="Arial Narrow" panose="020B0606020202030204" pitchFamily="34" charset="0"/>
              </a:rPr>
              <a:t>. 4-5. </a:t>
            </a:r>
            <a:r>
              <a:rPr lang="en-US" sz="4400" b="1" dirty="0" smtClean="0">
                <a:latin typeface="Arial Narrow" panose="020B0606020202030204" pitchFamily="34" charset="0"/>
              </a:rPr>
              <a:t>The law </a:t>
            </a:r>
            <a:r>
              <a:rPr lang="en-US" sz="4400" b="1" dirty="0">
                <a:latin typeface="Arial Narrow" panose="020B0606020202030204" pitchFamily="34" charset="0"/>
              </a:rPr>
              <a:t>is summarized in the command to Love Yahweh your God with all your heart, soul &amp; might</a:t>
            </a:r>
          </a:p>
          <a:p>
            <a:r>
              <a:rPr lang="en-US" sz="4400" b="1" dirty="0" smtClean="0">
                <a:latin typeface="Arial Narrow" panose="020B0606020202030204" pitchFamily="34" charset="0"/>
              </a:rPr>
              <a:t>Deuteronomy 6:6-7</a:t>
            </a:r>
            <a:r>
              <a:rPr lang="en-US" sz="4400" b="1" dirty="0">
                <a:latin typeface="Arial Narrow" panose="020B0606020202030204" pitchFamily="34" charset="0"/>
              </a:rPr>
              <a:t>.  </a:t>
            </a:r>
            <a:endParaRPr lang="en-US" sz="4400" b="1" dirty="0" smtClean="0">
              <a:latin typeface="Arial Narrow" panose="020B0606020202030204" pitchFamily="34" charset="0"/>
            </a:endParaRPr>
          </a:p>
          <a:p>
            <a:r>
              <a:rPr lang="en-US" sz="4400" b="1" dirty="0" smtClean="0">
                <a:latin typeface="Arial Narrow" panose="020B0606020202030204" pitchFamily="34" charset="0"/>
              </a:rPr>
              <a:t>Primary </a:t>
            </a:r>
            <a:r>
              <a:rPr lang="en-US" sz="4400" b="1" dirty="0">
                <a:latin typeface="Arial Narrow" panose="020B0606020202030204" pitchFamily="34" charset="0"/>
              </a:rPr>
              <a:t>responsibility is on dad, but the duty lies on both parents - Proverbs </a:t>
            </a:r>
            <a:r>
              <a:rPr lang="en-US" sz="4400" b="1" dirty="0" smtClean="0">
                <a:latin typeface="Arial Narrow" panose="020B0606020202030204" pitchFamily="34" charset="0"/>
              </a:rPr>
              <a:t>1:8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5427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Old Testament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Wisdom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Deuteronomy 6:1-9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marL="514350" indent="-514350">
              <a:buNone/>
            </a:pPr>
            <a:r>
              <a:rPr lang="en-US" sz="4400" b="1" dirty="0" smtClean="0">
                <a:latin typeface="Arial Narrow" panose="020B0606020202030204" pitchFamily="34" charset="0"/>
              </a:rPr>
              <a:t>1</a:t>
            </a:r>
            <a:r>
              <a:rPr lang="en-US" sz="4400" b="1" dirty="0">
                <a:latin typeface="Arial Narrow" panose="020B0606020202030204" pitchFamily="34" charset="0"/>
              </a:rPr>
              <a:t>) The Parent Must Love the Lord - resulting in loving God’s commands (Ps 119) &amp; having them in heart</a:t>
            </a:r>
          </a:p>
          <a:p>
            <a:pPr marL="514350" indent="-514350">
              <a:buNone/>
            </a:pPr>
            <a:r>
              <a:rPr lang="en-US" sz="4400" b="1" dirty="0" smtClean="0">
                <a:latin typeface="Arial Narrow" panose="020B0606020202030204" pitchFamily="34" charset="0"/>
              </a:rPr>
              <a:t>2</a:t>
            </a:r>
            <a:r>
              <a:rPr lang="en-US" sz="4400" b="1" dirty="0">
                <a:latin typeface="Arial Narrow" panose="020B0606020202030204" pitchFamily="34" charset="0"/>
              </a:rPr>
              <a:t>) The Parent must Teach His Child Diligently - actively pierce heart &amp; mind of a child - cannot be </a:t>
            </a:r>
            <a:r>
              <a:rPr lang="en-US" sz="4400" b="1" dirty="0" smtClean="0">
                <a:latin typeface="Arial Narrow" panose="020B0606020202030204" pitchFamily="34" charset="0"/>
              </a:rPr>
              <a:t>passive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24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Old Testament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Wisdom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Deuteronomy 6:1-9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marL="512763" indent="-455613">
              <a:buNone/>
            </a:pPr>
            <a:r>
              <a:rPr lang="en-US" sz="4400" b="1" dirty="0" smtClean="0">
                <a:latin typeface="Arial Narrow" panose="020B0606020202030204" pitchFamily="34" charset="0"/>
              </a:rPr>
              <a:t>3</a:t>
            </a:r>
            <a:r>
              <a:rPr lang="en-US" sz="4400" b="1" dirty="0">
                <a:latin typeface="Arial Narrow" panose="020B0606020202030204" pitchFamily="34" charset="0"/>
              </a:rPr>
              <a:t>) The parent must model this life to his child - encompasses every aspect of daily life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33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Godly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Influences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Luke 6:40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Other people can assist parents or even be a substitute for absent or ungodly parents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cautious of who influences your children to be sure it will produce a godly outcome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Help from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Church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108"/>
            <a:ext cx="9144000" cy="6180892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church cannot replace parental responsibility, but they can help by: </a:t>
            </a:r>
          </a:p>
          <a:p>
            <a:pPr marL="571500" indent="-571500" eaLnBrk="1" hangingPunct="1">
              <a:buNone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) Disciple parents to be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godly </a:t>
            </a:r>
          </a:p>
          <a:p>
            <a:pPr marL="571500" indent="-571500" eaLnBrk="1" hangingPunct="1">
              <a:buNone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) Provide Christian parenting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education </a:t>
            </a:r>
          </a:p>
          <a:p>
            <a:pPr marL="571500" indent="-571500" eaLnBrk="1" hangingPunct="1">
              <a:buNone/>
            </a:pP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) Provide opportunity for relationships with like minded families </a:t>
            </a:r>
          </a:p>
          <a:p>
            <a:pPr marL="571500" indent="-571500" eaLnBrk="1" hangingPunct="1">
              <a:buNone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D) Provide ministries for children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500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04800"/>
            <a:ext cx="7696200" cy="762000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A reminder to consider others Please: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Silence your cell phone &amp; all electronic devices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Use the nursery or cry room if your child is fussy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Get up during the preaching only if absolutely necessary (please sit in back if you must leave early)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Refrain from eating &amp; drinking during worship service (</a:t>
            </a:r>
            <a:r>
              <a:rPr lang="en-US" altLang="en-US" b="1" smtClean="0"/>
              <a:t>except medical needs) </a:t>
            </a:r>
            <a:endParaRPr lang="en-US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Help from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Church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108"/>
            <a:ext cx="9144000" cy="6180892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Christian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education is much more important than many things commonly valued by our society</a:t>
            </a:r>
          </a:p>
          <a:p>
            <a:pPr marL="514350" indent="-514350" eaLnBrk="1" hangingPunct="1">
              <a:buNone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1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) Children’s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Church during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Sunday sermon 	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marL="514350" indent="-514350" eaLnBrk="1" hangingPunct="1">
              <a:buNone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2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) Sunday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School -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9:15-10:15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am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360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Help from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Church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108"/>
            <a:ext cx="9144000" cy="6180892"/>
          </a:xfrm>
          <a:noFill/>
        </p:spPr>
        <p:txBody>
          <a:bodyPr/>
          <a:lstStyle/>
          <a:p>
            <a:pPr marL="571500" indent="-514350" eaLnBrk="1" hangingPunct="1">
              <a:buNone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3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) Trail Life / American Heritage Girls / Kids Adventure Club,  - Fridays starting October 17 @ 6:30 pm</a:t>
            </a:r>
          </a:p>
          <a:p>
            <a:pPr marL="571500" indent="-514350" eaLnBrk="1" hangingPunct="1">
              <a:buNone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4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) Youth Ministry for 8th - 12th Wednesday nights 6:30-8:30 pm starting October 15</a:t>
            </a:r>
          </a:p>
          <a:p>
            <a:pPr marL="571500" indent="-514350" eaLnBrk="1" hangingPunct="1">
              <a:buNone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5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) GBC Homeschool Cooperative - Friday’s starting at 8:45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am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839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Help from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Church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108"/>
            <a:ext cx="9144000" cy="6180892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New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York public schools are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adversarial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to Christianity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-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curriculum, many teachers, school environment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diligent to debrief,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supplement &amp; 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take advantage of Christian ministries to you &amp; your children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430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225" y="0"/>
            <a:ext cx="9144000" cy="6778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smtClean="0">
                <a:solidFill>
                  <a:srgbClr val="A0D0FF"/>
                </a:solidFill>
                <a:latin typeface="Arial Narrow" panose="020B0606020202030204" pitchFamily="34" charset="0"/>
              </a:rPr>
              <a:t>Conclusions</a:t>
            </a:r>
            <a:endParaRPr lang="en-US" altLang="en-US" sz="3600" b="1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863"/>
            <a:ext cx="9144000" cy="618013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Raising a godly generation is not easy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.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humble.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Commit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your way to the Lord.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involved.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Persevere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.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Children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raised to have godly character are a blessing to you &amp; others - &amp; the mark of successful parenting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53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Raising a Godly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Generation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Selected Scriptures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It is painfully evident that the last several generations have been becoming more ungodly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There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are many factors to this decline, but it is ultimately the previous generations not teaching the new ones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4665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Parental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Responsibility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81773"/>
            <a:ext cx="9144000" cy="617622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Blame shifting has been normal for humans since Gen. 3, parents often blame others for their problem child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Proverbs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10:1; 17:25; 19:26; 29:15 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Shame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directly related to one’s own wrong actions &amp;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failures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4665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Parental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Responsibility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81773"/>
            <a:ext cx="9144000" cy="617622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Parents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are responsible for their failures, but children are responsible for their own sins - Ezekiel 18:20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Parenting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practice affects how a child turns out as an adult - so pray for wisdom &amp; tenacity from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Lord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53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4665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Parental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Responsibility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81773"/>
            <a:ext cx="9144000" cy="6176227"/>
          </a:xfrm>
          <a:noFill/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1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) Recognize &amp; confess failure.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marL="0" indent="0" eaLnBrk="1" hangingPunct="1">
              <a:buNone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2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) Seek forgiveness.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marL="0" indent="0" eaLnBrk="1" hangingPunct="1">
              <a:buNone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3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) Repent &amp; correct.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marL="0" indent="0" eaLnBrk="1" hangingPunct="1">
              <a:buNone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4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) Intercede for God’s mercy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See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https://www.gracebibleny.org/category/sermons/family_marriage_children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174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New Testament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Requirements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Ephesians 6:4; Colossians 3:21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First Command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Do not provoke / cause / prod a response of anger / wrath in your children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Do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not exasperate / stir up / stimulate your children in a way that disheartens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them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New Testament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Requirements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Ephesians 6:4; Colossians 3:21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Continual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stimulation results in becoming insensitive to the stimulation  - irritation causes callus to form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Continual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criticism without affirmation provokes anger, then eventually indifference / giving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up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251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New Testament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Requirements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Ephesians 6:4; Colossians 3:21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Abuse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Physical &amp; verbal - Proverbs 15:1; James 1:20.  Control your own anger</a:t>
            </a:r>
          </a:p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Inconsistency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 standards &amp; behavior required. Train your children to first time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obedience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834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801</TotalTime>
  <Words>912</Words>
  <Application>Microsoft Office PowerPoint</Application>
  <PresentationFormat>On-screen Show (4:3)</PresentationFormat>
  <Paragraphs>113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Arial Narrow</vt:lpstr>
      <vt:lpstr>Times New Roman</vt:lpstr>
      <vt:lpstr>Wingdings</vt:lpstr>
      <vt:lpstr>Custom Design</vt:lpstr>
      <vt:lpstr>3_Default Design</vt:lpstr>
      <vt:lpstr>Grace Bible Church  Glorifying God  by Making Disciples of Jesus Christ</vt:lpstr>
      <vt:lpstr>A reminder to consider others Please:</vt:lpstr>
      <vt:lpstr>Raising a Godly Generation Selected Scriptures</vt:lpstr>
      <vt:lpstr>Parental Responsibility</vt:lpstr>
      <vt:lpstr>Parental Responsibility</vt:lpstr>
      <vt:lpstr>Parental Responsibility</vt:lpstr>
      <vt:lpstr>New Testament Requirements Ephesians 6:4; Colossians 3:21</vt:lpstr>
      <vt:lpstr>New Testament Requirements Ephesians 6:4; Colossians 3:21</vt:lpstr>
      <vt:lpstr>New Testament Requirements Ephesians 6:4; Colossians 3:21</vt:lpstr>
      <vt:lpstr>New Testament Requirements Ephesians 6:4; Colossians 3:21</vt:lpstr>
      <vt:lpstr>New Testament Requirements Ephesians 6:4; Colossians 3:21</vt:lpstr>
      <vt:lpstr>Bring them up in the discipline &amp; instruction of the Lord</vt:lpstr>
      <vt:lpstr>Bring them up in the discipline &amp; instruction of the Lord</vt:lpstr>
      <vt:lpstr>Old Testament Wisdom Deuteronomy 6:1-9</vt:lpstr>
      <vt:lpstr>Old Testament Wisdom Deuteronomy 6:1-9</vt:lpstr>
      <vt:lpstr>Old Testament Wisdom Deuteronomy 6:1-9</vt:lpstr>
      <vt:lpstr>Old Testament Wisdom Deuteronomy 6:1-9</vt:lpstr>
      <vt:lpstr>Godly Influences Luke 6:40</vt:lpstr>
      <vt:lpstr>Help from the Church</vt:lpstr>
      <vt:lpstr>Help from the Church</vt:lpstr>
      <vt:lpstr>Help from the Church</vt:lpstr>
      <vt:lpstr>Help from the Church</vt:lpstr>
      <vt:lpstr>Conclusions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</dc:creator>
  <cp:lastModifiedBy>Microsoft account</cp:lastModifiedBy>
  <cp:revision>53</cp:revision>
  <dcterms:modified xsi:type="dcterms:W3CDTF">2025-10-03T00:54:18Z</dcterms:modified>
</cp:coreProperties>
</file>