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62" r:id="rId2"/>
  </p:sldMasterIdLst>
  <p:notesMasterIdLst>
    <p:notesMasterId r:id="rId32"/>
  </p:notesMasterIdLst>
  <p:sldIdLst>
    <p:sldId id="296" r:id="rId3"/>
    <p:sldId id="299" r:id="rId4"/>
    <p:sldId id="260" r:id="rId5"/>
    <p:sldId id="278" r:id="rId6"/>
    <p:sldId id="301" r:id="rId7"/>
    <p:sldId id="302" r:id="rId8"/>
    <p:sldId id="303" r:id="rId9"/>
    <p:sldId id="279" r:id="rId10"/>
    <p:sldId id="300" r:id="rId11"/>
    <p:sldId id="304" r:id="rId12"/>
    <p:sldId id="280" r:id="rId13"/>
    <p:sldId id="305" r:id="rId14"/>
    <p:sldId id="281" r:id="rId15"/>
    <p:sldId id="306" r:id="rId16"/>
    <p:sldId id="307" r:id="rId17"/>
    <p:sldId id="308" r:id="rId18"/>
    <p:sldId id="309" r:id="rId19"/>
    <p:sldId id="282" r:id="rId20"/>
    <p:sldId id="310" r:id="rId21"/>
    <p:sldId id="311" r:id="rId22"/>
    <p:sldId id="283" r:id="rId23"/>
    <p:sldId id="312" r:id="rId24"/>
    <p:sldId id="313" r:id="rId25"/>
    <p:sldId id="314" r:id="rId26"/>
    <p:sldId id="315" r:id="rId27"/>
    <p:sldId id="287" r:id="rId28"/>
    <p:sldId id="316" r:id="rId29"/>
    <p:sldId id="317" r:id="rId30"/>
    <p:sldId id="297"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273" autoAdjust="0"/>
    <p:restoredTop sz="94660" autoAdjust="0"/>
  </p:normalViewPr>
  <p:slideViewPr>
    <p:cSldViewPr>
      <p:cViewPr varScale="1">
        <p:scale>
          <a:sx n="90" d="100"/>
          <a:sy n="90" d="100"/>
        </p:scale>
        <p:origin x="114" y="3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419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419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419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39789428-71C6-475A-ACF5-C3DED584B56E}" type="slidenum">
              <a:rPr lang="en-US" altLang="en-US"/>
              <a:pPr>
                <a:defRPr/>
              </a:pPr>
              <a:t>‹#›</a:t>
            </a:fld>
            <a:endParaRPr lang="en-US" altLang="en-US"/>
          </a:p>
        </p:txBody>
      </p:sp>
    </p:spTree>
    <p:extLst>
      <p:ext uri="{BB962C8B-B14F-4D97-AF65-F5344CB8AC3E}">
        <p14:creationId xmlns:p14="http://schemas.microsoft.com/office/powerpoint/2010/main" val="673824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11430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6002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20574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CD2A124-5192-4D97-9DFA-BE78FFD509D0}" type="slidenum">
              <a:rPr lang="en-US" altLang="en-US" smtClean="0"/>
              <a:pPr>
                <a:spcBef>
                  <a:spcPct val="0"/>
                </a:spcBef>
              </a:pPr>
              <a:t>1</a:t>
            </a:fld>
            <a:endParaRPr lang="en-US" altLang="en-US" smtClean="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546448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40B21AF-52B8-4C91-9A4C-74CB70773C40}" type="slidenum">
              <a:rPr lang="en-US" altLang="en-US" smtClean="0">
                <a:solidFill>
                  <a:srgbClr val="000000"/>
                </a:solidFill>
              </a:rPr>
              <a:pPr>
                <a:spcBef>
                  <a:spcPct val="0"/>
                </a:spcBef>
              </a:pPr>
              <a:t>10</a:t>
            </a:fld>
            <a:endParaRPr lang="en-US" altLang="en-US" smtClean="0">
              <a:solidFill>
                <a:srgbClr val="000000"/>
              </a:solidFill>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621465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40B21AF-52B8-4C91-9A4C-74CB70773C40}" type="slidenum">
              <a:rPr lang="en-US" altLang="en-US" smtClean="0"/>
              <a:pPr>
                <a:spcBef>
                  <a:spcPct val="0"/>
                </a:spcBef>
              </a:pPr>
              <a:t>11</a:t>
            </a:fld>
            <a:endParaRPr lang="en-US" alt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1052933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40B21AF-52B8-4C91-9A4C-74CB70773C40}" type="slidenum">
              <a:rPr lang="en-US" altLang="en-US" smtClean="0">
                <a:solidFill>
                  <a:srgbClr val="000000"/>
                </a:solidFill>
              </a:rPr>
              <a:pPr>
                <a:spcBef>
                  <a:spcPct val="0"/>
                </a:spcBef>
              </a:pPr>
              <a:t>12</a:t>
            </a:fld>
            <a:endParaRPr lang="en-US" altLang="en-US" smtClean="0">
              <a:solidFill>
                <a:srgbClr val="000000"/>
              </a:solidFill>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9216598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2C077CE-97B8-43AF-B721-C0685F5B2E5C}" type="slidenum">
              <a:rPr lang="en-US" altLang="en-US" smtClean="0"/>
              <a:pPr>
                <a:spcBef>
                  <a:spcPct val="0"/>
                </a:spcBef>
              </a:pPr>
              <a:t>13</a:t>
            </a:fld>
            <a:endParaRPr lang="en-US" alt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680404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2C077CE-97B8-43AF-B721-C0685F5B2E5C}" type="slidenum">
              <a:rPr lang="en-US" altLang="en-US" smtClean="0">
                <a:solidFill>
                  <a:srgbClr val="000000"/>
                </a:solidFill>
              </a:rPr>
              <a:pPr>
                <a:spcBef>
                  <a:spcPct val="0"/>
                </a:spcBef>
              </a:pPr>
              <a:t>14</a:t>
            </a:fld>
            <a:endParaRPr lang="en-US" altLang="en-US" smtClean="0">
              <a:solidFill>
                <a:srgbClr val="000000"/>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7293401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2C077CE-97B8-43AF-B721-C0685F5B2E5C}" type="slidenum">
              <a:rPr lang="en-US" altLang="en-US" smtClean="0">
                <a:solidFill>
                  <a:srgbClr val="000000"/>
                </a:solidFill>
              </a:rPr>
              <a:pPr>
                <a:spcBef>
                  <a:spcPct val="0"/>
                </a:spcBef>
              </a:pPr>
              <a:t>15</a:t>
            </a:fld>
            <a:endParaRPr lang="en-US" altLang="en-US" smtClean="0">
              <a:solidFill>
                <a:srgbClr val="000000"/>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2084114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2C077CE-97B8-43AF-B721-C0685F5B2E5C}" type="slidenum">
              <a:rPr lang="en-US" altLang="en-US" smtClean="0">
                <a:solidFill>
                  <a:srgbClr val="000000"/>
                </a:solidFill>
              </a:rPr>
              <a:pPr>
                <a:spcBef>
                  <a:spcPct val="0"/>
                </a:spcBef>
              </a:pPr>
              <a:t>16</a:t>
            </a:fld>
            <a:endParaRPr lang="en-US" altLang="en-US" smtClean="0">
              <a:solidFill>
                <a:srgbClr val="000000"/>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7534483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2C077CE-97B8-43AF-B721-C0685F5B2E5C}" type="slidenum">
              <a:rPr lang="en-US" altLang="en-US" smtClean="0">
                <a:solidFill>
                  <a:srgbClr val="000000"/>
                </a:solidFill>
              </a:rPr>
              <a:pPr>
                <a:spcBef>
                  <a:spcPct val="0"/>
                </a:spcBef>
              </a:pPr>
              <a:t>17</a:t>
            </a:fld>
            <a:endParaRPr lang="en-US" altLang="en-US" smtClean="0">
              <a:solidFill>
                <a:srgbClr val="000000"/>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0467220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8CC39C4-9F40-472F-9CE2-86B2BFC4C6D6}" type="slidenum">
              <a:rPr lang="en-US" altLang="en-US" smtClean="0"/>
              <a:pPr>
                <a:spcBef>
                  <a:spcPct val="0"/>
                </a:spcBef>
              </a:pPr>
              <a:t>18</a:t>
            </a:fld>
            <a:endParaRPr lang="en-US" alt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7044643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8CC39C4-9F40-472F-9CE2-86B2BFC4C6D6}" type="slidenum">
              <a:rPr lang="en-US" altLang="en-US" smtClean="0">
                <a:solidFill>
                  <a:srgbClr val="000000"/>
                </a:solidFill>
              </a:rPr>
              <a:pPr>
                <a:spcBef>
                  <a:spcPct val="0"/>
                </a:spcBef>
              </a:pPr>
              <a:t>19</a:t>
            </a:fld>
            <a:endParaRPr lang="en-US" altLang="en-US" smtClean="0">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257243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2A35644-306E-4380-AFAA-5F9C2BABCA61}" type="slidenum">
              <a:rPr lang="en-US" altLang="en-US" smtClean="0">
                <a:solidFill>
                  <a:srgbClr val="000000"/>
                </a:solidFill>
              </a:rPr>
              <a:pPr>
                <a:spcBef>
                  <a:spcPct val="0"/>
                </a:spcBef>
              </a:pPr>
              <a:t>2</a:t>
            </a:fld>
            <a:endParaRPr lang="en-US" altLang="en-US" smtClean="0">
              <a:solidFill>
                <a:srgbClr val="000000"/>
              </a:solidFill>
            </a:endParaRPr>
          </a:p>
        </p:txBody>
      </p:sp>
      <p:sp>
        <p:nvSpPr>
          <p:cNvPr id="717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a:spcBef>
                <a:spcPct val="0"/>
              </a:spcBef>
            </a:pPr>
            <a:fld id="{DB686D8D-05ED-414B-9527-12BF352B2183}" type="slidenum">
              <a:rPr lang="en-US" altLang="en-US">
                <a:solidFill>
                  <a:srgbClr val="000000"/>
                </a:solidFill>
              </a:rPr>
              <a:pPr algn="r">
                <a:spcBef>
                  <a:spcPct val="0"/>
                </a:spcBef>
              </a:pPr>
              <a:t>2</a:t>
            </a:fld>
            <a:endParaRPr lang="en-US" altLang="en-US">
              <a:solidFill>
                <a:srgbClr val="000000"/>
              </a:solidFill>
            </a:endParaRPr>
          </a:p>
        </p:txBody>
      </p:sp>
      <p:sp>
        <p:nvSpPr>
          <p:cNvPr id="7172" name="Rectangle 2"/>
          <p:cNvSpPr>
            <a:spLocks noGrp="1" noRot="1" noChangeAspect="1" noChangeArrowheads="1" noTextEdit="1"/>
          </p:cNvSpPr>
          <p:nvPr>
            <p:ph type="sldImg"/>
          </p:nvPr>
        </p:nvSpPr>
        <p:spPr>
          <a:ln/>
        </p:spPr>
      </p:sp>
      <p:sp>
        <p:nvSpPr>
          <p:cNvPr id="71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0389568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8CC39C4-9F40-472F-9CE2-86B2BFC4C6D6}" type="slidenum">
              <a:rPr lang="en-US" altLang="en-US" smtClean="0">
                <a:solidFill>
                  <a:srgbClr val="000000"/>
                </a:solidFill>
              </a:rPr>
              <a:pPr>
                <a:spcBef>
                  <a:spcPct val="0"/>
                </a:spcBef>
              </a:pPr>
              <a:t>20</a:t>
            </a:fld>
            <a:endParaRPr lang="en-US" altLang="en-US" smtClean="0">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2463590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F309608-C302-4943-AA93-794CCC6572BE}" type="slidenum">
              <a:rPr lang="en-US" altLang="en-US" smtClean="0"/>
              <a:pPr>
                <a:spcBef>
                  <a:spcPct val="0"/>
                </a:spcBef>
              </a:pPr>
              <a:t>21</a:t>
            </a:fld>
            <a:endParaRPr lang="en-US" alt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1382212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F309608-C302-4943-AA93-794CCC6572BE}" type="slidenum">
              <a:rPr lang="en-US" altLang="en-US" smtClean="0">
                <a:solidFill>
                  <a:srgbClr val="000000"/>
                </a:solidFill>
              </a:rPr>
              <a:pPr>
                <a:spcBef>
                  <a:spcPct val="0"/>
                </a:spcBef>
              </a:pPr>
              <a:t>22</a:t>
            </a:fld>
            <a:endParaRPr lang="en-US" altLang="en-US" smtClean="0">
              <a:solidFill>
                <a:srgbClr val="000000"/>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9784109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F309608-C302-4943-AA93-794CCC6572BE}" type="slidenum">
              <a:rPr lang="en-US" altLang="en-US" smtClean="0">
                <a:solidFill>
                  <a:srgbClr val="000000"/>
                </a:solidFill>
              </a:rPr>
              <a:pPr>
                <a:spcBef>
                  <a:spcPct val="0"/>
                </a:spcBef>
              </a:pPr>
              <a:t>23</a:t>
            </a:fld>
            <a:endParaRPr lang="en-US" altLang="en-US" smtClean="0">
              <a:solidFill>
                <a:srgbClr val="000000"/>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6640137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F309608-C302-4943-AA93-794CCC6572BE}" type="slidenum">
              <a:rPr lang="en-US" altLang="en-US" smtClean="0">
                <a:solidFill>
                  <a:srgbClr val="000000"/>
                </a:solidFill>
              </a:rPr>
              <a:pPr>
                <a:spcBef>
                  <a:spcPct val="0"/>
                </a:spcBef>
              </a:pPr>
              <a:t>24</a:t>
            </a:fld>
            <a:endParaRPr lang="en-US" altLang="en-US" smtClean="0">
              <a:solidFill>
                <a:srgbClr val="000000"/>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5671527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F309608-C302-4943-AA93-794CCC6572BE}" type="slidenum">
              <a:rPr lang="en-US" altLang="en-US" smtClean="0">
                <a:solidFill>
                  <a:srgbClr val="000000"/>
                </a:solidFill>
              </a:rPr>
              <a:pPr>
                <a:spcBef>
                  <a:spcPct val="0"/>
                </a:spcBef>
              </a:pPr>
              <a:t>25</a:t>
            </a:fld>
            <a:endParaRPr lang="en-US" altLang="en-US" smtClean="0">
              <a:solidFill>
                <a:srgbClr val="000000"/>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1553796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56663A9-7A80-489C-9D4C-D36685354097}" type="slidenum">
              <a:rPr lang="en-US" altLang="en-US" smtClean="0"/>
              <a:pPr>
                <a:spcBef>
                  <a:spcPct val="0"/>
                </a:spcBef>
              </a:pPr>
              <a:t>26</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9747301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56663A9-7A80-489C-9D4C-D36685354097}" type="slidenum">
              <a:rPr lang="en-US" altLang="en-US" smtClean="0">
                <a:solidFill>
                  <a:srgbClr val="000000"/>
                </a:solidFill>
              </a:rPr>
              <a:pPr>
                <a:spcBef>
                  <a:spcPct val="0"/>
                </a:spcBef>
              </a:pPr>
              <a:t>27</a:t>
            </a:fld>
            <a:endParaRPr lang="en-US" altLang="en-US" smtClean="0">
              <a:solidFill>
                <a:srgbClr val="000000"/>
              </a:solidFill>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4347371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56663A9-7A80-489C-9D4C-D36685354097}" type="slidenum">
              <a:rPr lang="en-US" altLang="en-US" smtClean="0">
                <a:solidFill>
                  <a:srgbClr val="000000"/>
                </a:solidFill>
              </a:rPr>
              <a:pPr>
                <a:spcBef>
                  <a:spcPct val="0"/>
                </a:spcBef>
              </a:pPr>
              <a:t>28</a:t>
            </a:fld>
            <a:endParaRPr lang="en-US" altLang="en-US" smtClean="0">
              <a:solidFill>
                <a:srgbClr val="000000"/>
              </a:solidFill>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0380564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39665E5-7169-468C-A900-764DBEE5E0FA}" type="slidenum">
              <a:rPr lang="en-US" altLang="en-US" smtClean="0"/>
              <a:pPr>
                <a:spcBef>
                  <a:spcPct val="0"/>
                </a:spcBef>
              </a:pPr>
              <a:t>29</a:t>
            </a:fld>
            <a:endParaRPr lang="en-US"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122156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3CBA5A9-E91F-425A-8BDB-F5050AACB69F}" type="slidenum">
              <a:rPr lang="en-US" altLang="en-US" smtClean="0"/>
              <a:pPr>
                <a:spcBef>
                  <a:spcPct val="0"/>
                </a:spcBef>
              </a:pPr>
              <a:t>3</a:t>
            </a:fld>
            <a:endParaRPr lang="en-US" alt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84469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3E5E57E-6CE6-4FAC-A85A-757113626A41}" type="slidenum">
              <a:rPr lang="en-US" altLang="en-US" smtClean="0"/>
              <a:pPr>
                <a:spcBef>
                  <a:spcPct val="0"/>
                </a:spcBef>
              </a:pPr>
              <a:t>4</a:t>
            </a:fld>
            <a:endParaRPr lang="en-US" altLang="en-US"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93080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3E5E57E-6CE6-4FAC-A85A-757113626A41}" type="slidenum">
              <a:rPr lang="en-US" altLang="en-US" smtClean="0">
                <a:solidFill>
                  <a:srgbClr val="000000"/>
                </a:solidFill>
              </a:rPr>
              <a:pPr>
                <a:spcBef>
                  <a:spcPct val="0"/>
                </a:spcBef>
              </a:pPr>
              <a:t>5</a:t>
            </a:fld>
            <a:endParaRPr lang="en-US" altLang="en-US" smtClean="0">
              <a:solidFill>
                <a:srgbClr val="000000"/>
              </a:solidFill>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168191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3E5E57E-6CE6-4FAC-A85A-757113626A41}" type="slidenum">
              <a:rPr lang="en-US" altLang="en-US" smtClean="0">
                <a:solidFill>
                  <a:srgbClr val="000000"/>
                </a:solidFill>
              </a:rPr>
              <a:pPr>
                <a:spcBef>
                  <a:spcPct val="0"/>
                </a:spcBef>
              </a:pPr>
              <a:t>6</a:t>
            </a:fld>
            <a:endParaRPr lang="en-US" altLang="en-US" smtClean="0">
              <a:solidFill>
                <a:srgbClr val="000000"/>
              </a:solidFill>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649326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3E5E57E-6CE6-4FAC-A85A-757113626A41}" type="slidenum">
              <a:rPr lang="en-US" altLang="en-US" smtClean="0">
                <a:solidFill>
                  <a:srgbClr val="000000"/>
                </a:solidFill>
              </a:rPr>
              <a:pPr>
                <a:spcBef>
                  <a:spcPct val="0"/>
                </a:spcBef>
              </a:pPr>
              <a:t>7</a:t>
            </a:fld>
            <a:endParaRPr lang="en-US" altLang="en-US" smtClean="0">
              <a:solidFill>
                <a:srgbClr val="000000"/>
              </a:solidFill>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599473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3FDBC1D-F4EC-48D9-B25D-ADD50E393D1D}" type="slidenum">
              <a:rPr lang="en-US" altLang="en-US" smtClean="0"/>
              <a:pPr>
                <a:spcBef>
                  <a:spcPct val="0"/>
                </a:spcBef>
              </a:pPr>
              <a:t>8</a:t>
            </a:fld>
            <a:endParaRPr lang="en-US"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592462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3FDBC1D-F4EC-48D9-B25D-ADD50E393D1D}" type="slidenum">
              <a:rPr lang="en-US" altLang="en-US" smtClean="0">
                <a:solidFill>
                  <a:srgbClr val="000000"/>
                </a:solidFill>
              </a:rPr>
              <a:pPr>
                <a:spcBef>
                  <a:spcPct val="0"/>
                </a:spcBef>
              </a:pPr>
              <a:t>9</a:t>
            </a:fld>
            <a:endParaRPr lang="en-US" altLang="en-US" smtClean="0">
              <a:solidFill>
                <a:srgbClr val="000000"/>
              </a:solidFill>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596432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48265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576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745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5745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23889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D5F476-215E-4362-AAD4-2B2A58B8AEFD}" type="slidenum">
              <a:rPr lang="en-US" altLang="en-US"/>
              <a:pPr>
                <a:defRPr/>
              </a:pPr>
              <a:t>‹#›</a:t>
            </a:fld>
            <a:endParaRPr lang="en-US" altLang="en-US"/>
          </a:p>
        </p:txBody>
      </p:sp>
    </p:spTree>
    <p:extLst>
      <p:ext uri="{BB962C8B-B14F-4D97-AF65-F5344CB8AC3E}">
        <p14:creationId xmlns:p14="http://schemas.microsoft.com/office/powerpoint/2010/main" val="17095313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AE720C-5F75-4321-8220-2D2B86E679CD}" type="slidenum">
              <a:rPr lang="en-US" altLang="en-US"/>
              <a:pPr>
                <a:defRPr/>
              </a:pPr>
              <a:t>‹#›</a:t>
            </a:fld>
            <a:endParaRPr lang="en-US" altLang="en-US"/>
          </a:p>
        </p:txBody>
      </p:sp>
    </p:spTree>
    <p:extLst>
      <p:ext uri="{BB962C8B-B14F-4D97-AF65-F5344CB8AC3E}">
        <p14:creationId xmlns:p14="http://schemas.microsoft.com/office/powerpoint/2010/main" val="13130985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B28730-2FFA-4D09-A65A-D4ED5270AE48}" type="slidenum">
              <a:rPr lang="en-US" altLang="en-US"/>
              <a:pPr>
                <a:defRPr/>
              </a:pPr>
              <a:t>‹#›</a:t>
            </a:fld>
            <a:endParaRPr lang="en-US" altLang="en-US"/>
          </a:p>
        </p:txBody>
      </p:sp>
    </p:spTree>
    <p:extLst>
      <p:ext uri="{BB962C8B-B14F-4D97-AF65-F5344CB8AC3E}">
        <p14:creationId xmlns:p14="http://schemas.microsoft.com/office/powerpoint/2010/main" val="30576596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5BD125A-EAC2-46D5-8E9A-7DDC0AE0062B}" type="slidenum">
              <a:rPr lang="en-US" altLang="en-US"/>
              <a:pPr>
                <a:defRPr/>
              </a:pPr>
              <a:t>‹#›</a:t>
            </a:fld>
            <a:endParaRPr lang="en-US" altLang="en-US"/>
          </a:p>
        </p:txBody>
      </p:sp>
    </p:spTree>
    <p:extLst>
      <p:ext uri="{BB962C8B-B14F-4D97-AF65-F5344CB8AC3E}">
        <p14:creationId xmlns:p14="http://schemas.microsoft.com/office/powerpoint/2010/main" val="29767710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0496FEF-A5A8-4305-B81E-1F2C104E4DFD}" type="slidenum">
              <a:rPr lang="en-US" altLang="en-US"/>
              <a:pPr>
                <a:defRPr/>
              </a:pPr>
              <a:t>‹#›</a:t>
            </a:fld>
            <a:endParaRPr lang="en-US" altLang="en-US"/>
          </a:p>
        </p:txBody>
      </p:sp>
    </p:spTree>
    <p:extLst>
      <p:ext uri="{BB962C8B-B14F-4D97-AF65-F5344CB8AC3E}">
        <p14:creationId xmlns:p14="http://schemas.microsoft.com/office/powerpoint/2010/main" val="39452049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B54B3B6-4C4D-4EEE-AF7E-EFC33643B1D2}" type="slidenum">
              <a:rPr lang="en-US" altLang="en-US"/>
              <a:pPr>
                <a:defRPr/>
              </a:pPr>
              <a:t>‹#›</a:t>
            </a:fld>
            <a:endParaRPr lang="en-US" altLang="en-US"/>
          </a:p>
        </p:txBody>
      </p:sp>
    </p:spTree>
    <p:extLst>
      <p:ext uri="{BB962C8B-B14F-4D97-AF65-F5344CB8AC3E}">
        <p14:creationId xmlns:p14="http://schemas.microsoft.com/office/powerpoint/2010/main" val="13342095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0BA9E3A-5364-4657-B8D1-0AB6C4594D8C}" type="slidenum">
              <a:rPr lang="en-US" altLang="en-US"/>
              <a:pPr>
                <a:defRPr/>
              </a:pPr>
              <a:t>‹#›</a:t>
            </a:fld>
            <a:endParaRPr lang="en-US" altLang="en-US"/>
          </a:p>
        </p:txBody>
      </p:sp>
    </p:spTree>
    <p:extLst>
      <p:ext uri="{BB962C8B-B14F-4D97-AF65-F5344CB8AC3E}">
        <p14:creationId xmlns:p14="http://schemas.microsoft.com/office/powerpoint/2010/main" val="18970812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C430AE-1085-4AEA-8D80-F6DBD163CCB4}" type="slidenum">
              <a:rPr lang="en-US" altLang="en-US"/>
              <a:pPr>
                <a:defRPr/>
              </a:pPr>
              <a:t>‹#›</a:t>
            </a:fld>
            <a:endParaRPr lang="en-US" altLang="en-US"/>
          </a:p>
        </p:txBody>
      </p:sp>
    </p:spTree>
    <p:extLst>
      <p:ext uri="{BB962C8B-B14F-4D97-AF65-F5344CB8AC3E}">
        <p14:creationId xmlns:p14="http://schemas.microsoft.com/office/powerpoint/2010/main" val="4016180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977673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93C0A7E-5E27-40ED-BFC9-7B2C2FF509C0}" type="slidenum">
              <a:rPr lang="en-US" altLang="en-US"/>
              <a:pPr>
                <a:defRPr/>
              </a:pPr>
              <a:t>‹#›</a:t>
            </a:fld>
            <a:endParaRPr lang="en-US" altLang="en-US"/>
          </a:p>
        </p:txBody>
      </p:sp>
    </p:spTree>
    <p:extLst>
      <p:ext uri="{BB962C8B-B14F-4D97-AF65-F5344CB8AC3E}">
        <p14:creationId xmlns:p14="http://schemas.microsoft.com/office/powerpoint/2010/main" val="41471791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737419-B188-419E-BC03-C74621BDE335}" type="slidenum">
              <a:rPr lang="en-US" altLang="en-US"/>
              <a:pPr>
                <a:defRPr/>
              </a:pPr>
              <a:t>‹#›</a:t>
            </a:fld>
            <a:endParaRPr lang="en-US" altLang="en-US"/>
          </a:p>
        </p:txBody>
      </p:sp>
    </p:spTree>
    <p:extLst>
      <p:ext uri="{BB962C8B-B14F-4D97-AF65-F5344CB8AC3E}">
        <p14:creationId xmlns:p14="http://schemas.microsoft.com/office/powerpoint/2010/main" val="33344185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B5D56A-3E75-4E4F-8B89-252DAEE7E69F}" type="slidenum">
              <a:rPr lang="en-US" altLang="en-US"/>
              <a:pPr>
                <a:defRPr/>
              </a:pPr>
              <a:t>‹#›</a:t>
            </a:fld>
            <a:endParaRPr lang="en-US" altLang="en-US"/>
          </a:p>
        </p:txBody>
      </p:sp>
    </p:spTree>
    <p:extLst>
      <p:ext uri="{BB962C8B-B14F-4D97-AF65-F5344CB8AC3E}">
        <p14:creationId xmlns:p14="http://schemas.microsoft.com/office/powerpoint/2010/main" val="4024580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77218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0007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55966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93103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4608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71137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55137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0" y="1219200"/>
            <a:ext cx="9144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4400" i="1">
          <a:solidFill>
            <a:schemeClr val="bg1"/>
          </a:solidFill>
          <a:latin typeface="+mj-lt"/>
          <a:ea typeface="+mj-ea"/>
          <a:cs typeface="+mj-cs"/>
        </a:defRPr>
      </a:lvl1pPr>
      <a:lvl2pPr algn="ctr" rtl="0" eaLnBrk="0" fontAlgn="base" hangingPunct="0">
        <a:spcBef>
          <a:spcPct val="0"/>
        </a:spcBef>
        <a:spcAft>
          <a:spcPct val="0"/>
        </a:spcAft>
        <a:defRPr sz="4400" i="1">
          <a:solidFill>
            <a:schemeClr val="bg1"/>
          </a:solidFill>
          <a:latin typeface="Arial" pitchFamily="34" charset="0"/>
          <a:cs typeface="Arial" pitchFamily="34" charset="0"/>
        </a:defRPr>
      </a:lvl2pPr>
      <a:lvl3pPr algn="ctr" rtl="0" eaLnBrk="0" fontAlgn="base" hangingPunct="0">
        <a:spcBef>
          <a:spcPct val="0"/>
        </a:spcBef>
        <a:spcAft>
          <a:spcPct val="0"/>
        </a:spcAft>
        <a:defRPr sz="4400" i="1">
          <a:solidFill>
            <a:schemeClr val="bg1"/>
          </a:solidFill>
          <a:latin typeface="Arial" pitchFamily="34" charset="0"/>
          <a:cs typeface="Arial" pitchFamily="34" charset="0"/>
        </a:defRPr>
      </a:lvl3pPr>
      <a:lvl4pPr algn="ctr" rtl="0" eaLnBrk="0" fontAlgn="base" hangingPunct="0">
        <a:spcBef>
          <a:spcPct val="0"/>
        </a:spcBef>
        <a:spcAft>
          <a:spcPct val="0"/>
        </a:spcAft>
        <a:defRPr sz="4400" i="1">
          <a:solidFill>
            <a:schemeClr val="bg1"/>
          </a:solidFill>
          <a:latin typeface="Arial" pitchFamily="34" charset="0"/>
          <a:cs typeface="Arial" pitchFamily="34" charset="0"/>
        </a:defRPr>
      </a:lvl4pPr>
      <a:lvl5pPr algn="ctr" rtl="0" eaLnBrk="0" fontAlgn="base" hangingPunct="0">
        <a:spcBef>
          <a:spcPct val="0"/>
        </a:spcBef>
        <a:spcAft>
          <a:spcPct val="0"/>
        </a:spcAft>
        <a:defRPr sz="4400" i="1">
          <a:solidFill>
            <a:schemeClr val="bg1"/>
          </a:solidFill>
          <a:latin typeface="Arial" pitchFamily="34" charset="0"/>
          <a:cs typeface="Arial" pitchFamily="34" charset="0"/>
        </a:defRPr>
      </a:lvl5pPr>
      <a:lvl6pPr marL="457200" algn="ctr" rtl="0" fontAlgn="base">
        <a:spcBef>
          <a:spcPct val="0"/>
        </a:spcBef>
        <a:spcAft>
          <a:spcPct val="0"/>
        </a:spcAft>
        <a:defRPr sz="4400" i="1">
          <a:solidFill>
            <a:schemeClr val="bg1"/>
          </a:solidFill>
          <a:latin typeface="Arial" pitchFamily="34" charset="0"/>
          <a:cs typeface="Arial" pitchFamily="34" charset="0"/>
        </a:defRPr>
      </a:lvl6pPr>
      <a:lvl7pPr marL="914400" algn="ctr" rtl="0" fontAlgn="base">
        <a:spcBef>
          <a:spcPct val="0"/>
        </a:spcBef>
        <a:spcAft>
          <a:spcPct val="0"/>
        </a:spcAft>
        <a:defRPr sz="4400" i="1">
          <a:solidFill>
            <a:schemeClr val="bg1"/>
          </a:solidFill>
          <a:latin typeface="Arial" pitchFamily="34" charset="0"/>
          <a:cs typeface="Arial" pitchFamily="34" charset="0"/>
        </a:defRPr>
      </a:lvl7pPr>
      <a:lvl8pPr marL="1371600" algn="ctr" rtl="0" fontAlgn="base">
        <a:spcBef>
          <a:spcPct val="0"/>
        </a:spcBef>
        <a:spcAft>
          <a:spcPct val="0"/>
        </a:spcAft>
        <a:defRPr sz="4400" i="1">
          <a:solidFill>
            <a:schemeClr val="bg1"/>
          </a:solidFill>
          <a:latin typeface="Arial" pitchFamily="34" charset="0"/>
          <a:cs typeface="Arial" pitchFamily="34" charset="0"/>
        </a:defRPr>
      </a:lvl8pPr>
      <a:lvl9pPr marL="1828800" algn="ctr" rtl="0" fontAlgn="base">
        <a:spcBef>
          <a:spcPct val="0"/>
        </a:spcBef>
        <a:spcAft>
          <a:spcPct val="0"/>
        </a:spcAft>
        <a:defRPr sz="4400" i="1">
          <a:solidFill>
            <a:schemeClr val="bg1"/>
          </a:solidFill>
          <a:latin typeface="Arial" pitchFamily="34" charset="0"/>
          <a:cs typeface="Arial" pitchFamily="34" charset="0"/>
        </a:defRPr>
      </a:lvl9pPr>
    </p:titleStyle>
    <p:bodyStyle>
      <a:lvl1pPr marL="176213" indent="-176213" algn="l" rtl="0" eaLnBrk="0" fontAlgn="base" hangingPunct="0">
        <a:spcBef>
          <a:spcPct val="20000"/>
        </a:spcBef>
        <a:spcAft>
          <a:spcPct val="0"/>
        </a:spcAft>
        <a:buChar char="•"/>
        <a:defRPr sz="4000">
          <a:solidFill>
            <a:schemeClr val="bg1"/>
          </a:solidFill>
          <a:latin typeface="+mn-lt"/>
          <a:ea typeface="+mn-ea"/>
          <a:cs typeface="+mn-cs"/>
        </a:defRPr>
      </a:lvl1pPr>
      <a:lvl2pPr marL="457200" indent="-166688" algn="l" rtl="0" eaLnBrk="0" fontAlgn="base" hangingPunct="0">
        <a:spcBef>
          <a:spcPct val="20000"/>
        </a:spcBef>
        <a:spcAft>
          <a:spcPct val="0"/>
        </a:spcAft>
        <a:buSzPct val="85000"/>
        <a:buFont typeface="Wingdings" panose="05000000000000000000" pitchFamily="2" charset="2"/>
        <a:buChar char="Ø"/>
        <a:defRPr sz="4000">
          <a:solidFill>
            <a:schemeClr val="bg1"/>
          </a:solidFill>
          <a:latin typeface="+mn-lt"/>
          <a:cs typeface="+mn-cs"/>
        </a:defRPr>
      </a:lvl2pPr>
      <a:lvl3pPr marL="735013" indent="-163513" algn="l" rtl="0" eaLnBrk="0" fontAlgn="base" hangingPunct="0">
        <a:spcBef>
          <a:spcPct val="20000"/>
        </a:spcBef>
        <a:spcAft>
          <a:spcPct val="0"/>
        </a:spcAft>
        <a:buChar char="•"/>
        <a:defRPr sz="3600">
          <a:solidFill>
            <a:schemeClr val="bg1"/>
          </a:solidFill>
          <a:latin typeface="+mn-lt"/>
          <a:cs typeface="+mn-cs"/>
        </a:defRPr>
      </a:lvl3pPr>
      <a:lvl4pPr marL="1025525" indent="-176213" algn="l" rtl="0" eaLnBrk="0" fontAlgn="base" hangingPunct="0">
        <a:spcBef>
          <a:spcPct val="20000"/>
        </a:spcBef>
        <a:spcAft>
          <a:spcPct val="0"/>
        </a:spcAft>
        <a:buSzPct val="80000"/>
        <a:buFont typeface="Wingdings" panose="05000000000000000000" pitchFamily="2" charset="2"/>
        <a:buChar char="ü"/>
        <a:defRPr sz="3600">
          <a:solidFill>
            <a:schemeClr val="bg1"/>
          </a:solidFill>
          <a:latin typeface="+mn-lt"/>
          <a:cs typeface="+mn-cs"/>
        </a:defRPr>
      </a:lvl4pPr>
      <a:lvl5pPr marL="1254125" indent="-114300" algn="l" rtl="0" eaLnBrk="0" fontAlgn="base" hangingPunct="0">
        <a:spcBef>
          <a:spcPct val="20000"/>
        </a:spcBef>
        <a:spcAft>
          <a:spcPct val="0"/>
        </a:spcAft>
        <a:buSzPct val="65000"/>
        <a:buFont typeface="Wingdings" panose="05000000000000000000" pitchFamily="2" charset="2"/>
        <a:buChar char="v"/>
        <a:defRPr sz="3600">
          <a:solidFill>
            <a:schemeClr val="bg1"/>
          </a:solidFill>
          <a:latin typeface="+mn-lt"/>
          <a:cs typeface="+mn-cs"/>
        </a:defRPr>
      </a:lvl5pPr>
      <a:lvl6pPr marL="17113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6pPr>
      <a:lvl7pPr marL="21685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7pPr>
      <a:lvl8pPr marL="26257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8pPr>
      <a:lvl9pPr marL="30829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70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cs typeface="Arial" charset="0"/>
              </a:defRPr>
            </a:lvl1pPr>
          </a:lstStyle>
          <a:p>
            <a:pPr>
              <a:defRPr/>
            </a:pPr>
            <a:endParaRPr lang="en-US"/>
          </a:p>
        </p:txBody>
      </p:sp>
      <p:sp>
        <p:nvSpPr>
          <p:cNvPr id="870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cs typeface="Arial" charset="0"/>
              </a:defRPr>
            </a:lvl1pPr>
          </a:lstStyle>
          <a:p>
            <a:pPr>
              <a:defRPr/>
            </a:pPr>
            <a:endParaRPr lang="en-US"/>
          </a:p>
        </p:txBody>
      </p:sp>
      <p:sp>
        <p:nvSpPr>
          <p:cNvPr id="870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E6BED1B7-37C4-4C56-BAAC-CE32A5A5B07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ctrTitle" idx="4294967295"/>
          </p:nvPr>
        </p:nvSpPr>
        <p:spPr>
          <a:xfrm>
            <a:off x="433388" y="1838325"/>
            <a:ext cx="8240712" cy="2468563"/>
          </a:xfrm>
          <a:noFill/>
        </p:spPr>
        <p:txBody>
          <a:bodyPr lIns="0" tIns="0" rIns="0" bIns="0">
            <a:spAutoFit/>
          </a:bodyPr>
          <a:lstStyle/>
          <a:p>
            <a:pPr defTabSz="381000" eaLnBrk="1" hangingPunct="1"/>
            <a:r>
              <a:rPr lang="en-US" altLang="en-US" sz="7200" b="1" smtClean="0">
                <a:solidFill>
                  <a:srgbClr val="A0D0FF"/>
                </a:solidFill>
                <a:latin typeface="Times New Roman" panose="02020603050405020304" pitchFamily="18" charset="0"/>
                <a:cs typeface="Times New Roman" panose="02020603050405020304" pitchFamily="18" charset="0"/>
              </a:rPr>
              <a:t>Grace Bible Church</a:t>
            </a:r>
            <a:r>
              <a:rPr lang="en-US" altLang="en-US" sz="7200" b="1" i="0" smtClean="0">
                <a:solidFill>
                  <a:srgbClr val="A0D0FF"/>
                </a:solidFill>
                <a:latin typeface="Times New Roman" panose="02020603050405020304" pitchFamily="18" charset="0"/>
                <a:cs typeface="Times New Roman" panose="02020603050405020304" pitchFamily="18" charset="0"/>
              </a:rPr>
              <a:t/>
            </a:r>
            <a:br>
              <a:rPr lang="en-US" altLang="en-US" sz="7200" b="1" i="0" smtClean="0">
                <a:solidFill>
                  <a:srgbClr val="A0D0FF"/>
                </a:solidFill>
                <a:latin typeface="Times New Roman" panose="02020603050405020304" pitchFamily="18" charset="0"/>
                <a:cs typeface="Times New Roman" panose="02020603050405020304" pitchFamily="18" charset="0"/>
              </a:rPr>
            </a:br>
            <a:r>
              <a:rPr lang="en-US" altLang="en-US" sz="5400" b="1" i="0" smtClean="0">
                <a:solidFill>
                  <a:srgbClr val="A0D0FF"/>
                </a:solidFill>
                <a:latin typeface="Times New Roman" panose="02020603050405020304" pitchFamily="18" charset="0"/>
                <a:cs typeface="Times New Roman" panose="02020603050405020304" pitchFamily="18" charset="0"/>
              </a:rPr>
              <a:t> </a:t>
            </a:r>
            <a:r>
              <a:rPr lang="en-US" altLang="en-US" sz="3600" b="1" smtClean="0">
                <a:solidFill>
                  <a:srgbClr val="FFFF90"/>
                </a:solidFill>
                <a:latin typeface="Times New Roman" panose="02020603050405020304" pitchFamily="18" charset="0"/>
                <a:cs typeface="Times New Roman" panose="02020603050405020304" pitchFamily="18" charset="0"/>
              </a:rPr>
              <a:t>Glorifying God </a:t>
            </a:r>
            <a:br>
              <a:rPr lang="en-US" altLang="en-US" sz="3600" b="1" smtClean="0">
                <a:solidFill>
                  <a:srgbClr val="FFFF90"/>
                </a:solidFill>
                <a:latin typeface="Times New Roman" panose="02020603050405020304" pitchFamily="18" charset="0"/>
                <a:cs typeface="Times New Roman" panose="02020603050405020304" pitchFamily="18" charset="0"/>
              </a:rPr>
            </a:br>
            <a:r>
              <a:rPr lang="en-US" altLang="en-US" sz="3600" b="1" smtClean="0">
                <a:solidFill>
                  <a:srgbClr val="FFFF90"/>
                </a:solidFill>
                <a:latin typeface="Times New Roman" panose="02020603050405020304" pitchFamily="18" charset="0"/>
                <a:cs typeface="Times New Roman" panose="02020603050405020304" pitchFamily="18" charset="0"/>
              </a:rPr>
              <a:t>by Making Disciples of Jesus Christ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2000"/>
                                        <p:tgtEl>
                                          <p:spTgt spid="100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a:t>
            </a:r>
            <a:r>
              <a:rPr lang="en-US" altLang="en-US" b="1" u="sng" dirty="0" smtClean="0">
                <a:solidFill>
                  <a:srgbClr val="A0D0FF"/>
                </a:solidFill>
                <a:latin typeface="Arial Narrow" panose="020B0606020202030204" pitchFamily="34" charset="0"/>
              </a:rPr>
              <a:t>Description</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Revelation </a:t>
            </a:r>
            <a:r>
              <a:rPr lang="en-US" altLang="en-US" sz="3600" b="1" dirty="0">
                <a:solidFill>
                  <a:srgbClr val="FFFF99"/>
                </a:solidFill>
                <a:latin typeface="Arial Narrow" panose="020B0606020202030204" pitchFamily="34" charset="0"/>
              </a:rPr>
              <a:t>10:1-2</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a:solidFill>
                  <a:srgbClr val="FFFFFF"/>
                </a:solidFill>
                <a:latin typeface="Arial Narrow" panose="020B0606020202030204" pitchFamily="34" charset="0"/>
              </a:rPr>
              <a:t>John’s position shifts from an observer in heaven to the earth</a:t>
            </a:r>
          </a:p>
          <a:p>
            <a:pPr eaLnBrk="1" hangingPunct="1"/>
            <a:r>
              <a:rPr lang="en-US" altLang="en-US" sz="4400" b="1" dirty="0" smtClean="0">
                <a:solidFill>
                  <a:srgbClr val="FFFFFF"/>
                </a:solidFill>
                <a:latin typeface="Arial Narrow" panose="020B0606020202030204" pitchFamily="34" charset="0"/>
              </a:rPr>
              <a:t>This </a:t>
            </a:r>
            <a:r>
              <a:rPr lang="en-US" altLang="en-US" sz="4400" b="1" dirty="0">
                <a:solidFill>
                  <a:srgbClr val="FFFFFF"/>
                </a:solidFill>
                <a:latin typeface="Arial Narrow" panose="020B0606020202030204" pitchFamily="34" charset="0"/>
              </a:rPr>
              <a:t>is another strong angel of the same kind he had seen in Rev. 5:2, &amp; there will be more (Rev. 18:21)</a:t>
            </a:r>
          </a:p>
          <a:p>
            <a:pPr eaLnBrk="1" hangingPunct="1"/>
            <a:r>
              <a:rPr lang="en-US" altLang="en-US" sz="4400" b="1" dirty="0" smtClean="0">
                <a:solidFill>
                  <a:srgbClr val="FFFFFF"/>
                </a:solidFill>
                <a:latin typeface="Arial Narrow" panose="020B0606020202030204" pitchFamily="34" charset="0"/>
              </a:rPr>
              <a:t>The </a:t>
            </a:r>
            <a:r>
              <a:rPr lang="en-US" altLang="en-US" sz="4400" b="1" dirty="0">
                <a:solidFill>
                  <a:srgbClr val="FFFFFF"/>
                </a:solidFill>
                <a:latin typeface="Arial Narrow" panose="020B0606020202030204" pitchFamily="34" charset="0"/>
              </a:rPr>
              <a:t>angel is “strong” as demonstrated by his loudness, appearance, and position he takes on sea &amp; </a:t>
            </a:r>
            <a:r>
              <a:rPr lang="en-US" altLang="en-US" sz="4400" b="1" dirty="0" smtClean="0">
                <a:solidFill>
                  <a:srgbClr val="FFFFFF"/>
                </a:solidFill>
                <a:latin typeface="Arial Narrow" panose="020B0606020202030204" pitchFamily="34" charset="0"/>
              </a:rPr>
              <a:t>land</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40802236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3251">
                                            <p:txEl>
                                              <p:pRg st="0" end="0"/>
                                            </p:txEl>
                                          </p:spTgt>
                                        </p:tgtEl>
                                        <p:attrNameLst>
                                          <p:attrName>style.visibility</p:attrName>
                                        </p:attrNameLst>
                                      </p:cBhvr>
                                      <p:to>
                                        <p:strVal val="visible"/>
                                      </p:to>
                                    </p:set>
                                    <p:animEffect transition="in" filter="wipe(left)">
                                      <p:cBhvr>
                                        <p:cTn id="11" dur="500"/>
                                        <p:tgtEl>
                                          <p:spTgt spid="53251">
                                            <p:txEl>
                                              <p:pRg st="0" end="0"/>
                                            </p:txEl>
                                          </p:spTgt>
                                        </p:tgtEl>
                                      </p:cBhvr>
                                    </p:animEffect>
                                  </p:childTnLst>
                                  <p:subTnLst>
                                    <p:animClr clrSpc="rgb" dir="cw">
                                      <p:cBhvr override="childStyle">
                                        <p:cTn dur="1" fill="hold" display="0" masterRel="nextClick" afterEffect="1"/>
                                        <p:tgtEl>
                                          <p:spTgt spid="53251">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3251">
                                            <p:txEl>
                                              <p:pRg st="1" end="1"/>
                                            </p:txEl>
                                          </p:spTgt>
                                        </p:tgtEl>
                                        <p:attrNameLst>
                                          <p:attrName>style.visibility</p:attrName>
                                        </p:attrNameLst>
                                      </p:cBhvr>
                                      <p:to>
                                        <p:strVal val="visible"/>
                                      </p:to>
                                    </p:set>
                                    <p:animEffect transition="in" filter="wipe(left)">
                                      <p:cBhvr>
                                        <p:cTn id="16" dur="500"/>
                                        <p:tgtEl>
                                          <p:spTgt spid="53251">
                                            <p:txEl>
                                              <p:pRg st="1" end="1"/>
                                            </p:txEl>
                                          </p:spTgt>
                                        </p:tgtEl>
                                      </p:cBhvr>
                                    </p:animEffect>
                                  </p:childTnLst>
                                  <p:subTnLst>
                                    <p:animClr clrSpc="rgb" dir="cw">
                                      <p:cBhvr override="childStyle">
                                        <p:cTn dur="1" fill="hold" display="0" masterRel="nextClick" afterEffect="1"/>
                                        <p:tgtEl>
                                          <p:spTgt spid="53251">
                                            <p:txEl>
                                              <p:pRg st="1" end="1"/>
                                            </p:txEl>
                                          </p:spTgt>
                                        </p:tgtEl>
                                        <p:attrNameLst>
                                          <p:attrName>ppt_c</p:attrName>
                                        </p:attrNameLst>
                                      </p:cBhvr>
                                      <p:to>
                                        <a:srgbClr val="C0C0C0"/>
                                      </p:to>
                                    </p:animClr>
                                  </p:sub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3251">
                                            <p:txEl>
                                              <p:pRg st="2" end="2"/>
                                            </p:txEl>
                                          </p:spTgt>
                                        </p:tgtEl>
                                        <p:attrNameLst>
                                          <p:attrName>style.visibility</p:attrName>
                                        </p:attrNameLst>
                                      </p:cBhvr>
                                      <p:to>
                                        <p:strVal val="visible"/>
                                      </p:to>
                                    </p:set>
                                    <p:animEffect transition="in" filter="wipe(left)">
                                      <p:cBhvr>
                                        <p:cTn id="21" dur="500"/>
                                        <p:tgtEl>
                                          <p:spTgt spid="532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a:t>
            </a:r>
            <a:r>
              <a:rPr lang="en-US" altLang="en-US" b="1" u="sng" dirty="0" smtClean="0">
                <a:solidFill>
                  <a:srgbClr val="A0D0FF"/>
                </a:solidFill>
                <a:latin typeface="Arial Narrow" panose="020B0606020202030204" pitchFamily="34" charset="0"/>
              </a:rPr>
              <a:t>Description</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Revelation </a:t>
            </a:r>
            <a:r>
              <a:rPr lang="en-US" altLang="en-US" sz="3600" b="1" dirty="0">
                <a:solidFill>
                  <a:srgbClr val="FFFF99"/>
                </a:solidFill>
                <a:latin typeface="Arial Narrow" panose="020B0606020202030204" pitchFamily="34" charset="0"/>
              </a:rPr>
              <a:t>10:1-2</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a:t>
            </a:r>
            <a:r>
              <a:rPr lang="en-US" altLang="en-US" sz="4400" b="1" dirty="0">
                <a:solidFill>
                  <a:srgbClr val="FFFFFF"/>
                </a:solidFill>
                <a:latin typeface="Arial Narrow" panose="020B0606020202030204" pitchFamily="34" charset="0"/>
              </a:rPr>
              <a:t>Clothed with a cloud” - glorious in appearance &amp; probably related to judgment</a:t>
            </a:r>
          </a:p>
          <a:p>
            <a:pPr eaLnBrk="1" hangingPunct="1"/>
            <a:r>
              <a:rPr lang="en-US" altLang="en-US" sz="4400" b="1" dirty="0" smtClean="0">
                <a:solidFill>
                  <a:srgbClr val="FFFFFF"/>
                </a:solidFill>
                <a:latin typeface="Arial Narrow" panose="020B0606020202030204" pitchFamily="34" charset="0"/>
              </a:rPr>
              <a:t>Rainbow </a:t>
            </a:r>
            <a:r>
              <a:rPr lang="en-US" altLang="en-US" sz="4400" b="1" dirty="0">
                <a:solidFill>
                  <a:srgbClr val="FFFFFF"/>
                </a:solidFill>
                <a:latin typeface="Arial Narrow" panose="020B0606020202030204" pitchFamily="34" charset="0"/>
              </a:rPr>
              <a:t>upon his head - glorious appearance and probably related to </a:t>
            </a:r>
            <a:r>
              <a:rPr lang="en-US" altLang="en-US" sz="4400" b="1" dirty="0" smtClean="0">
                <a:solidFill>
                  <a:srgbClr val="FFFFFF"/>
                </a:solidFill>
                <a:latin typeface="Arial Narrow" panose="020B0606020202030204" pitchFamily="34" charset="0"/>
              </a:rPr>
              <a:t>mercy</a:t>
            </a:r>
            <a:endParaRPr lang="en-US" altLang="en-US" sz="4400" b="1" dirty="0" smtClean="0">
              <a:solidFill>
                <a:srgbClr val="FFFFFF"/>
              </a:solidFill>
              <a:latin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subTnLst>
                                    <p:animClr clrSpc="rgb" dir="cw">
                                      <p:cBhvr override="childStyle">
                                        <p:cTn dur="1" fill="hold" display="0" masterRel="nextClick" afterEffect="1"/>
                                        <p:tgtEl>
                                          <p:spTgt spid="53251">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3251">
                                            <p:txEl>
                                              <p:pRg st="1" end="1"/>
                                            </p:txEl>
                                          </p:spTgt>
                                        </p:tgtEl>
                                        <p:attrNameLst>
                                          <p:attrName>style.visibility</p:attrName>
                                        </p:attrNameLst>
                                      </p:cBhvr>
                                      <p:to>
                                        <p:strVal val="visible"/>
                                      </p:to>
                                    </p:set>
                                    <p:animEffect transition="in" filter="wipe(left)">
                                      <p:cBhvr>
                                        <p:cTn id="15" dur="500"/>
                                        <p:tgtEl>
                                          <p:spTgt spid="532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a:t>
            </a:r>
            <a:r>
              <a:rPr lang="en-US" altLang="en-US" b="1" u="sng" dirty="0" smtClean="0">
                <a:solidFill>
                  <a:srgbClr val="A0D0FF"/>
                </a:solidFill>
                <a:latin typeface="Arial Narrow" panose="020B0606020202030204" pitchFamily="34" charset="0"/>
              </a:rPr>
              <a:t>Description</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Revelation </a:t>
            </a:r>
            <a:r>
              <a:rPr lang="en-US" altLang="en-US" sz="3600" b="1" dirty="0">
                <a:solidFill>
                  <a:srgbClr val="FFFF99"/>
                </a:solidFill>
                <a:latin typeface="Arial Narrow" panose="020B0606020202030204" pitchFamily="34" charset="0"/>
              </a:rPr>
              <a:t>10:1-2</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Face </a:t>
            </a:r>
            <a:r>
              <a:rPr lang="en-US" altLang="en-US" sz="4400" b="1" dirty="0">
                <a:solidFill>
                  <a:srgbClr val="FFFFFF"/>
                </a:solidFill>
                <a:latin typeface="Arial Narrow" panose="020B0606020202030204" pitchFamily="34" charset="0"/>
              </a:rPr>
              <a:t>like the sun &amp; feet like pillars of fire - glorious appearance, holiness</a:t>
            </a:r>
          </a:p>
          <a:p>
            <a:pPr eaLnBrk="1" hangingPunct="1"/>
            <a:r>
              <a:rPr lang="en-US" altLang="en-US" sz="4400" b="1" dirty="0" smtClean="0">
                <a:solidFill>
                  <a:srgbClr val="FFFFFF"/>
                </a:solidFill>
                <a:latin typeface="Arial Narrow" panose="020B0606020202030204" pitchFamily="34" charset="0"/>
              </a:rPr>
              <a:t>A </a:t>
            </a:r>
            <a:r>
              <a:rPr lang="en-US" altLang="en-US" sz="4400" b="1" dirty="0">
                <a:solidFill>
                  <a:srgbClr val="FFFFFF"/>
                </a:solidFill>
                <a:latin typeface="Arial Narrow" panose="020B0606020202030204" pitchFamily="34" charset="0"/>
              </a:rPr>
              <a:t>little scroll that was open - it could be easily read, it is not the 7 sealed scroll, it concerns the future</a:t>
            </a:r>
          </a:p>
          <a:p>
            <a:pPr eaLnBrk="1" hangingPunct="1"/>
            <a:r>
              <a:rPr lang="en-US" altLang="en-US" sz="4400" b="1" dirty="0" smtClean="0">
                <a:solidFill>
                  <a:srgbClr val="FFFFFF"/>
                </a:solidFill>
                <a:latin typeface="Arial Narrow" panose="020B0606020202030204" pitchFamily="34" charset="0"/>
              </a:rPr>
              <a:t>Right </a:t>
            </a:r>
            <a:r>
              <a:rPr lang="en-US" altLang="en-US" sz="4400" b="1" dirty="0">
                <a:solidFill>
                  <a:srgbClr val="FFFFFF"/>
                </a:solidFill>
                <a:latin typeface="Arial Narrow" panose="020B0606020202030204" pitchFamily="34" charset="0"/>
              </a:rPr>
              <a:t>foot on the sea, left foot on the earth - possesses authority over both land and sea to execute judgment</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71097054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subTnLst>
                                    <p:animClr clrSpc="rgb" dir="cw">
                                      <p:cBhvr override="childStyle">
                                        <p:cTn dur="1" fill="hold" display="0" masterRel="nextClick" afterEffect="1"/>
                                        <p:tgtEl>
                                          <p:spTgt spid="53251">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3251">
                                            <p:txEl>
                                              <p:pRg st="1" end="1"/>
                                            </p:txEl>
                                          </p:spTgt>
                                        </p:tgtEl>
                                        <p:attrNameLst>
                                          <p:attrName>style.visibility</p:attrName>
                                        </p:attrNameLst>
                                      </p:cBhvr>
                                      <p:to>
                                        <p:strVal val="visible"/>
                                      </p:to>
                                    </p:set>
                                    <p:animEffect transition="in" filter="wipe(left)">
                                      <p:cBhvr>
                                        <p:cTn id="15" dur="500"/>
                                        <p:tgtEl>
                                          <p:spTgt spid="53251">
                                            <p:txEl>
                                              <p:pRg st="1" end="1"/>
                                            </p:txEl>
                                          </p:spTgt>
                                        </p:tgtEl>
                                      </p:cBhvr>
                                    </p:animEffect>
                                  </p:childTnLst>
                                  <p:subTnLst>
                                    <p:animClr clrSpc="rgb" dir="cw">
                                      <p:cBhvr override="childStyle">
                                        <p:cTn dur="1" fill="hold" display="0" masterRel="nextClick" afterEffect="1"/>
                                        <p:tgtEl>
                                          <p:spTgt spid="53251">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3251">
                                            <p:txEl>
                                              <p:pRg st="2" end="2"/>
                                            </p:txEl>
                                          </p:spTgt>
                                        </p:tgtEl>
                                        <p:attrNameLst>
                                          <p:attrName>style.visibility</p:attrName>
                                        </p:attrNameLst>
                                      </p:cBhvr>
                                      <p:to>
                                        <p:strVal val="visible"/>
                                      </p:to>
                                    </p:set>
                                    <p:animEffect transition="in" filter="wipe(left)">
                                      <p:cBhvr>
                                        <p:cTn id="20" dur="500"/>
                                        <p:tgtEl>
                                          <p:spTgt spid="532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	The Actions</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Revelation </a:t>
            </a:r>
            <a:r>
              <a:rPr lang="en-US" altLang="en-US" sz="3600" b="1" dirty="0">
                <a:solidFill>
                  <a:srgbClr val="FFFF99"/>
                </a:solidFill>
                <a:latin typeface="Arial Narrow" panose="020B0606020202030204" pitchFamily="34" charset="0"/>
              </a:rPr>
              <a:t>10:3-4</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a:solidFill>
                  <a:srgbClr val="FFFFFF"/>
                </a:solidFill>
                <a:latin typeface="Arial Narrow" panose="020B0606020202030204" pitchFamily="34" charset="0"/>
              </a:rPr>
              <a:t>A loud cry. A lion’s roar can hit 114 decibels &amp; low pitch heard up to 5 miles</a:t>
            </a:r>
          </a:p>
          <a:p>
            <a:pPr eaLnBrk="1" hangingPunct="1"/>
            <a:r>
              <a:rPr lang="en-US" altLang="en-US" sz="4400" b="1" dirty="0" smtClean="0">
                <a:solidFill>
                  <a:srgbClr val="FFFFFF"/>
                </a:solidFill>
                <a:latin typeface="Arial Narrow" panose="020B0606020202030204" pitchFamily="34" charset="0"/>
              </a:rPr>
              <a:t>The </a:t>
            </a:r>
            <a:r>
              <a:rPr lang="en-US" altLang="en-US" sz="4400" b="1" dirty="0">
                <a:solidFill>
                  <a:srgbClr val="FFFFFF"/>
                </a:solidFill>
                <a:latin typeface="Arial Narrow" panose="020B0606020202030204" pitchFamily="34" charset="0"/>
              </a:rPr>
              <a:t>seven peals of thunder respond with their own voices - also loud, a thunderclap can reach 120 decibels</a:t>
            </a:r>
          </a:p>
          <a:p>
            <a:pPr eaLnBrk="1" hangingPunct="1"/>
            <a:r>
              <a:rPr lang="en-US" altLang="en-US" sz="4400" b="1" dirty="0" smtClean="0">
                <a:solidFill>
                  <a:srgbClr val="FFFFFF"/>
                </a:solidFill>
                <a:latin typeface="Arial Narrow" panose="020B0606020202030204" pitchFamily="34" charset="0"/>
              </a:rPr>
              <a:t>The </a:t>
            </a:r>
            <a:r>
              <a:rPr lang="en-US" altLang="en-US" sz="4400" b="1" dirty="0">
                <a:solidFill>
                  <a:srgbClr val="FFFFFF"/>
                </a:solidFill>
                <a:latin typeface="Arial Narrow" panose="020B0606020202030204" pitchFamily="34" charset="0"/>
              </a:rPr>
              <a:t>identity of these 7 specific peals of thunder is not known to us - God? Holy Spirit? Specific Angels? </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4275">
                                            <p:txEl>
                                              <p:pRg st="0" end="0"/>
                                            </p:txEl>
                                          </p:spTgt>
                                        </p:tgtEl>
                                        <p:attrNameLst>
                                          <p:attrName>style.visibility</p:attrName>
                                        </p:attrNameLst>
                                      </p:cBhvr>
                                      <p:to>
                                        <p:strVal val="visible"/>
                                      </p:to>
                                    </p:set>
                                    <p:animEffect transition="in" filter="fade">
                                      <p:cBhvr>
                                        <p:cTn id="11" dur="1000"/>
                                        <p:tgtEl>
                                          <p:spTgt spid="54275">
                                            <p:txEl>
                                              <p:pRg st="0" end="0"/>
                                            </p:txEl>
                                          </p:spTgt>
                                        </p:tgtEl>
                                      </p:cBhvr>
                                    </p:animEffect>
                                  </p:childTnLst>
                                  <p:subTnLst>
                                    <p:animClr clrSpc="rgb" dir="cw">
                                      <p:cBhvr override="childStyle">
                                        <p:cTn dur="1" fill="hold" display="0" masterRel="nextClick" afterEffect="1"/>
                                        <p:tgtEl>
                                          <p:spTgt spid="54275">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4275">
                                            <p:txEl>
                                              <p:pRg st="1" end="1"/>
                                            </p:txEl>
                                          </p:spTgt>
                                        </p:tgtEl>
                                        <p:attrNameLst>
                                          <p:attrName>style.visibility</p:attrName>
                                        </p:attrNameLst>
                                      </p:cBhvr>
                                      <p:to>
                                        <p:strVal val="visible"/>
                                      </p:to>
                                    </p:set>
                                    <p:animEffect transition="in" filter="fade">
                                      <p:cBhvr>
                                        <p:cTn id="16" dur="1000"/>
                                        <p:tgtEl>
                                          <p:spTgt spid="54275">
                                            <p:txEl>
                                              <p:pRg st="1" end="1"/>
                                            </p:txEl>
                                          </p:spTgt>
                                        </p:tgtEl>
                                      </p:cBhvr>
                                    </p:animEffect>
                                  </p:childTnLst>
                                  <p:subTnLst>
                                    <p:animClr clrSpc="rgb" dir="cw">
                                      <p:cBhvr override="childStyle">
                                        <p:cTn dur="1" fill="hold" display="0" masterRel="nextClick" afterEffect="1"/>
                                        <p:tgtEl>
                                          <p:spTgt spid="54275">
                                            <p:txEl>
                                              <p:pRg st="1" end="1"/>
                                            </p:txEl>
                                          </p:spTgt>
                                        </p:tgtEl>
                                        <p:attrNameLst>
                                          <p:attrName>ppt_c</p:attrName>
                                        </p:attrNameLst>
                                      </p:cBhvr>
                                      <p:to>
                                        <a:srgbClr val="C0C0C0"/>
                                      </p:to>
                                    </p:animClr>
                                  </p:sub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4275">
                                            <p:txEl>
                                              <p:pRg st="2" end="2"/>
                                            </p:txEl>
                                          </p:spTgt>
                                        </p:tgtEl>
                                        <p:attrNameLst>
                                          <p:attrName>style.visibility</p:attrName>
                                        </p:attrNameLst>
                                      </p:cBhvr>
                                      <p:to>
                                        <p:strVal val="visible"/>
                                      </p:to>
                                    </p:set>
                                    <p:animEffect transition="in" filter="fade">
                                      <p:cBhvr>
                                        <p:cTn id="21" dur="1000"/>
                                        <p:tgtEl>
                                          <p:spTgt spid="542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	The Actions</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Revelation </a:t>
            </a:r>
            <a:r>
              <a:rPr lang="en-US" altLang="en-US" sz="3600" b="1" dirty="0">
                <a:solidFill>
                  <a:srgbClr val="FFFF99"/>
                </a:solidFill>
                <a:latin typeface="Arial Narrow" panose="020B0606020202030204" pitchFamily="34" charset="0"/>
              </a:rPr>
              <a:t>10:3-4</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It </a:t>
            </a:r>
            <a:r>
              <a:rPr lang="en-US" altLang="en-US" sz="4400" b="1" dirty="0">
                <a:solidFill>
                  <a:srgbClr val="FFFFFF"/>
                </a:solidFill>
                <a:latin typeface="Arial Narrow" panose="020B0606020202030204" pitchFamily="34" charset="0"/>
              </a:rPr>
              <a:t>is articulate speech which John could understand, </a:t>
            </a:r>
          </a:p>
          <a:p>
            <a:pPr eaLnBrk="1" hangingPunct="1"/>
            <a:r>
              <a:rPr lang="en-US" altLang="en-US" sz="4400" b="1" dirty="0" smtClean="0">
                <a:solidFill>
                  <a:srgbClr val="FFFFFF"/>
                </a:solidFill>
                <a:latin typeface="Arial Narrow" panose="020B0606020202030204" pitchFamily="34" charset="0"/>
              </a:rPr>
              <a:t>A </a:t>
            </a:r>
            <a:r>
              <a:rPr lang="en-US" altLang="en-US" sz="4400" b="1" dirty="0">
                <a:solidFill>
                  <a:srgbClr val="FFFFFF"/>
                </a:solidFill>
                <a:latin typeface="Arial Narrow" panose="020B0606020202030204" pitchFamily="34" charset="0"/>
              </a:rPr>
              <a:t>voice from heaven (probably Jesus - Rev. 1:11, 19; 4:1) stops him from writing it down</a:t>
            </a:r>
          </a:p>
          <a:p>
            <a:pPr eaLnBrk="1" hangingPunct="1"/>
            <a:r>
              <a:rPr lang="en-US" altLang="en-US" sz="4400" b="1" dirty="0" smtClean="0">
                <a:solidFill>
                  <a:srgbClr val="FFFFFF"/>
                </a:solidFill>
                <a:latin typeface="Arial Narrow" panose="020B0606020202030204" pitchFamily="34" charset="0"/>
              </a:rPr>
              <a:t>A </a:t>
            </a:r>
            <a:r>
              <a:rPr lang="en-US" altLang="en-US" sz="4400" b="1" dirty="0">
                <a:solidFill>
                  <a:srgbClr val="FFFFFF"/>
                </a:solidFill>
                <a:latin typeface="Arial Narrow" panose="020B0606020202030204" pitchFamily="34" charset="0"/>
              </a:rPr>
              <a:t>similar thing happened to Daniel (Daniel 12:4,9) and to Paul (2 Corinthians 12:1-4</a:t>
            </a:r>
            <a:r>
              <a:rPr lang="en-US" altLang="en-US" sz="4400" b="1" dirty="0" smtClean="0">
                <a:solidFill>
                  <a:srgbClr val="FFFFFF"/>
                </a:solidFill>
                <a:latin typeface="Arial Narrow" panose="020B0606020202030204" pitchFamily="34" charset="0"/>
              </a:rPr>
              <a:t>)</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60298164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subTnLst>
                                    <p:animClr clrSpc="rgb" dir="cw">
                                      <p:cBhvr override="childStyle">
                                        <p:cTn dur="1" fill="hold" display="0" masterRel="nextClick" afterEffect="1"/>
                                        <p:tgtEl>
                                          <p:spTgt spid="54275">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275">
                                            <p:txEl>
                                              <p:pRg st="1" end="1"/>
                                            </p:txEl>
                                          </p:spTgt>
                                        </p:tgtEl>
                                        <p:attrNameLst>
                                          <p:attrName>style.visibility</p:attrName>
                                        </p:attrNameLst>
                                      </p:cBhvr>
                                      <p:to>
                                        <p:strVal val="visible"/>
                                      </p:to>
                                    </p:set>
                                    <p:animEffect transition="in" filter="fade">
                                      <p:cBhvr>
                                        <p:cTn id="15" dur="1000"/>
                                        <p:tgtEl>
                                          <p:spTgt spid="54275">
                                            <p:txEl>
                                              <p:pRg st="1" end="1"/>
                                            </p:txEl>
                                          </p:spTgt>
                                        </p:tgtEl>
                                      </p:cBhvr>
                                    </p:animEffect>
                                  </p:childTnLst>
                                  <p:subTnLst>
                                    <p:animClr clrSpc="rgb" dir="cw">
                                      <p:cBhvr override="childStyle">
                                        <p:cTn dur="1" fill="hold" display="0" masterRel="nextClick" afterEffect="1"/>
                                        <p:tgtEl>
                                          <p:spTgt spid="54275">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4275">
                                            <p:txEl>
                                              <p:pRg st="2" end="2"/>
                                            </p:txEl>
                                          </p:spTgt>
                                        </p:tgtEl>
                                        <p:attrNameLst>
                                          <p:attrName>style.visibility</p:attrName>
                                        </p:attrNameLst>
                                      </p:cBhvr>
                                      <p:to>
                                        <p:strVal val="visible"/>
                                      </p:to>
                                    </p:set>
                                    <p:animEffect transition="in" filter="fade">
                                      <p:cBhvr>
                                        <p:cTn id="20" dur="1000"/>
                                        <p:tgtEl>
                                          <p:spTgt spid="542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	The Actions</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Revelation </a:t>
            </a:r>
            <a:r>
              <a:rPr lang="en-US" altLang="en-US" sz="3600" b="1" dirty="0">
                <a:solidFill>
                  <a:srgbClr val="FFFF99"/>
                </a:solidFill>
                <a:latin typeface="Arial Narrow" panose="020B0606020202030204" pitchFamily="34" charset="0"/>
              </a:rPr>
              <a:t>10:3-4</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There </a:t>
            </a:r>
            <a:r>
              <a:rPr lang="en-US" altLang="en-US" sz="4400" b="1" dirty="0">
                <a:solidFill>
                  <a:srgbClr val="FFFFFF"/>
                </a:solidFill>
                <a:latin typeface="Arial Narrow" panose="020B0606020202030204" pitchFamily="34" charset="0"/>
              </a:rPr>
              <a:t>has always been a restrictive element to God’s revelation  - there would be too much (John 21:25)</a:t>
            </a:r>
          </a:p>
          <a:p>
            <a:pPr eaLnBrk="1" hangingPunct="1"/>
            <a:r>
              <a:rPr lang="en-US" altLang="en-US" sz="4400" b="1" dirty="0" smtClean="0">
                <a:solidFill>
                  <a:srgbClr val="FFFFFF"/>
                </a:solidFill>
                <a:latin typeface="Arial Narrow" panose="020B0606020202030204" pitchFamily="34" charset="0"/>
              </a:rPr>
              <a:t>God </a:t>
            </a:r>
            <a:r>
              <a:rPr lang="en-US" altLang="en-US" sz="4400" b="1" dirty="0">
                <a:solidFill>
                  <a:srgbClr val="FFFFFF"/>
                </a:solidFill>
                <a:latin typeface="Arial Narrow" panose="020B0606020202030204" pitchFamily="34" charset="0"/>
              </a:rPr>
              <a:t>has given us all that we need for life and godliness (2 Peter 1:3-4)</a:t>
            </a:r>
          </a:p>
          <a:p>
            <a:pPr eaLnBrk="1" hangingPunct="1"/>
            <a:r>
              <a:rPr lang="en-US" altLang="en-US" sz="4400" b="1" dirty="0" smtClean="0">
                <a:solidFill>
                  <a:srgbClr val="FFFFFF"/>
                </a:solidFill>
                <a:latin typeface="Arial Narrow" panose="020B0606020202030204" pitchFamily="34" charset="0"/>
              </a:rPr>
              <a:t>God </a:t>
            </a:r>
            <a:r>
              <a:rPr lang="en-US" altLang="en-US" sz="4400" b="1" dirty="0">
                <a:solidFill>
                  <a:srgbClr val="FFFFFF"/>
                </a:solidFill>
                <a:latin typeface="Arial Narrow" panose="020B0606020202030204" pitchFamily="34" charset="0"/>
              </a:rPr>
              <a:t>knows the limits of what we can handle &amp; keeps some things secret - (Deut. 29:29</a:t>
            </a:r>
            <a:r>
              <a:rPr lang="en-US" altLang="en-US" sz="4400" b="1" dirty="0" smtClean="0">
                <a:solidFill>
                  <a:srgbClr val="FFFFFF"/>
                </a:solidFill>
                <a:latin typeface="Arial Narrow" panose="020B0606020202030204" pitchFamily="34" charset="0"/>
              </a:rPr>
              <a:t>)</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39540168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subTnLst>
                                    <p:animClr clrSpc="rgb" dir="cw">
                                      <p:cBhvr override="childStyle">
                                        <p:cTn dur="1" fill="hold" display="0" masterRel="nextClick" afterEffect="1"/>
                                        <p:tgtEl>
                                          <p:spTgt spid="54275">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275">
                                            <p:txEl>
                                              <p:pRg st="1" end="1"/>
                                            </p:txEl>
                                          </p:spTgt>
                                        </p:tgtEl>
                                        <p:attrNameLst>
                                          <p:attrName>style.visibility</p:attrName>
                                        </p:attrNameLst>
                                      </p:cBhvr>
                                      <p:to>
                                        <p:strVal val="visible"/>
                                      </p:to>
                                    </p:set>
                                    <p:animEffect transition="in" filter="fade">
                                      <p:cBhvr>
                                        <p:cTn id="15" dur="1000"/>
                                        <p:tgtEl>
                                          <p:spTgt spid="54275">
                                            <p:txEl>
                                              <p:pRg st="1" end="1"/>
                                            </p:txEl>
                                          </p:spTgt>
                                        </p:tgtEl>
                                      </p:cBhvr>
                                    </p:animEffect>
                                  </p:childTnLst>
                                  <p:subTnLst>
                                    <p:animClr clrSpc="rgb" dir="cw">
                                      <p:cBhvr override="childStyle">
                                        <p:cTn dur="1" fill="hold" display="0" masterRel="nextClick" afterEffect="1"/>
                                        <p:tgtEl>
                                          <p:spTgt spid="54275">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4275">
                                            <p:txEl>
                                              <p:pRg st="2" end="2"/>
                                            </p:txEl>
                                          </p:spTgt>
                                        </p:tgtEl>
                                        <p:attrNameLst>
                                          <p:attrName>style.visibility</p:attrName>
                                        </p:attrNameLst>
                                      </p:cBhvr>
                                      <p:to>
                                        <p:strVal val="visible"/>
                                      </p:to>
                                    </p:set>
                                    <p:animEffect transition="in" filter="fade">
                                      <p:cBhvr>
                                        <p:cTn id="20" dur="1000"/>
                                        <p:tgtEl>
                                          <p:spTgt spid="542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	The Actions</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Revelation </a:t>
            </a:r>
            <a:r>
              <a:rPr lang="en-US" altLang="en-US" sz="3600" b="1" dirty="0">
                <a:solidFill>
                  <a:srgbClr val="FFFF99"/>
                </a:solidFill>
                <a:latin typeface="Arial Narrow" panose="020B0606020202030204" pitchFamily="34" charset="0"/>
              </a:rPr>
              <a:t>10:3-4</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People </a:t>
            </a:r>
            <a:r>
              <a:rPr lang="en-US" altLang="en-US" sz="4400" b="1" dirty="0">
                <a:solidFill>
                  <a:srgbClr val="FFFFFF"/>
                </a:solidFill>
                <a:latin typeface="Arial Narrow" panose="020B0606020202030204" pitchFamily="34" charset="0"/>
              </a:rPr>
              <a:t>commonly want to know the future &amp; often seek to learn it from demonic sources.</a:t>
            </a:r>
          </a:p>
          <a:p>
            <a:pPr eaLnBrk="1" hangingPunct="1"/>
            <a:r>
              <a:rPr lang="en-US" altLang="en-US" sz="4400" b="1" dirty="0" smtClean="0">
                <a:solidFill>
                  <a:srgbClr val="FFFFFF"/>
                </a:solidFill>
                <a:latin typeface="Arial Narrow" panose="020B0606020202030204" pitchFamily="34" charset="0"/>
              </a:rPr>
              <a:t>Only </a:t>
            </a:r>
            <a:r>
              <a:rPr lang="en-US" altLang="en-US" sz="4400" b="1" dirty="0">
                <a:solidFill>
                  <a:srgbClr val="FFFFFF"/>
                </a:solidFill>
                <a:latin typeface="Arial Narrow" panose="020B0606020202030204" pitchFamily="34" charset="0"/>
              </a:rPr>
              <a:t>our sovereign God knows the future (Isa. 46:10), &amp; in His wisdom He reveals only what we </a:t>
            </a:r>
            <a:r>
              <a:rPr lang="en-US" altLang="en-US" sz="4400" b="1" dirty="0" smtClean="0">
                <a:solidFill>
                  <a:srgbClr val="FFFFFF"/>
                </a:solidFill>
                <a:latin typeface="Arial Narrow" panose="020B0606020202030204" pitchFamily="34" charset="0"/>
              </a:rPr>
              <a:t>need</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417970973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subTnLst>
                                    <p:animClr clrSpc="rgb" dir="cw">
                                      <p:cBhvr override="childStyle">
                                        <p:cTn dur="1" fill="hold" display="0" masterRel="nextClick" afterEffect="1"/>
                                        <p:tgtEl>
                                          <p:spTgt spid="54275">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275">
                                            <p:txEl>
                                              <p:pRg st="1" end="1"/>
                                            </p:txEl>
                                          </p:spTgt>
                                        </p:tgtEl>
                                        <p:attrNameLst>
                                          <p:attrName>style.visibility</p:attrName>
                                        </p:attrNameLst>
                                      </p:cBhvr>
                                      <p:to>
                                        <p:strVal val="visible"/>
                                      </p:to>
                                    </p:set>
                                    <p:animEffect transition="in" filter="fade">
                                      <p:cBhvr>
                                        <p:cTn id="15" dur="1000"/>
                                        <p:tgtEl>
                                          <p:spTgt spid="542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	The Actions</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Revelation </a:t>
            </a:r>
            <a:r>
              <a:rPr lang="en-US" altLang="en-US" sz="3600" b="1" dirty="0">
                <a:solidFill>
                  <a:srgbClr val="FFFF99"/>
                </a:solidFill>
                <a:latin typeface="Arial Narrow" panose="020B0606020202030204" pitchFamily="34" charset="0"/>
              </a:rPr>
              <a:t>10:3-4</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Prophecy </a:t>
            </a:r>
            <a:r>
              <a:rPr lang="en-US" altLang="en-US" sz="4400" b="1" dirty="0">
                <a:solidFill>
                  <a:srgbClr val="FFFFFF"/>
                </a:solidFill>
                <a:latin typeface="Arial Narrow" panose="020B0606020202030204" pitchFamily="34" charset="0"/>
              </a:rPr>
              <a:t>is not to obstruct life in the present, it is to motivate godly living in the present (2 Peter 3:10-15)</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12955278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a:t>
            </a:r>
            <a:r>
              <a:rPr lang="en-US" altLang="en-US" b="1" u="sng" dirty="0" smtClean="0">
                <a:solidFill>
                  <a:srgbClr val="A0D0FF"/>
                </a:solidFill>
                <a:latin typeface="Arial Narrow" panose="020B0606020202030204" pitchFamily="34" charset="0"/>
              </a:rPr>
              <a:t>Oath</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Revelation 10:5-7</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a:solidFill>
                  <a:srgbClr val="FFFFFF"/>
                </a:solidFill>
                <a:latin typeface="Arial Narrow" panose="020B0606020202030204" pitchFamily="34" charset="0"/>
              </a:rPr>
              <a:t>Lifting the right hand is the common gesture in taking an oath - it still is</a:t>
            </a:r>
          </a:p>
          <a:p>
            <a:pPr eaLnBrk="1" hangingPunct="1"/>
            <a:r>
              <a:rPr lang="en-US" altLang="en-US" sz="4400" b="1" dirty="0" smtClean="0">
                <a:solidFill>
                  <a:srgbClr val="FFFFFF"/>
                </a:solidFill>
                <a:latin typeface="Arial Narrow" panose="020B0606020202030204" pitchFamily="34" charset="0"/>
              </a:rPr>
              <a:t>The </a:t>
            </a:r>
            <a:r>
              <a:rPr lang="en-US" altLang="en-US" sz="4400" b="1" dirty="0">
                <a:solidFill>
                  <a:srgbClr val="FFFFFF"/>
                </a:solidFill>
                <a:latin typeface="Arial Narrow" panose="020B0606020202030204" pitchFamily="34" charset="0"/>
              </a:rPr>
              <a:t>strength of an oath is dependent on the object or person sworn by (Matthew 5:33-36)</a:t>
            </a:r>
          </a:p>
          <a:p>
            <a:pPr eaLnBrk="1" hangingPunct="1"/>
            <a:r>
              <a:rPr lang="en-US" altLang="en-US" sz="4400" b="1" dirty="0" smtClean="0">
                <a:solidFill>
                  <a:srgbClr val="FFFFFF"/>
                </a:solidFill>
                <a:latin typeface="Arial Narrow" panose="020B0606020202030204" pitchFamily="34" charset="0"/>
              </a:rPr>
              <a:t>This </a:t>
            </a:r>
            <a:r>
              <a:rPr lang="en-US" altLang="en-US" sz="4400" b="1" dirty="0">
                <a:solidFill>
                  <a:srgbClr val="FFFFFF"/>
                </a:solidFill>
                <a:latin typeface="Arial Narrow" panose="020B0606020202030204" pitchFamily="34" charset="0"/>
              </a:rPr>
              <a:t>angel swore by the eternal creator of everything in heaven, the earth &amp; the </a:t>
            </a:r>
            <a:r>
              <a:rPr lang="en-US" altLang="en-US" sz="4400" b="1" dirty="0" smtClean="0">
                <a:solidFill>
                  <a:srgbClr val="FFFFFF"/>
                </a:solidFill>
                <a:latin typeface="Arial Narrow" panose="020B0606020202030204" pitchFamily="34" charset="0"/>
              </a:rPr>
              <a:t>sea</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1" dur="500"/>
                                        <p:tgtEl>
                                          <p:spTgt spid="55299">
                                            <p:txEl>
                                              <p:pRg st="0" end="0"/>
                                            </p:txEl>
                                          </p:spTgt>
                                        </p:tgtEl>
                                      </p:cBhvr>
                                    </p:animEffect>
                                  </p:childTnLst>
                                  <p:subTnLst>
                                    <p:animClr clrSpc="rgb" dir="cw">
                                      <p:cBhvr override="childStyle">
                                        <p:cTn dur="1" fill="hold" display="0" masterRel="nextClick" afterEffect="1"/>
                                        <p:tgtEl>
                                          <p:spTgt spid="55299">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6" dur="500"/>
                                        <p:tgtEl>
                                          <p:spTgt spid="55299">
                                            <p:txEl>
                                              <p:pRg st="1" end="1"/>
                                            </p:txEl>
                                          </p:spTgt>
                                        </p:tgtEl>
                                      </p:cBhvr>
                                    </p:animEffect>
                                  </p:childTnLst>
                                  <p:subTnLst>
                                    <p:animClr clrSpc="rgb" dir="cw">
                                      <p:cBhvr override="childStyle">
                                        <p:cTn dur="1" fill="hold" display="0" masterRel="nextClick" afterEffect="1"/>
                                        <p:tgtEl>
                                          <p:spTgt spid="55299">
                                            <p:txEl>
                                              <p:pRg st="1" end="1"/>
                                            </p:txEl>
                                          </p:spTgt>
                                        </p:tgtEl>
                                        <p:attrNameLst>
                                          <p:attrName>ppt_c</p:attrName>
                                        </p:attrNameLst>
                                      </p:cBhvr>
                                      <p:to>
                                        <a:srgbClr val="C0C0C0"/>
                                      </p:to>
                                    </p:animClr>
                                  </p:sub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21" dur="500"/>
                                        <p:tgtEl>
                                          <p:spTgt spid="552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a:t>
            </a:r>
            <a:r>
              <a:rPr lang="en-US" altLang="en-US" b="1" u="sng" dirty="0" smtClean="0">
                <a:solidFill>
                  <a:srgbClr val="A0D0FF"/>
                </a:solidFill>
                <a:latin typeface="Arial Narrow" panose="020B0606020202030204" pitchFamily="34" charset="0"/>
              </a:rPr>
              <a:t>Oath</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Revelation 10:5-7</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This </a:t>
            </a:r>
            <a:r>
              <a:rPr lang="en-US" altLang="en-US" sz="4400" b="1" dirty="0">
                <a:solidFill>
                  <a:srgbClr val="FFFFFF"/>
                </a:solidFill>
                <a:latin typeface="Arial Narrow" panose="020B0606020202030204" pitchFamily="34" charset="0"/>
              </a:rPr>
              <a:t>oath is the answer to the cry of the martyrs in the 5th seal (Rev. 6:9-11)</a:t>
            </a:r>
          </a:p>
          <a:p>
            <a:pPr eaLnBrk="1" hangingPunct="1"/>
            <a:r>
              <a:rPr lang="en-US" altLang="en-US" sz="4400" b="1" dirty="0" smtClean="0">
                <a:solidFill>
                  <a:srgbClr val="FFFFFF"/>
                </a:solidFill>
                <a:latin typeface="Arial Narrow" panose="020B0606020202030204" pitchFamily="34" charset="0"/>
              </a:rPr>
              <a:t>There </a:t>
            </a:r>
            <a:r>
              <a:rPr lang="en-US" altLang="en-US" sz="4400" b="1" dirty="0">
                <a:solidFill>
                  <a:srgbClr val="FFFFFF"/>
                </a:solidFill>
                <a:latin typeface="Arial Narrow" panose="020B0606020202030204" pitchFamily="34" charset="0"/>
              </a:rPr>
              <a:t>would be no more time delay between the 7th trumpet &amp; the culmination of the prophecies (Dan. 12:7</a:t>
            </a:r>
            <a:r>
              <a:rPr lang="en-US" altLang="en-US" sz="4400" b="1" dirty="0" smtClean="0">
                <a:solidFill>
                  <a:srgbClr val="FFFFFF"/>
                </a:solidFill>
                <a:latin typeface="Arial Narrow" panose="020B0606020202030204" pitchFamily="34" charset="0"/>
              </a:rPr>
              <a:t>)</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277752982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subTnLst>
                                    <p:animClr clrSpc="rgb" dir="cw">
                                      <p:cBhvr override="childStyle">
                                        <p:cTn dur="1" fill="hold" display="0" masterRel="nextClick" afterEffect="1"/>
                                        <p:tgtEl>
                                          <p:spTgt spid="55299">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5" dur="500"/>
                                        <p:tgtEl>
                                          <p:spTgt spid="552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685800" y="304800"/>
            <a:ext cx="7696200" cy="762000"/>
          </a:xfrm>
        </p:spPr>
        <p:txBody>
          <a:bodyPr/>
          <a:lstStyle/>
          <a:p>
            <a:pPr eaLnBrk="1" hangingPunct="1"/>
            <a:r>
              <a:rPr lang="en-US" altLang="en-US" sz="4000" b="1" smtClean="0"/>
              <a:t>A reminder to consider others Please:</a:t>
            </a:r>
          </a:p>
        </p:txBody>
      </p:sp>
      <p:sp>
        <p:nvSpPr>
          <p:cNvPr id="6147" name="Rectangle 3"/>
          <p:cNvSpPr>
            <a:spLocks noGrp="1" noChangeArrowheads="1"/>
          </p:cNvSpPr>
          <p:nvPr>
            <p:ph type="subTitle" idx="4294967295"/>
          </p:nvPr>
        </p:nvSpPr>
        <p:spPr>
          <a:xfrm>
            <a:off x="304800" y="1295400"/>
            <a:ext cx="8458200" cy="5334000"/>
          </a:xfrm>
        </p:spPr>
        <p:txBody>
          <a:bodyPr/>
          <a:lstStyle/>
          <a:p>
            <a:pPr marL="395288" indent="-395288" eaLnBrk="1" hangingPunct="1">
              <a:buFont typeface="Wingdings" panose="05000000000000000000" pitchFamily="2" charset="2"/>
              <a:buChar char="§"/>
            </a:pPr>
            <a:r>
              <a:rPr lang="en-US" altLang="en-US" b="1" dirty="0" smtClean="0"/>
              <a:t>Silence your cell phone &amp; all electronic devices</a:t>
            </a:r>
          </a:p>
          <a:p>
            <a:pPr marL="395288" indent="-395288" eaLnBrk="1" hangingPunct="1">
              <a:buFont typeface="Wingdings" panose="05000000000000000000" pitchFamily="2" charset="2"/>
              <a:buChar char="§"/>
            </a:pPr>
            <a:r>
              <a:rPr lang="en-US" altLang="en-US" b="1" dirty="0" smtClean="0"/>
              <a:t>Use the nursery or cry room if your child is fussy</a:t>
            </a:r>
          </a:p>
          <a:p>
            <a:pPr marL="395288" indent="-395288" eaLnBrk="1" hangingPunct="1">
              <a:buFont typeface="Wingdings" panose="05000000000000000000" pitchFamily="2" charset="2"/>
              <a:buChar char="§"/>
            </a:pPr>
            <a:r>
              <a:rPr lang="en-US" altLang="en-US" b="1" dirty="0" smtClean="0"/>
              <a:t>Get up during the preaching only if absolutely necessary (please sit in back if you must leave early)</a:t>
            </a:r>
          </a:p>
          <a:p>
            <a:pPr marL="395288" indent="-395288" eaLnBrk="1" hangingPunct="1">
              <a:buFont typeface="Wingdings" panose="05000000000000000000" pitchFamily="2" charset="2"/>
              <a:buChar char="§"/>
            </a:pPr>
            <a:r>
              <a:rPr lang="en-US" altLang="en-US" b="1" dirty="0" smtClean="0"/>
              <a:t>Refrain from eating &amp; drinking during worship service (</a:t>
            </a:r>
            <a:r>
              <a:rPr lang="en-US" altLang="en-US" b="1" smtClean="0"/>
              <a:t>except medical needs) </a:t>
            </a:r>
            <a:endParaRPr lang="en-US" altLang="en-US" b="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a:t>
            </a:r>
            <a:r>
              <a:rPr lang="en-US" altLang="en-US" b="1" u="sng" dirty="0" smtClean="0">
                <a:solidFill>
                  <a:srgbClr val="A0D0FF"/>
                </a:solidFill>
                <a:latin typeface="Arial Narrow" panose="020B0606020202030204" pitchFamily="34" charset="0"/>
              </a:rPr>
              <a:t>Oath</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Revelation 10:5-7</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The </a:t>
            </a:r>
            <a:r>
              <a:rPr lang="en-US" altLang="en-US" sz="4400" b="1" dirty="0">
                <a:solidFill>
                  <a:srgbClr val="FFFFFF"/>
                </a:solidFill>
                <a:latin typeface="Arial Narrow" panose="020B0606020202030204" pitchFamily="34" charset="0"/>
              </a:rPr>
              <a:t>mystery of God here is His bringing His kingdom to fruition - as had been revealed to the prophets</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417724173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Little </a:t>
            </a:r>
            <a:r>
              <a:rPr lang="en-US" altLang="en-US" b="1" u="sng" dirty="0" smtClean="0">
                <a:solidFill>
                  <a:srgbClr val="A0D0FF"/>
                </a:solidFill>
                <a:latin typeface="Arial Narrow" panose="020B0606020202030204" pitchFamily="34" charset="0"/>
              </a:rPr>
              <a:t>Scroll</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Revelation 10:8-11</a:t>
            </a:r>
            <a:endParaRPr lang="en-US" altLang="en-US" sz="36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a:solidFill>
                  <a:srgbClr val="FFFFFF"/>
                </a:solidFill>
                <a:latin typeface="Arial Narrow" panose="020B0606020202030204" pitchFamily="34" charset="0"/>
              </a:rPr>
              <a:t>The angel is described for the 3rd time as standing on the sea &amp; land - John is to get the scroll from the angel</a:t>
            </a:r>
          </a:p>
          <a:p>
            <a:pPr eaLnBrk="1" hangingPunct="1"/>
            <a:r>
              <a:rPr lang="en-US" altLang="en-US" sz="4400" b="1" dirty="0" smtClean="0">
                <a:solidFill>
                  <a:srgbClr val="FFFFFF"/>
                </a:solidFill>
                <a:latin typeface="Arial Narrow" panose="020B0606020202030204" pitchFamily="34" charset="0"/>
              </a:rPr>
              <a:t>John heeds </a:t>
            </a:r>
            <a:r>
              <a:rPr lang="en-US" altLang="en-US" sz="4400" b="1" dirty="0">
                <a:solidFill>
                  <a:srgbClr val="FFFFFF"/>
                </a:solidFill>
                <a:latin typeface="Arial Narrow" panose="020B0606020202030204" pitchFamily="34" charset="0"/>
              </a:rPr>
              <a:t>the command and becomes an active participant and not just an </a:t>
            </a:r>
            <a:r>
              <a:rPr lang="en-US" altLang="en-US" sz="4400" b="1" dirty="0" smtClean="0">
                <a:solidFill>
                  <a:srgbClr val="FFFFFF"/>
                </a:solidFill>
                <a:latin typeface="Arial Narrow" panose="020B0606020202030204" pitchFamily="34" charset="0"/>
              </a:rPr>
              <a:t>observer</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 presetClass="entr" presetSubtype="37" fill="hold" grpId="0" nodeType="clickEffect">
                                  <p:stCondLst>
                                    <p:cond delay="0"/>
                                  </p:stCondLst>
                                  <p:childTnLst>
                                    <p:set>
                                      <p:cBhvr>
                                        <p:cTn id="10"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1" dur="500"/>
                                        <p:tgtEl>
                                          <p:spTgt spid="56323">
                                            <p:txEl>
                                              <p:pRg st="0" end="0"/>
                                            </p:txEl>
                                          </p:spTgt>
                                        </p:tgtEl>
                                      </p:cBhvr>
                                    </p:animEffect>
                                  </p:childTnLst>
                                  <p:subTnLst>
                                    <p:animClr clrSpc="rgb" dir="cw">
                                      <p:cBhvr override="childStyle">
                                        <p:cTn dur="1" fill="hold" display="0" masterRel="nextClick" afterEffect="1"/>
                                        <p:tgtEl>
                                          <p:spTgt spid="56323">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16" presetClass="entr" presetSubtype="37" fill="hold" grpId="0" nodeType="clickEffect">
                                  <p:stCondLst>
                                    <p:cond delay="0"/>
                                  </p:stCondLst>
                                  <p:childTnLst>
                                    <p:set>
                                      <p:cBhvr>
                                        <p:cTn id="15"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6" dur="500"/>
                                        <p:tgtEl>
                                          <p:spTgt spid="563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Little </a:t>
            </a:r>
            <a:r>
              <a:rPr lang="en-US" altLang="en-US" b="1" u="sng" dirty="0" smtClean="0">
                <a:solidFill>
                  <a:srgbClr val="A0D0FF"/>
                </a:solidFill>
                <a:latin typeface="Arial Narrow" panose="020B0606020202030204" pitchFamily="34" charset="0"/>
              </a:rPr>
              <a:t>Scroll</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Revelation 10:8-11</a:t>
            </a:r>
            <a:endParaRPr lang="en-US" altLang="en-US" sz="36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To </a:t>
            </a:r>
            <a:r>
              <a:rPr lang="en-US" altLang="en-US" sz="4400" b="1" dirty="0">
                <a:solidFill>
                  <a:srgbClr val="FFFFFF"/>
                </a:solidFill>
                <a:latin typeface="Arial Narrow" panose="020B0606020202030204" pitchFamily="34" charset="0"/>
              </a:rPr>
              <a:t>“eat the scroll” is both physical as with Ezekiel 3:1-3 &amp; also figurative of </a:t>
            </a:r>
            <a:r>
              <a:rPr lang="en-US" altLang="en-US" sz="4400" b="1" dirty="0" err="1">
                <a:solidFill>
                  <a:srgbClr val="FFFFFF"/>
                </a:solidFill>
                <a:latin typeface="Arial Narrow" panose="020B0606020202030204" pitchFamily="34" charset="0"/>
              </a:rPr>
              <a:t>throughly</a:t>
            </a:r>
            <a:r>
              <a:rPr lang="en-US" altLang="en-US" sz="4400" b="1" dirty="0">
                <a:solidFill>
                  <a:srgbClr val="FFFFFF"/>
                </a:solidFill>
                <a:latin typeface="Arial Narrow" panose="020B0606020202030204" pitchFamily="34" charset="0"/>
              </a:rPr>
              <a:t> learning it</a:t>
            </a:r>
          </a:p>
          <a:p>
            <a:pPr eaLnBrk="1" hangingPunct="1"/>
            <a:r>
              <a:rPr lang="en-US" altLang="en-US" sz="4400" b="1" dirty="0" smtClean="0">
                <a:solidFill>
                  <a:srgbClr val="FFFFFF"/>
                </a:solidFill>
                <a:latin typeface="Arial Narrow" panose="020B0606020202030204" pitchFamily="34" charset="0"/>
              </a:rPr>
              <a:t>The </a:t>
            </a:r>
            <a:r>
              <a:rPr lang="en-US" altLang="en-US" sz="4400" b="1" dirty="0">
                <a:solidFill>
                  <a:srgbClr val="FFFFFF"/>
                </a:solidFill>
                <a:latin typeface="Arial Narrow" panose="020B0606020202030204" pitchFamily="34" charset="0"/>
              </a:rPr>
              <a:t>scroll was sweet in his mouth, but bitter (upsetting / painful) to his stomach - he physically ate </a:t>
            </a:r>
            <a:r>
              <a:rPr lang="en-US" altLang="en-US" sz="4400" b="1" dirty="0" smtClean="0">
                <a:solidFill>
                  <a:srgbClr val="FFFFFF"/>
                </a:solidFill>
                <a:latin typeface="Arial Narrow" panose="020B0606020202030204" pitchFamily="34" charset="0"/>
              </a:rPr>
              <a:t>it</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62139916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subTnLst>
                                    <p:animClr clrSpc="rgb" dir="cw">
                                      <p:cBhvr override="childStyle">
                                        <p:cTn dur="1" fill="hold" display="0" masterRel="nextClick" afterEffect="1"/>
                                        <p:tgtEl>
                                          <p:spTgt spid="56323">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5" dur="500"/>
                                        <p:tgtEl>
                                          <p:spTgt spid="563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Little </a:t>
            </a:r>
            <a:r>
              <a:rPr lang="en-US" altLang="en-US" b="1" u="sng" dirty="0" smtClean="0">
                <a:solidFill>
                  <a:srgbClr val="A0D0FF"/>
                </a:solidFill>
                <a:latin typeface="Arial Narrow" panose="020B0606020202030204" pitchFamily="34" charset="0"/>
              </a:rPr>
              <a:t>Scroll</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Revelation 10:8-11</a:t>
            </a:r>
            <a:endParaRPr lang="en-US" altLang="en-US" sz="36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The </a:t>
            </a:r>
            <a:r>
              <a:rPr lang="en-US" altLang="en-US" sz="4400" b="1" dirty="0">
                <a:solidFill>
                  <a:srgbClr val="FFFFFF"/>
                </a:solidFill>
                <a:latin typeface="Arial Narrow" panose="020B0606020202030204" pitchFamily="34" charset="0"/>
              </a:rPr>
              <a:t>symbolic meaning is that the prophecies still will be both sweet to hear and bitter to experience</a:t>
            </a:r>
          </a:p>
          <a:p>
            <a:pPr eaLnBrk="1" hangingPunct="1"/>
            <a:r>
              <a:rPr lang="en-US" altLang="en-US" sz="4400" b="1" dirty="0" smtClean="0">
                <a:solidFill>
                  <a:srgbClr val="FFFFFF"/>
                </a:solidFill>
                <a:latin typeface="Arial Narrow" panose="020B0606020202030204" pitchFamily="34" charset="0"/>
              </a:rPr>
              <a:t>There </a:t>
            </a:r>
            <a:r>
              <a:rPr lang="en-US" altLang="en-US" sz="4400" b="1" dirty="0">
                <a:solidFill>
                  <a:srgbClr val="FFFFFF"/>
                </a:solidFill>
                <a:latin typeface="Arial Narrow" panose="020B0606020202030204" pitchFamily="34" charset="0"/>
              </a:rPr>
              <a:t>is sweetness in knowing God is in control and will fulfill His promises for a future </a:t>
            </a:r>
            <a:r>
              <a:rPr lang="en-US" altLang="en-US" sz="4400" b="1" dirty="0" smtClean="0">
                <a:solidFill>
                  <a:srgbClr val="FFFFFF"/>
                </a:solidFill>
                <a:latin typeface="Arial Narrow" panose="020B0606020202030204" pitchFamily="34" charset="0"/>
              </a:rPr>
              <a:t>kingdom</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32607403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subTnLst>
                                    <p:animClr clrSpc="rgb" dir="cw">
                                      <p:cBhvr override="childStyle">
                                        <p:cTn dur="1" fill="hold" display="0" masterRel="nextClick" afterEffect="1"/>
                                        <p:tgtEl>
                                          <p:spTgt spid="56323">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5" dur="500"/>
                                        <p:tgtEl>
                                          <p:spTgt spid="563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Little </a:t>
            </a:r>
            <a:r>
              <a:rPr lang="en-US" altLang="en-US" b="1" u="sng" dirty="0" smtClean="0">
                <a:solidFill>
                  <a:srgbClr val="A0D0FF"/>
                </a:solidFill>
                <a:latin typeface="Arial Narrow" panose="020B0606020202030204" pitchFamily="34" charset="0"/>
              </a:rPr>
              <a:t>Scroll</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Revelation 10:8-11</a:t>
            </a:r>
            <a:endParaRPr lang="en-US" altLang="en-US" sz="36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It </a:t>
            </a:r>
            <a:r>
              <a:rPr lang="en-US" altLang="en-US" sz="4400" b="1" dirty="0">
                <a:solidFill>
                  <a:srgbClr val="FFFFFF"/>
                </a:solidFill>
                <a:latin typeface="Arial Narrow" panose="020B0606020202030204" pitchFamily="34" charset="0"/>
              </a:rPr>
              <a:t>is upsetting to know God’s judgment destroys so much including those you care about that don’t repent</a:t>
            </a:r>
          </a:p>
          <a:p>
            <a:pPr eaLnBrk="1" hangingPunct="1"/>
            <a:r>
              <a:rPr lang="en-US" altLang="en-US" sz="4400" b="1" dirty="0" smtClean="0">
                <a:solidFill>
                  <a:srgbClr val="FFFFFF"/>
                </a:solidFill>
                <a:latin typeface="Arial Narrow" panose="020B0606020202030204" pitchFamily="34" charset="0"/>
              </a:rPr>
              <a:t>They </a:t>
            </a:r>
            <a:r>
              <a:rPr lang="en-US" altLang="en-US" sz="4400" b="1" dirty="0">
                <a:solidFill>
                  <a:srgbClr val="FFFFFF"/>
                </a:solidFill>
                <a:latin typeface="Arial Narrow" panose="020B0606020202030204" pitchFamily="34" charset="0"/>
              </a:rPr>
              <a:t>symbolic meaning of John’s physical consumption of the scroll is verified in his </a:t>
            </a:r>
            <a:r>
              <a:rPr lang="en-US" altLang="en-US" sz="4400" b="1" dirty="0" smtClean="0">
                <a:solidFill>
                  <a:srgbClr val="FFFFFF"/>
                </a:solidFill>
                <a:latin typeface="Arial Narrow" panose="020B0606020202030204" pitchFamily="34" charset="0"/>
              </a:rPr>
              <a:t>re-commission</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70068503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subTnLst>
                                    <p:animClr clrSpc="rgb" dir="cw">
                                      <p:cBhvr override="childStyle">
                                        <p:cTn dur="1" fill="hold" display="0" masterRel="nextClick" afterEffect="1"/>
                                        <p:tgtEl>
                                          <p:spTgt spid="56323">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5" dur="500"/>
                                        <p:tgtEl>
                                          <p:spTgt spid="563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Little </a:t>
            </a:r>
            <a:r>
              <a:rPr lang="en-US" altLang="en-US" b="1" u="sng" dirty="0" smtClean="0">
                <a:solidFill>
                  <a:srgbClr val="A0D0FF"/>
                </a:solidFill>
                <a:latin typeface="Arial Narrow" panose="020B0606020202030204" pitchFamily="34" charset="0"/>
              </a:rPr>
              <a:t>Scroll</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Revelation 10:8-11</a:t>
            </a:r>
            <a:endParaRPr lang="en-US" altLang="en-US" sz="36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He </a:t>
            </a:r>
            <a:r>
              <a:rPr lang="en-US" altLang="en-US" sz="4400" b="1" dirty="0">
                <a:solidFill>
                  <a:srgbClr val="FFFFFF"/>
                </a:solidFill>
                <a:latin typeface="Arial Narrow" panose="020B0606020202030204" pitchFamily="34" charset="0"/>
              </a:rPr>
              <a:t>is to prophesy again  - a renewal of his commission in 1:19, &amp; strengthening for what is to come</a:t>
            </a:r>
          </a:p>
          <a:p>
            <a:pPr eaLnBrk="1" hangingPunct="1"/>
            <a:r>
              <a:rPr lang="en-US" altLang="en-US" sz="4400" b="1" dirty="0" smtClean="0">
                <a:solidFill>
                  <a:srgbClr val="FFFFFF"/>
                </a:solidFill>
                <a:latin typeface="Arial Narrow" panose="020B0606020202030204" pitchFamily="34" charset="0"/>
              </a:rPr>
              <a:t>The </a:t>
            </a:r>
            <a:r>
              <a:rPr lang="en-US" altLang="en-US" sz="4400" b="1" dirty="0">
                <a:solidFill>
                  <a:srgbClr val="FFFFFF"/>
                </a:solidFill>
                <a:latin typeface="Arial Narrow" panose="020B0606020202030204" pitchFamily="34" charset="0"/>
              </a:rPr>
              <a:t>prophecies will encompass many people, nations, tongues &amp; kings - a referral to all humanity</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272354357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subTnLst>
                                    <p:animClr clrSpc="rgb" dir="cw">
                                      <p:cBhvr override="childStyle">
                                        <p:cTn dur="1" fill="hold" display="0" masterRel="nextClick" afterEffect="1"/>
                                        <p:tgtEl>
                                          <p:spTgt spid="56323">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5" dur="500"/>
                                        <p:tgtEl>
                                          <p:spTgt spid="563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idx="4294967295"/>
          </p:nvPr>
        </p:nvSpPr>
        <p:spPr>
          <a:xfrm>
            <a:off x="22225" y="0"/>
            <a:ext cx="9144000" cy="677863"/>
          </a:xfrm>
          <a:noFill/>
        </p:spPr>
        <p:txBody>
          <a:bodyPr lIns="0" tIns="0" rIns="0" bIns="0">
            <a:spAutoFit/>
          </a:bodyPr>
          <a:lstStyle/>
          <a:p>
            <a:pPr defTabSz="381000" eaLnBrk="1" hangingPunct="1"/>
            <a:r>
              <a:rPr lang="en-US" altLang="en-US" b="1" u="sng" smtClean="0">
                <a:solidFill>
                  <a:srgbClr val="A0D0FF"/>
                </a:solidFill>
                <a:latin typeface="Arial Narrow" panose="020B0606020202030204" pitchFamily="34" charset="0"/>
              </a:rPr>
              <a:t>Conclusions</a:t>
            </a:r>
            <a:endParaRPr lang="en-US" altLang="en-US" sz="3600" b="1" smtClean="0">
              <a:solidFill>
                <a:srgbClr val="FFFF99"/>
              </a:solidFill>
              <a:latin typeface="Arial Narrow" panose="020B0606020202030204" pitchFamily="34" charset="0"/>
            </a:endParaRPr>
          </a:p>
        </p:txBody>
      </p:sp>
      <p:sp>
        <p:nvSpPr>
          <p:cNvPr id="60419" name="Rectangle 3"/>
          <p:cNvSpPr>
            <a:spLocks noGrp="1" noChangeArrowheads="1"/>
          </p:cNvSpPr>
          <p:nvPr>
            <p:ph type="body" idx="4294967295"/>
          </p:nvPr>
        </p:nvSpPr>
        <p:spPr>
          <a:xfrm>
            <a:off x="0" y="677863"/>
            <a:ext cx="9144000" cy="6180137"/>
          </a:xfrm>
          <a:noFill/>
        </p:spPr>
        <p:txBody>
          <a:bodyPr/>
          <a:lstStyle/>
          <a:p>
            <a:pPr eaLnBrk="1" hangingPunct="1"/>
            <a:r>
              <a:rPr lang="en-US" altLang="en-US" sz="4400" b="1" dirty="0" smtClean="0">
                <a:solidFill>
                  <a:srgbClr val="FFFFFF"/>
                </a:solidFill>
                <a:latin typeface="Arial Narrow" panose="020B0606020202030204" pitchFamily="34" charset="0"/>
              </a:rPr>
              <a:t>The </a:t>
            </a:r>
            <a:r>
              <a:rPr lang="en-US" altLang="en-US" sz="4400" b="1" dirty="0">
                <a:solidFill>
                  <a:srgbClr val="FFFFFF"/>
                </a:solidFill>
                <a:latin typeface="Arial Narrow" panose="020B0606020202030204" pitchFamily="34" charset="0"/>
              </a:rPr>
              <a:t>future is in God’s hands &amp; He will fulfill His will</a:t>
            </a:r>
          </a:p>
          <a:p>
            <a:pPr eaLnBrk="1" hangingPunct="1"/>
            <a:r>
              <a:rPr lang="en-US" altLang="en-US" sz="4400" b="1" dirty="0" smtClean="0">
                <a:solidFill>
                  <a:srgbClr val="FFFFFF"/>
                </a:solidFill>
                <a:latin typeface="Arial Narrow" panose="020B0606020202030204" pitchFamily="34" charset="0"/>
              </a:rPr>
              <a:t>Fear </a:t>
            </a:r>
            <a:r>
              <a:rPr lang="en-US" altLang="en-US" sz="4400" b="1" dirty="0">
                <a:solidFill>
                  <a:srgbClr val="FFFFFF"/>
                </a:solidFill>
                <a:latin typeface="Arial Narrow" panose="020B0606020202030204" pitchFamily="34" charset="0"/>
              </a:rPr>
              <a:t>of Yahweh is the beginning of knowledge &amp; wisdom - which should bring about repentance &amp; holiness</a:t>
            </a:r>
          </a:p>
          <a:p>
            <a:pPr eaLnBrk="1" hangingPunct="1"/>
            <a:r>
              <a:rPr lang="en-US" altLang="en-US" sz="4400" b="1" dirty="0" smtClean="0">
                <a:solidFill>
                  <a:srgbClr val="FFFFFF"/>
                </a:solidFill>
                <a:latin typeface="Arial Narrow" panose="020B0606020202030204" pitchFamily="34" charset="0"/>
              </a:rPr>
              <a:t>Revelation </a:t>
            </a:r>
            <a:r>
              <a:rPr lang="en-US" altLang="en-US" sz="4400" b="1" dirty="0">
                <a:solidFill>
                  <a:srgbClr val="FFFFFF"/>
                </a:solidFill>
                <a:latin typeface="Arial Narrow" panose="020B0606020202030204" pitchFamily="34" charset="0"/>
              </a:rPr>
              <a:t>details God’s wrath on the unrighteous, but it is punctuated with encouragement for the righteous</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childTnLst>
                                </p:cTn>
                              </p:par>
                            </p:childTnLst>
                          </p:cTn>
                        </p:par>
                        <p:par>
                          <p:cTn id="7" fill="hold" nodeType="withGroup">
                            <p:stCondLst>
                              <p:cond delay="0"/>
                            </p:stCondLst>
                            <p:childTnLst>
                              <p:par>
                                <p:cTn id="8" presetID="53" presetClass="entr" presetSubtype="0" fill="hold" grpId="0" nodeType="afterEffect">
                                  <p:stCondLst>
                                    <p:cond delay="0"/>
                                  </p:stCondLst>
                                  <p:childTnLst>
                                    <p:set>
                                      <p:cBhvr>
                                        <p:cTn id="9" dur="1" fill="hold">
                                          <p:stCondLst>
                                            <p:cond delay="0"/>
                                          </p:stCondLst>
                                        </p:cTn>
                                        <p:tgtEl>
                                          <p:spTgt spid="60419">
                                            <p:txEl>
                                              <p:pRg st="0" end="0"/>
                                            </p:txEl>
                                          </p:spTgt>
                                        </p:tgtEl>
                                        <p:attrNameLst>
                                          <p:attrName>style.visibility</p:attrName>
                                        </p:attrNameLst>
                                      </p:cBhvr>
                                      <p:to>
                                        <p:strVal val="visible"/>
                                      </p:to>
                                    </p:set>
                                    <p:anim calcmode="lin" valueType="num">
                                      <p:cBhvr>
                                        <p:cTn id="10" dur="500" fill="hold"/>
                                        <p:tgtEl>
                                          <p:spTgt spid="60419">
                                            <p:txEl>
                                              <p:pRg st="0" end="0"/>
                                            </p:txEl>
                                          </p:spTgt>
                                        </p:tgtEl>
                                        <p:attrNameLst>
                                          <p:attrName>ppt_w</p:attrName>
                                        </p:attrNameLst>
                                      </p:cBhvr>
                                      <p:tavLst>
                                        <p:tav tm="0">
                                          <p:val>
                                            <p:fltVal val="0"/>
                                          </p:val>
                                        </p:tav>
                                        <p:tav tm="100000">
                                          <p:val>
                                            <p:strVal val="#ppt_w"/>
                                          </p:val>
                                        </p:tav>
                                      </p:tavLst>
                                    </p:anim>
                                    <p:anim calcmode="lin" valueType="num">
                                      <p:cBhvr>
                                        <p:cTn id="11" dur="500" fill="hold"/>
                                        <p:tgtEl>
                                          <p:spTgt spid="60419">
                                            <p:txEl>
                                              <p:pRg st="0" end="0"/>
                                            </p:txEl>
                                          </p:spTgt>
                                        </p:tgtEl>
                                        <p:attrNameLst>
                                          <p:attrName>ppt_h</p:attrName>
                                        </p:attrNameLst>
                                      </p:cBhvr>
                                      <p:tavLst>
                                        <p:tav tm="0">
                                          <p:val>
                                            <p:fltVal val="0"/>
                                          </p:val>
                                        </p:tav>
                                        <p:tav tm="100000">
                                          <p:val>
                                            <p:strVal val="#ppt_h"/>
                                          </p:val>
                                        </p:tav>
                                      </p:tavLst>
                                    </p:anim>
                                    <p:animEffect transition="in" filter="fade">
                                      <p:cBhvr>
                                        <p:cTn id="12" dur="500"/>
                                        <p:tgtEl>
                                          <p:spTgt spid="60419">
                                            <p:txEl>
                                              <p:pRg st="0" end="0"/>
                                            </p:txEl>
                                          </p:spTgt>
                                        </p:tgtEl>
                                      </p:cBhvr>
                                    </p:animEffect>
                                  </p:childTnLst>
                                  <p:subTnLst>
                                    <p:animClr clrSpc="rgb" dir="cw">
                                      <p:cBhvr override="childStyle">
                                        <p:cTn dur="1" fill="hold" display="0" masterRel="nextClick" afterEffect="1"/>
                                        <p:tgtEl>
                                          <p:spTgt spid="60419">
                                            <p:txEl>
                                              <p:pRg st="0" end="0"/>
                                            </p:txEl>
                                          </p:spTgt>
                                        </p:tgtEl>
                                        <p:attrNameLst>
                                          <p:attrName>ppt_c</p:attrName>
                                        </p:attrNameLst>
                                      </p:cBhvr>
                                      <p:to>
                                        <a:srgbClr val="C0C0C0"/>
                                      </p:to>
                                    </p:animClr>
                                  </p:subTnLst>
                                </p:cTn>
                              </p:par>
                            </p:childTnLst>
                          </p:cTn>
                        </p:par>
                      </p:childTnLst>
                    </p:cTn>
                  </p:par>
                  <p:par>
                    <p:cTn id="13" fill="hold">
                      <p:stCondLst>
                        <p:cond delay="indefinite"/>
                      </p:stCondLst>
                      <p:childTnLst>
                        <p:par>
                          <p:cTn id="14" fill="hold">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60419">
                                            <p:txEl>
                                              <p:pRg st="1" end="1"/>
                                            </p:txEl>
                                          </p:spTgt>
                                        </p:tgtEl>
                                        <p:attrNameLst>
                                          <p:attrName>style.visibility</p:attrName>
                                        </p:attrNameLst>
                                      </p:cBhvr>
                                      <p:to>
                                        <p:strVal val="visible"/>
                                      </p:to>
                                    </p:set>
                                    <p:anim calcmode="lin" valueType="num">
                                      <p:cBhvr>
                                        <p:cTn id="17" dur="500" fill="hold"/>
                                        <p:tgtEl>
                                          <p:spTgt spid="60419">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60419">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60419">
                                            <p:txEl>
                                              <p:pRg st="1" end="1"/>
                                            </p:txEl>
                                          </p:spTgt>
                                        </p:tgtEl>
                                      </p:cBhvr>
                                    </p:animEffect>
                                  </p:childTnLst>
                                  <p:subTnLst>
                                    <p:animClr clrSpc="rgb" dir="cw">
                                      <p:cBhvr override="childStyle">
                                        <p:cTn dur="1" fill="hold" display="0" masterRel="nextClick" afterEffect="1"/>
                                        <p:tgtEl>
                                          <p:spTgt spid="60419">
                                            <p:txEl>
                                              <p:pRg st="1" end="1"/>
                                            </p:txEl>
                                          </p:spTgt>
                                        </p:tgtEl>
                                        <p:attrNameLst>
                                          <p:attrName>ppt_c</p:attrName>
                                        </p:attrNameLst>
                                      </p:cBhvr>
                                      <p:to>
                                        <a:srgbClr val="C0C0C0"/>
                                      </p:to>
                                    </p:animClr>
                                  </p:subTnLst>
                                </p:cTn>
                              </p:par>
                            </p:childTnLst>
                          </p:cTn>
                        </p:par>
                      </p:childTnLst>
                    </p:cTn>
                  </p:par>
                  <p:par>
                    <p:cTn id="20" fill="hold">
                      <p:stCondLst>
                        <p:cond delay="indefinite"/>
                      </p:stCondLst>
                      <p:childTnLst>
                        <p:par>
                          <p:cTn id="21" fill="hold">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60419">
                                            <p:txEl>
                                              <p:pRg st="2" end="2"/>
                                            </p:txEl>
                                          </p:spTgt>
                                        </p:tgtEl>
                                        <p:attrNameLst>
                                          <p:attrName>style.visibility</p:attrName>
                                        </p:attrNameLst>
                                      </p:cBhvr>
                                      <p:to>
                                        <p:strVal val="visible"/>
                                      </p:to>
                                    </p:set>
                                    <p:anim calcmode="lin" valueType="num">
                                      <p:cBhvr>
                                        <p:cTn id="24" dur="500" fill="hold"/>
                                        <p:tgtEl>
                                          <p:spTgt spid="60419">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60419">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604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idx="4294967295"/>
          </p:nvPr>
        </p:nvSpPr>
        <p:spPr>
          <a:xfrm>
            <a:off x="22225" y="0"/>
            <a:ext cx="9144000" cy="677863"/>
          </a:xfrm>
          <a:noFill/>
        </p:spPr>
        <p:txBody>
          <a:bodyPr lIns="0" tIns="0" rIns="0" bIns="0">
            <a:spAutoFit/>
          </a:bodyPr>
          <a:lstStyle/>
          <a:p>
            <a:pPr defTabSz="381000" eaLnBrk="1" hangingPunct="1"/>
            <a:r>
              <a:rPr lang="en-US" altLang="en-US" b="1" u="sng" smtClean="0">
                <a:solidFill>
                  <a:srgbClr val="A0D0FF"/>
                </a:solidFill>
                <a:latin typeface="Arial Narrow" panose="020B0606020202030204" pitchFamily="34" charset="0"/>
              </a:rPr>
              <a:t>Conclusions</a:t>
            </a:r>
            <a:endParaRPr lang="en-US" altLang="en-US" sz="3600" b="1" smtClean="0">
              <a:solidFill>
                <a:srgbClr val="FFFF99"/>
              </a:solidFill>
              <a:latin typeface="Arial Narrow" panose="020B0606020202030204" pitchFamily="34" charset="0"/>
            </a:endParaRPr>
          </a:p>
        </p:txBody>
      </p:sp>
      <p:sp>
        <p:nvSpPr>
          <p:cNvPr id="60419" name="Rectangle 3"/>
          <p:cNvSpPr>
            <a:spLocks noGrp="1" noChangeArrowheads="1"/>
          </p:cNvSpPr>
          <p:nvPr>
            <p:ph type="body" idx="4294967295"/>
          </p:nvPr>
        </p:nvSpPr>
        <p:spPr>
          <a:xfrm>
            <a:off x="0" y="677863"/>
            <a:ext cx="9144000" cy="6180137"/>
          </a:xfrm>
          <a:noFill/>
        </p:spPr>
        <p:txBody>
          <a:bodyPr/>
          <a:lstStyle/>
          <a:p>
            <a:pPr eaLnBrk="1" hangingPunct="1"/>
            <a:r>
              <a:rPr lang="en-US" altLang="en-US" sz="4400" b="1" dirty="0">
                <a:solidFill>
                  <a:srgbClr val="FFFFFF"/>
                </a:solidFill>
                <a:latin typeface="Arial Narrow" panose="020B0606020202030204" pitchFamily="34" charset="0"/>
              </a:rPr>
              <a:t>If you have not repented to turn and place your faith in the person and work of the Lord Jesus Christ, today is the day of salvation. Do not delay to get right with God</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10343337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childTnLst>
                                </p:cTn>
                              </p:par>
                            </p:childTnLst>
                          </p:cTn>
                        </p:par>
                        <p:par>
                          <p:cTn id="7" fill="hold" nodeType="withGroup">
                            <p:stCondLst>
                              <p:cond delay="0"/>
                            </p:stCondLst>
                            <p:childTnLst>
                              <p:par>
                                <p:cTn id="8" presetID="53" presetClass="entr" presetSubtype="0" fill="hold" grpId="0" nodeType="afterEffect">
                                  <p:stCondLst>
                                    <p:cond delay="0"/>
                                  </p:stCondLst>
                                  <p:childTnLst>
                                    <p:set>
                                      <p:cBhvr>
                                        <p:cTn id="9" dur="1" fill="hold">
                                          <p:stCondLst>
                                            <p:cond delay="0"/>
                                          </p:stCondLst>
                                        </p:cTn>
                                        <p:tgtEl>
                                          <p:spTgt spid="60419">
                                            <p:txEl>
                                              <p:pRg st="0" end="0"/>
                                            </p:txEl>
                                          </p:spTgt>
                                        </p:tgtEl>
                                        <p:attrNameLst>
                                          <p:attrName>style.visibility</p:attrName>
                                        </p:attrNameLst>
                                      </p:cBhvr>
                                      <p:to>
                                        <p:strVal val="visible"/>
                                      </p:to>
                                    </p:set>
                                    <p:anim calcmode="lin" valueType="num">
                                      <p:cBhvr>
                                        <p:cTn id="10" dur="500" fill="hold"/>
                                        <p:tgtEl>
                                          <p:spTgt spid="60419">
                                            <p:txEl>
                                              <p:pRg st="0" end="0"/>
                                            </p:txEl>
                                          </p:spTgt>
                                        </p:tgtEl>
                                        <p:attrNameLst>
                                          <p:attrName>ppt_w</p:attrName>
                                        </p:attrNameLst>
                                      </p:cBhvr>
                                      <p:tavLst>
                                        <p:tav tm="0">
                                          <p:val>
                                            <p:fltVal val="0"/>
                                          </p:val>
                                        </p:tav>
                                        <p:tav tm="100000">
                                          <p:val>
                                            <p:strVal val="#ppt_w"/>
                                          </p:val>
                                        </p:tav>
                                      </p:tavLst>
                                    </p:anim>
                                    <p:anim calcmode="lin" valueType="num">
                                      <p:cBhvr>
                                        <p:cTn id="11" dur="500" fill="hold"/>
                                        <p:tgtEl>
                                          <p:spTgt spid="60419">
                                            <p:txEl>
                                              <p:pRg st="0" end="0"/>
                                            </p:txEl>
                                          </p:spTgt>
                                        </p:tgtEl>
                                        <p:attrNameLst>
                                          <p:attrName>ppt_h</p:attrName>
                                        </p:attrNameLst>
                                      </p:cBhvr>
                                      <p:tavLst>
                                        <p:tav tm="0">
                                          <p:val>
                                            <p:fltVal val="0"/>
                                          </p:val>
                                        </p:tav>
                                        <p:tav tm="100000">
                                          <p:val>
                                            <p:strVal val="#ppt_h"/>
                                          </p:val>
                                        </p:tav>
                                      </p:tavLst>
                                    </p:anim>
                                    <p:animEffect transition="in" filter="fade">
                                      <p:cBhvr>
                                        <p:cTn id="12" dur="500"/>
                                        <p:tgtEl>
                                          <p:spTgt spid="604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idx="4294967295"/>
          </p:nvPr>
        </p:nvSpPr>
        <p:spPr>
          <a:xfrm>
            <a:off x="22225" y="0"/>
            <a:ext cx="9144000" cy="677863"/>
          </a:xfrm>
          <a:noFill/>
        </p:spPr>
        <p:txBody>
          <a:bodyPr lIns="0" tIns="0" rIns="0" bIns="0">
            <a:spAutoFit/>
          </a:bodyPr>
          <a:lstStyle/>
          <a:p>
            <a:pPr defTabSz="381000" eaLnBrk="1" hangingPunct="1"/>
            <a:r>
              <a:rPr lang="en-US" altLang="en-US" b="1" u="sng" smtClean="0">
                <a:solidFill>
                  <a:srgbClr val="A0D0FF"/>
                </a:solidFill>
                <a:latin typeface="Arial Narrow" panose="020B0606020202030204" pitchFamily="34" charset="0"/>
              </a:rPr>
              <a:t>Conclusions</a:t>
            </a:r>
            <a:endParaRPr lang="en-US" altLang="en-US" sz="3600" b="1" smtClean="0">
              <a:solidFill>
                <a:srgbClr val="FFFF99"/>
              </a:solidFill>
              <a:latin typeface="Arial Narrow" panose="020B0606020202030204" pitchFamily="34" charset="0"/>
            </a:endParaRPr>
          </a:p>
        </p:txBody>
      </p:sp>
      <p:sp>
        <p:nvSpPr>
          <p:cNvPr id="60419" name="Rectangle 3"/>
          <p:cNvSpPr>
            <a:spLocks noGrp="1" noChangeArrowheads="1"/>
          </p:cNvSpPr>
          <p:nvPr>
            <p:ph type="body" idx="4294967295"/>
          </p:nvPr>
        </p:nvSpPr>
        <p:spPr>
          <a:xfrm>
            <a:off x="0" y="677863"/>
            <a:ext cx="9144000" cy="6180137"/>
          </a:xfrm>
          <a:noFill/>
        </p:spPr>
        <p:txBody>
          <a:bodyPr/>
          <a:lstStyle/>
          <a:p>
            <a:pPr eaLnBrk="1" hangingPunct="1"/>
            <a:r>
              <a:rPr lang="en-US" altLang="en-US" sz="4400" b="1" dirty="0">
                <a:solidFill>
                  <a:srgbClr val="FFFFFF"/>
                </a:solidFill>
                <a:latin typeface="Arial Narrow" panose="020B0606020202030204" pitchFamily="34" charset="0"/>
              </a:rPr>
              <a:t>If you are </a:t>
            </a:r>
            <a:r>
              <a:rPr lang="en-US" altLang="en-US" sz="4400" b="1" dirty="0" smtClean="0">
                <a:solidFill>
                  <a:srgbClr val="FFFFFF"/>
                </a:solidFill>
                <a:latin typeface="Arial Narrow" panose="020B0606020202030204" pitchFamily="34" charset="0"/>
              </a:rPr>
              <a:t>saved</a:t>
            </a:r>
            <a:r>
              <a:rPr lang="en-US" altLang="en-US" sz="4400" b="1" dirty="0">
                <a:solidFill>
                  <a:srgbClr val="FFFFFF"/>
                </a:solidFill>
                <a:latin typeface="Arial Narrow" panose="020B0606020202030204" pitchFamily="34" charset="0"/>
              </a:rPr>
              <a:t> </a:t>
            </a:r>
            <a:r>
              <a:rPr lang="en-US" altLang="en-US" sz="4400" b="1" dirty="0" smtClean="0">
                <a:solidFill>
                  <a:srgbClr val="FFFFFF"/>
                </a:solidFill>
                <a:latin typeface="Arial Narrow" panose="020B0606020202030204" pitchFamily="34" charset="0"/>
              </a:rPr>
              <a:t>– God </a:t>
            </a:r>
            <a:r>
              <a:rPr lang="en-US" altLang="en-US" sz="4400" b="1" dirty="0">
                <a:solidFill>
                  <a:srgbClr val="FFFFFF"/>
                </a:solidFill>
                <a:latin typeface="Arial Narrow" panose="020B0606020202030204" pitchFamily="34" charset="0"/>
              </a:rPr>
              <a:t>is still in control, </a:t>
            </a:r>
            <a:endParaRPr lang="en-US" altLang="en-US" sz="4400" b="1" dirty="0" smtClean="0">
              <a:solidFill>
                <a:srgbClr val="FFFFFF"/>
              </a:solidFill>
              <a:latin typeface="Arial Narrow" panose="020B0606020202030204" pitchFamily="34" charset="0"/>
            </a:endParaRPr>
          </a:p>
          <a:p>
            <a:pPr lvl="1" indent="-288925" eaLnBrk="1" hangingPunct="1"/>
            <a:r>
              <a:rPr lang="en-US" altLang="en-US" sz="4400" b="1" dirty="0" smtClean="0">
                <a:solidFill>
                  <a:srgbClr val="FFFFFF"/>
                </a:solidFill>
                <a:latin typeface="Arial Narrow" panose="020B0606020202030204" pitchFamily="34" charset="0"/>
              </a:rPr>
              <a:t>He </a:t>
            </a:r>
            <a:r>
              <a:rPr lang="en-US" altLang="en-US" sz="4400" b="1" dirty="0">
                <a:solidFill>
                  <a:srgbClr val="FFFFFF"/>
                </a:solidFill>
                <a:latin typeface="Arial Narrow" panose="020B0606020202030204" pitchFamily="34" charset="0"/>
              </a:rPr>
              <a:t>knows what He is </a:t>
            </a:r>
            <a:r>
              <a:rPr lang="en-US" altLang="en-US" sz="4400" b="1" dirty="0" smtClean="0">
                <a:solidFill>
                  <a:srgbClr val="FFFFFF"/>
                </a:solidFill>
                <a:latin typeface="Arial Narrow" panose="020B0606020202030204" pitchFamily="34" charset="0"/>
              </a:rPr>
              <a:t>doing 		      </a:t>
            </a:r>
          </a:p>
          <a:p>
            <a:pPr lvl="1" indent="-288925" eaLnBrk="1" hangingPunct="1"/>
            <a:r>
              <a:rPr lang="en-US" altLang="en-US" sz="4400" b="1" dirty="0" smtClean="0">
                <a:solidFill>
                  <a:srgbClr val="FFFFFF"/>
                </a:solidFill>
                <a:latin typeface="Arial Narrow" panose="020B0606020202030204" pitchFamily="34" charset="0"/>
              </a:rPr>
              <a:t>He </a:t>
            </a:r>
            <a:r>
              <a:rPr lang="en-US" altLang="en-US" sz="4400" b="1" dirty="0">
                <a:solidFill>
                  <a:srgbClr val="FFFFFF"/>
                </a:solidFill>
                <a:latin typeface="Arial Narrow" panose="020B0606020202030204" pitchFamily="34" charset="0"/>
              </a:rPr>
              <a:t>has you in His loving hands to bring you in life to just where you need to be</a:t>
            </a:r>
            <a:r>
              <a:rPr lang="en-US" altLang="en-US" sz="4400" b="1" dirty="0" smtClean="0">
                <a:solidFill>
                  <a:srgbClr val="FFFFFF"/>
                </a:solidFill>
                <a:latin typeface="Arial Narrow" panose="020B0606020202030204" pitchFamily="34" charset="0"/>
              </a:rPr>
              <a:t>.</a:t>
            </a:r>
          </a:p>
          <a:p>
            <a:pPr lvl="1" indent="-288925" eaLnBrk="1" hangingPunct="1"/>
            <a:r>
              <a:rPr lang="en-US" altLang="en-US" sz="4400" b="1" dirty="0" smtClean="0">
                <a:solidFill>
                  <a:srgbClr val="FFFFFF"/>
                </a:solidFill>
                <a:latin typeface="Arial Narrow" panose="020B0606020202030204" pitchFamily="34" charset="0"/>
              </a:rPr>
              <a:t>He </a:t>
            </a:r>
            <a:r>
              <a:rPr lang="en-US" altLang="en-US" sz="4400" b="1" dirty="0">
                <a:solidFill>
                  <a:srgbClr val="FFFFFF"/>
                </a:solidFill>
                <a:latin typeface="Arial Narrow" panose="020B0606020202030204" pitchFamily="34" charset="0"/>
              </a:rPr>
              <a:t>never leaves you nor forsakes you. </a:t>
            </a:r>
            <a:endParaRPr lang="en-US" altLang="en-US" sz="4400" b="1" dirty="0" smtClean="0">
              <a:solidFill>
                <a:srgbClr val="FFFFFF"/>
              </a:solidFill>
              <a:latin typeface="Arial Narrow" panose="020B0606020202030204" pitchFamily="34" charset="0"/>
            </a:endParaRPr>
          </a:p>
          <a:p>
            <a:pPr lvl="1" indent="-288925" eaLnBrk="1" hangingPunct="1"/>
            <a:r>
              <a:rPr lang="en-US" altLang="en-US" sz="4400" b="1" dirty="0" smtClean="0">
                <a:solidFill>
                  <a:srgbClr val="FFFFFF"/>
                </a:solidFill>
                <a:latin typeface="Arial Narrow" panose="020B0606020202030204" pitchFamily="34" charset="0"/>
              </a:rPr>
              <a:t>He </a:t>
            </a:r>
            <a:r>
              <a:rPr lang="en-US" altLang="en-US" sz="4400" b="1" dirty="0">
                <a:solidFill>
                  <a:srgbClr val="FFFFFF"/>
                </a:solidFill>
                <a:latin typeface="Arial Narrow" panose="020B0606020202030204" pitchFamily="34" charset="0"/>
              </a:rPr>
              <a:t>is completely trustworthy for the present and the future</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46471495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childTnLst>
                                </p:cTn>
                              </p:par>
                            </p:childTnLst>
                          </p:cTn>
                        </p:par>
                        <p:par>
                          <p:cTn id="7" fill="hold" nodeType="withGroup">
                            <p:stCondLst>
                              <p:cond delay="0"/>
                            </p:stCondLst>
                            <p:childTnLst>
                              <p:par>
                                <p:cTn id="8" presetID="53" presetClass="entr" presetSubtype="0" fill="hold" grpId="0" nodeType="afterEffect">
                                  <p:stCondLst>
                                    <p:cond delay="0"/>
                                  </p:stCondLst>
                                  <p:childTnLst>
                                    <p:set>
                                      <p:cBhvr>
                                        <p:cTn id="9" dur="1" fill="hold">
                                          <p:stCondLst>
                                            <p:cond delay="0"/>
                                          </p:stCondLst>
                                        </p:cTn>
                                        <p:tgtEl>
                                          <p:spTgt spid="60419">
                                            <p:txEl>
                                              <p:pRg st="0" end="0"/>
                                            </p:txEl>
                                          </p:spTgt>
                                        </p:tgtEl>
                                        <p:attrNameLst>
                                          <p:attrName>style.visibility</p:attrName>
                                        </p:attrNameLst>
                                      </p:cBhvr>
                                      <p:to>
                                        <p:strVal val="visible"/>
                                      </p:to>
                                    </p:set>
                                    <p:anim calcmode="lin" valueType="num">
                                      <p:cBhvr>
                                        <p:cTn id="10" dur="500" fill="hold"/>
                                        <p:tgtEl>
                                          <p:spTgt spid="60419">
                                            <p:txEl>
                                              <p:pRg st="0" end="0"/>
                                            </p:txEl>
                                          </p:spTgt>
                                        </p:tgtEl>
                                        <p:attrNameLst>
                                          <p:attrName>ppt_w</p:attrName>
                                        </p:attrNameLst>
                                      </p:cBhvr>
                                      <p:tavLst>
                                        <p:tav tm="0">
                                          <p:val>
                                            <p:fltVal val="0"/>
                                          </p:val>
                                        </p:tav>
                                        <p:tav tm="100000">
                                          <p:val>
                                            <p:strVal val="#ppt_w"/>
                                          </p:val>
                                        </p:tav>
                                      </p:tavLst>
                                    </p:anim>
                                    <p:anim calcmode="lin" valueType="num">
                                      <p:cBhvr>
                                        <p:cTn id="11" dur="500" fill="hold"/>
                                        <p:tgtEl>
                                          <p:spTgt spid="60419">
                                            <p:txEl>
                                              <p:pRg st="0" end="0"/>
                                            </p:txEl>
                                          </p:spTgt>
                                        </p:tgtEl>
                                        <p:attrNameLst>
                                          <p:attrName>ppt_h</p:attrName>
                                        </p:attrNameLst>
                                      </p:cBhvr>
                                      <p:tavLst>
                                        <p:tav tm="0">
                                          <p:val>
                                            <p:fltVal val="0"/>
                                          </p:val>
                                        </p:tav>
                                        <p:tav tm="100000">
                                          <p:val>
                                            <p:strVal val="#ppt_h"/>
                                          </p:val>
                                        </p:tav>
                                      </p:tavLst>
                                    </p:anim>
                                    <p:animEffect transition="in" filter="fade">
                                      <p:cBhvr>
                                        <p:cTn id="12" dur="500"/>
                                        <p:tgtEl>
                                          <p:spTgt spid="60419">
                                            <p:txEl>
                                              <p:pRg st="0" end="0"/>
                                            </p:txEl>
                                          </p:spTgt>
                                        </p:tgtEl>
                                      </p:cBhvr>
                                    </p:animEffect>
                                  </p:childTnLst>
                                </p:cTn>
                              </p:par>
                            </p:childTnLst>
                          </p:cTn>
                        </p:par>
                        <p:par>
                          <p:cTn id="13" fill="hold">
                            <p:stCondLst>
                              <p:cond delay="500"/>
                            </p:stCondLst>
                            <p:childTnLst>
                              <p:par>
                                <p:cTn id="14" presetID="53" presetClass="entr" presetSubtype="0" fill="hold" grpId="0" nodeType="afterEffect">
                                  <p:stCondLst>
                                    <p:cond delay="1000"/>
                                  </p:stCondLst>
                                  <p:childTnLst>
                                    <p:set>
                                      <p:cBhvr>
                                        <p:cTn id="15" dur="1" fill="hold">
                                          <p:stCondLst>
                                            <p:cond delay="0"/>
                                          </p:stCondLst>
                                        </p:cTn>
                                        <p:tgtEl>
                                          <p:spTgt spid="60419">
                                            <p:txEl>
                                              <p:pRg st="1" end="1"/>
                                            </p:txEl>
                                          </p:spTgt>
                                        </p:tgtEl>
                                        <p:attrNameLst>
                                          <p:attrName>style.visibility</p:attrName>
                                        </p:attrNameLst>
                                      </p:cBhvr>
                                      <p:to>
                                        <p:strVal val="visible"/>
                                      </p:to>
                                    </p:set>
                                    <p:anim calcmode="lin" valueType="num">
                                      <p:cBhvr>
                                        <p:cTn id="16" dur="500" fill="hold"/>
                                        <p:tgtEl>
                                          <p:spTgt spid="60419">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60419">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60419">
                                            <p:txEl>
                                              <p:pRg st="1" end="1"/>
                                            </p:txEl>
                                          </p:spTgt>
                                        </p:tgtEl>
                                      </p:cBhvr>
                                    </p:animEffect>
                                  </p:childTnLst>
                                </p:cTn>
                              </p:par>
                            </p:childTnLst>
                          </p:cTn>
                        </p:par>
                        <p:par>
                          <p:cTn id="19" fill="hold">
                            <p:stCondLst>
                              <p:cond delay="2000"/>
                            </p:stCondLst>
                            <p:childTnLst>
                              <p:par>
                                <p:cTn id="20" presetID="53" presetClass="entr" presetSubtype="0" fill="hold" grpId="0" nodeType="afterEffect">
                                  <p:stCondLst>
                                    <p:cond delay="1000"/>
                                  </p:stCondLst>
                                  <p:childTnLst>
                                    <p:set>
                                      <p:cBhvr>
                                        <p:cTn id="21" dur="1" fill="hold">
                                          <p:stCondLst>
                                            <p:cond delay="0"/>
                                          </p:stCondLst>
                                        </p:cTn>
                                        <p:tgtEl>
                                          <p:spTgt spid="60419">
                                            <p:txEl>
                                              <p:pRg st="2" end="2"/>
                                            </p:txEl>
                                          </p:spTgt>
                                        </p:tgtEl>
                                        <p:attrNameLst>
                                          <p:attrName>style.visibility</p:attrName>
                                        </p:attrNameLst>
                                      </p:cBhvr>
                                      <p:to>
                                        <p:strVal val="visible"/>
                                      </p:to>
                                    </p:set>
                                    <p:anim calcmode="lin" valueType="num">
                                      <p:cBhvr>
                                        <p:cTn id="22" dur="500" fill="hold"/>
                                        <p:tgtEl>
                                          <p:spTgt spid="60419">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60419">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60419">
                                            <p:txEl>
                                              <p:pRg st="2" end="2"/>
                                            </p:txEl>
                                          </p:spTgt>
                                        </p:tgtEl>
                                      </p:cBhvr>
                                    </p:animEffect>
                                  </p:childTnLst>
                                </p:cTn>
                              </p:par>
                            </p:childTnLst>
                          </p:cTn>
                        </p:par>
                        <p:par>
                          <p:cTn id="25" fill="hold">
                            <p:stCondLst>
                              <p:cond delay="3500"/>
                            </p:stCondLst>
                            <p:childTnLst>
                              <p:par>
                                <p:cTn id="26" presetID="53" presetClass="entr" presetSubtype="0" fill="hold" grpId="0" nodeType="afterEffect">
                                  <p:stCondLst>
                                    <p:cond delay="1000"/>
                                  </p:stCondLst>
                                  <p:childTnLst>
                                    <p:set>
                                      <p:cBhvr>
                                        <p:cTn id="27" dur="1" fill="hold">
                                          <p:stCondLst>
                                            <p:cond delay="0"/>
                                          </p:stCondLst>
                                        </p:cTn>
                                        <p:tgtEl>
                                          <p:spTgt spid="60419">
                                            <p:txEl>
                                              <p:pRg st="3" end="3"/>
                                            </p:txEl>
                                          </p:spTgt>
                                        </p:tgtEl>
                                        <p:attrNameLst>
                                          <p:attrName>style.visibility</p:attrName>
                                        </p:attrNameLst>
                                      </p:cBhvr>
                                      <p:to>
                                        <p:strVal val="visible"/>
                                      </p:to>
                                    </p:set>
                                    <p:anim calcmode="lin" valueType="num">
                                      <p:cBhvr>
                                        <p:cTn id="28" dur="500" fill="hold"/>
                                        <p:tgtEl>
                                          <p:spTgt spid="6041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6041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60419">
                                            <p:txEl>
                                              <p:pRg st="3" end="3"/>
                                            </p:txEl>
                                          </p:spTgt>
                                        </p:tgtEl>
                                      </p:cBhvr>
                                    </p:animEffect>
                                  </p:childTnLst>
                                </p:cTn>
                              </p:par>
                            </p:childTnLst>
                          </p:cTn>
                        </p:par>
                        <p:par>
                          <p:cTn id="31" fill="hold">
                            <p:stCondLst>
                              <p:cond delay="5000"/>
                            </p:stCondLst>
                            <p:childTnLst>
                              <p:par>
                                <p:cTn id="32" presetID="53" presetClass="entr" presetSubtype="0" fill="hold" grpId="0" nodeType="afterEffect">
                                  <p:stCondLst>
                                    <p:cond delay="1000"/>
                                  </p:stCondLst>
                                  <p:childTnLst>
                                    <p:set>
                                      <p:cBhvr>
                                        <p:cTn id="33" dur="1" fill="hold">
                                          <p:stCondLst>
                                            <p:cond delay="0"/>
                                          </p:stCondLst>
                                        </p:cTn>
                                        <p:tgtEl>
                                          <p:spTgt spid="60419">
                                            <p:txEl>
                                              <p:pRg st="4" end="4"/>
                                            </p:txEl>
                                          </p:spTgt>
                                        </p:tgtEl>
                                        <p:attrNameLst>
                                          <p:attrName>style.visibility</p:attrName>
                                        </p:attrNameLst>
                                      </p:cBhvr>
                                      <p:to>
                                        <p:strVal val="visible"/>
                                      </p:to>
                                    </p:set>
                                    <p:anim calcmode="lin" valueType="num">
                                      <p:cBhvr>
                                        <p:cTn id="34" dur="500" fill="hold"/>
                                        <p:tgtEl>
                                          <p:spTgt spid="60419">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60419">
                                            <p:txEl>
                                              <p:pRg st="4" end="4"/>
                                            </p:txEl>
                                          </p:spTgt>
                                        </p:tgtEl>
                                        <p:attrNameLst>
                                          <p:attrName>ppt_h</p:attrName>
                                        </p:attrNameLst>
                                      </p:cBhvr>
                                      <p:tavLst>
                                        <p:tav tm="0">
                                          <p:val>
                                            <p:fltVal val="0"/>
                                          </p:val>
                                        </p:tav>
                                        <p:tav tm="100000">
                                          <p:val>
                                            <p:strVal val="#ppt_h"/>
                                          </p:val>
                                        </p:tav>
                                      </p:tavLst>
                                    </p:anim>
                                    <p:animEffect transition="in" filter="fade">
                                      <p:cBhvr>
                                        <p:cTn id="36" dur="500"/>
                                        <p:tgtEl>
                                          <p:spTgt spid="604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ctrTitle" idx="4294967295"/>
          </p:nvPr>
        </p:nvSpPr>
        <p:spPr>
          <a:xfrm>
            <a:off x="433388" y="1838325"/>
            <a:ext cx="8240712" cy="2468563"/>
          </a:xfrm>
          <a:noFill/>
        </p:spPr>
        <p:txBody>
          <a:bodyPr lIns="0" tIns="0" rIns="0" bIns="0">
            <a:spAutoFit/>
          </a:bodyPr>
          <a:lstStyle/>
          <a:p>
            <a:pPr defTabSz="381000" eaLnBrk="1" hangingPunct="1"/>
            <a:r>
              <a:rPr lang="en-US" altLang="en-US" sz="7200" b="1" smtClean="0">
                <a:solidFill>
                  <a:srgbClr val="A0D0FF"/>
                </a:solidFill>
                <a:latin typeface="Times New Roman" panose="02020603050405020304" pitchFamily="18" charset="0"/>
                <a:cs typeface="Times New Roman" panose="02020603050405020304" pitchFamily="18" charset="0"/>
              </a:rPr>
              <a:t>Grace Bible Church</a:t>
            </a:r>
            <a:r>
              <a:rPr lang="en-US" altLang="en-US" sz="7200" b="1" i="0" smtClean="0">
                <a:solidFill>
                  <a:srgbClr val="A0D0FF"/>
                </a:solidFill>
                <a:latin typeface="Times New Roman" panose="02020603050405020304" pitchFamily="18" charset="0"/>
                <a:cs typeface="Times New Roman" panose="02020603050405020304" pitchFamily="18" charset="0"/>
              </a:rPr>
              <a:t/>
            </a:r>
            <a:br>
              <a:rPr lang="en-US" altLang="en-US" sz="7200" b="1" i="0" smtClean="0">
                <a:solidFill>
                  <a:srgbClr val="A0D0FF"/>
                </a:solidFill>
                <a:latin typeface="Times New Roman" panose="02020603050405020304" pitchFamily="18" charset="0"/>
                <a:cs typeface="Times New Roman" panose="02020603050405020304" pitchFamily="18" charset="0"/>
              </a:rPr>
            </a:br>
            <a:r>
              <a:rPr lang="en-US" altLang="en-US" sz="5400" b="1" i="0" smtClean="0">
                <a:solidFill>
                  <a:srgbClr val="A0D0FF"/>
                </a:solidFill>
                <a:latin typeface="Times New Roman" panose="02020603050405020304" pitchFamily="18" charset="0"/>
                <a:cs typeface="Times New Roman" panose="02020603050405020304" pitchFamily="18" charset="0"/>
              </a:rPr>
              <a:t> </a:t>
            </a:r>
            <a:r>
              <a:rPr lang="en-US" altLang="en-US" sz="3600" b="1" smtClean="0">
                <a:solidFill>
                  <a:srgbClr val="FFFF90"/>
                </a:solidFill>
                <a:latin typeface="Times New Roman" panose="02020603050405020304" pitchFamily="18" charset="0"/>
                <a:cs typeface="Times New Roman" panose="02020603050405020304" pitchFamily="18" charset="0"/>
              </a:rPr>
              <a:t>Glorifying God </a:t>
            </a:r>
            <a:br>
              <a:rPr lang="en-US" altLang="en-US" sz="3600" b="1" smtClean="0">
                <a:solidFill>
                  <a:srgbClr val="FFFF90"/>
                </a:solidFill>
                <a:latin typeface="Times New Roman" panose="02020603050405020304" pitchFamily="18" charset="0"/>
                <a:cs typeface="Times New Roman" panose="02020603050405020304" pitchFamily="18" charset="0"/>
              </a:rPr>
            </a:br>
            <a:r>
              <a:rPr lang="en-US" altLang="en-US" sz="3600" b="1" smtClean="0">
                <a:solidFill>
                  <a:srgbClr val="FFFF90"/>
                </a:solidFill>
                <a:latin typeface="Times New Roman" panose="02020603050405020304" pitchFamily="18" charset="0"/>
                <a:cs typeface="Times New Roman" panose="02020603050405020304" pitchFamily="18" charset="0"/>
              </a:rPr>
              <a:t>by Making Disciples of Jesus Christ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02"/>
                                        </p:tgtEl>
                                        <p:attrNameLst>
                                          <p:attrName>style.visibility</p:attrName>
                                        </p:attrNameLst>
                                      </p:cBhvr>
                                      <p:to>
                                        <p:strVal val="visible"/>
                                      </p:to>
                                    </p:set>
                                    <p:animEffect transition="in" filter="fade">
                                      <p:cBhvr>
                                        <p:cTn id="7" dur="2000"/>
                                        <p:tgtEl>
                                          <p:spTgt spid="1024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Lst>
  </p:timing>
</p:sld>
</file>

<file path=ppt/slides/slide3.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Angel &amp; the Little </a:t>
            </a:r>
            <a:r>
              <a:rPr lang="en-US" altLang="en-US" b="1" u="sng" dirty="0" smtClean="0">
                <a:solidFill>
                  <a:srgbClr val="A0D0FF"/>
                </a:solidFill>
                <a:latin typeface="Arial Narrow" panose="020B0606020202030204" pitchFamily="34" charset="0"/>
              </a:rPr>
              <a:t>Book</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Revelation 10:1-11</a:t>
            </a:r>
            <a:endParaRPr lang="en-US" altLang="en-US" sz="3600" b="1" dirty="0" smtClean="0">
              <a:solidFill>
                <a:srgbClr val="FFFF99"/>
              </a:solidFill>
              <a:latin typeface="Arial Narrow" panose="020B0606020202030204" pitchFamily="34" charset="0"/>
            </a:endParaRPr>
          </a:p>
        </p:txBody>
      </p:sp>
      <p:sp>
        <p:nvSpPr>
          <p:cNvPr id="6150" name="Rectangle 6"/>
          <p:cNvSpPr>
            <a:spLocks noGrp="1" noChangeArrowheads="1"/>
          </p:cNvSpPr>
          <p:nvPr>
            <p:ph type="body" idx="4294967295"/>
          </p:nvPr>
        </p:nvSpPr>
        <p:spPr>
          <a:xfrm>
            <a:off x="0" y="1143000"/>
            <a:ext cx="9144000" cy="5562600"/>
          </a:xfrm>
          <a:noFill/>
        </p:spPr>
        <p:txBody>
          <a:bodyPr/>
          <a:lstStyle/>
          <a:p>
            <a:pPr eaLnBrk="1" hangingPunct="1"/>
            <a:r>
              <a:rPr lang="en-US" altLang="en-US" sz="4400" b="1" dirty="0" smtClean="0">
                <a:solidFill>
                  <a:srgbClr val="FFFFFF"/>
                </a:solidFill>
                <a:latin typeface="Arial Narrow" panose="020B0606020202030204" pitchFamily="34" charset="0"/>
              </a:rPr>
              <a:t>If yo</a:t>
            </a:r>
            <a:r>
              <a:rPr lang="en-US" altLang="en-US" sz="4400" b="1" dirty="0" smtClean="0">
                <a:solidFill>
                  <a:srgbClr val="FFFFFF"/>
                </a:solidFill>
                <a:latin typeface="Arial Narrow" panose="020B0606020202030204" pitchFamily="34" charset="0"/>
              </a:rPr>
              <a:t>u missed the sermons by Ed Colon or Randy Ryan, you can find them on </a:t>
            </a:r>
            <a:r>
              <a:rPr lang="en-US" altLang="en-US" b="1" dirty="0" err="1" smtClean="0">
                <a:solidFill>
                  <a:srgbClr val="FFFFFF"/>
                </a:solidFill>
                <a:latin typeface="Arial Narrow" panose="020B0606020202030204" pitchFamily="34" charset="0"/>
              </a:rPr>
              <a:t>SermonAudio</a:t>
            </a:r>
            <a:r>
              <a:rPr lang="en-US" altLang="en-US" b="1" dirty="0" smtClean="0">
                <a:solidFill>
                  <a:srgbClr val="FFFFFF"/>
                </a:solidFill>
                <a:latin typeface="Arial Narrow" panose="020B0606020202030204" pitchFamily="34" charset="0"/>
              </a:rPr>
              <a:t>/broadcasters/</a:t>
            </a:r>
            <a:r>
              <a:rPr lang="en-US" altLang="en-US" b="1" dirty="0" err="1" smtClean="0">
                <a:solidFill>
                  <a:srgbClr val="FFFFFF"/>
                </a:solidFill>
                <a:latin typeface="Arial Narrow" panose="020B0606020202030204" pitchFamily="34" charset="0"/>
              </a:rPr>
              <a:t>gracebibleny</a:t>
            </a:r>
            <a:endParaRPr lang="en-US" altLang="en-US" b="1" dirty="0" smtClean="0">
              <a:solidFill>
                <a:srgbClr val="FFFFFF"/>
              </a:solidFill>
              <a:latin typeface="Arial Narrow" panose="020B0606020202030204" pitchFamily="34" charset="0"/>
            </a:endParaRP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6150">
                                            <p:txEl>
                                              <p:pRg st="0" end="0"/>
                                            </p:txEl>
                                          </p:spTgt>
                                        </p:tgtEl>
                                        <p:attrNameLst>
                                          <p:attrName>style.visibility</p:attrName>
                                        </p:attrNameLst>
                                      </p:cBhvr>
                                      <p:to>
                                        <p:strVal val="visible"/>
                                      </p:to>
                                    </p:set>
                                    <p:anim calcmode="lin" valueType="num">
                                      <p:cBhvr additive="base">
                                        <p:cTn id="11"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15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24882"/>
            <a:ext cx="9144000" cy="677108"/>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Review</a:t>
            </a:r>
            <a:endParaRPr lang="en-US" altLang="en-US" sz="3600" b="1" dirty="0" smtClean="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701990"/>
            <a:ext cx="9144000" cy="6156010"/>
          </a:xfrm>
          <a:noFill/>
        </p:spPr>
        <p:txBody>
          <a:bodyPr/>
          <a:lstStyle/>
          <a:p>
            <a:pPr eaLnBrk="1" hangingPunct="1"/>
            <a:r>
              <a:rPr lang="en-US" altLang="en-US" sz="4400" b="1" dirty="0">
                <a:solidFill>
                  <a:srgbClr val="FFFFFF"/>
                </a:solidFill>
                <a:latin typeface="Arial Narrow" panose="020B0606020202030204" pitchFamily="34" charset="0"/>
              </a:rPr>
              <a:t>Revelation 1:  Introduction and commission of John </a:t>
            </a:r>
          </a:p>
          <a:p>
            <a:pPr eaLnBrk="1" hangingPunct="1"/>
            <a:r>
              <a:rPr lang="en-US" altLang="en-US" sz="4400" b="1" dirty="0" smtClean="0">
                <a:solidFill>
                  <a:srgbClr val="FFFFFF"/>
                </a:solidFill>
                <a:latin typeface="Arial Narrow" panose="020B0606020202030204" pitchFamily="34" charset="0"/>
              </a:rPr>
              <a:t>Revelation </a:t>
            </a:r>
            <a:r>
              <a:rPr lang="en-US" altLang="en-US" sz="4400" b="1" dirty="0">
                <a:solidFill>
                  <a:srgbClr val="FFFFFF"/>
                </a:solidFill>
                <a:latin typeface="Arial Narrow" panose="020B0606020202030204" pitchFamily="34" charset="0"/>
              </a:rPr>
              <a:t>2-3: The Letters to the Seven Churches of Asia - Specific in people, time &amp; place</a:t>
            </a:r>
          </a:p>
          <a:p>
            <a:pPr eaLnBrk="1" hangingPunct="1"/>
            <a:r>
              <a:rPr lang="en-US" altLang="en-US" sz="4400" b="1" dirty="0" smtClean="0">
                <a:solidFill>
                  <a:srgbClr val="FFFFFF"/>
                </a:solidFill>
                <a:latin typeface="Arial Narrow" panose="020B0606020202030204" pitchFamily="34" charset="0"/>
              </a:rPr>
              <a:t>Revelation </a:t>
            </a:r>
            <a:r>
              <a:rPr lang="en-US" altLang="en-US" sz="4400" b="1" dirty="0">
                <a:solidFill>
                  <a:srgbClr val="FFFFFF"/>
                </a:solidFill>
                <a:latin typeface="Arial Narrow" panose="020B0606020202030204" pitchFamily="34" charset="0"/>
              </a:rPr>
              <a:t>4-5: John’s description of the throne room of </a:t>
            </a:r>
            <a:r>
              <a:rPr lang="en-US" altLang="en-US" sz="4400" b="1" dirty="0" smtClean="0">
                <a:solidFill>
                  <a:srgbClr val="FFFFFF"/>
                </a:solidFill>
                <a:latin typeface="Arial Narrow" panose="020B0606020202030204" pitchFamily="34" charset="0"/>
              </a:rPr>
              <a:t>God</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51203">
                                            <p:txEl>
                                              <p:pRg st="0" end="0"/>
                                            </p:txEl>
                                          </p:spTgt>
                                        </p:tgtEl>
                                        <p:attrNameLst>
                                          <p:attrName>style.visibility</p:attrName>
                                        </p:attrNameLst>
                                      </p:cBhvr>
                                      <p:to>
                                        <p:strVal val="visible"/>
                                      </p:to>
                                    </p:set>
                                    <p:animEffect transition="in" filter="dissolve">
                                      <p:cBhvr>
                                        <p:cTn id="11" dur="500"/>
                                        <p:tgtEl>
                                          <p:spTgt spid="51203">
                                            <p:txEl>
                                              <p:pRg st="0" end="0"/>
                                            </p:txEl>
                                          </p:spTgt>
                                        </p:tgtEl>
                                      </p:cBhvr>
                                    </p:animEffect>
                                  </p:childTnLst>
                                  <p:subTnLst>
                                    <p:animClr clrSpc="rgb" dir="cw">
                                      <p:cBhvr override="childStyle">
                                        <p:cTn dur="1" fill="hold" display="0" masterRel="nextClick" afterEffect="1"/>
                                        <p:tgtEl>
                                          <p:spTgt spid="51203">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51203">
                                            <p:txEl>
                                              <p:pRg st="1" end="1"/>
                                            </p:txEl>
                                          </p:spTgt>
                                        </p:tgtEl>
                                        <p:attrNameLst>
                                          <p:attrName>style.visibility</p:attrName>
                                        </p:attrNameLst>
                                      </p:cBhvr>
                                      <p:to>
                                        <p:strVal val="visible"/>
                                      </p:to>
                                    </p:set>
                                    <p:animEffect transition="in" filter="dissolve">
                                      <p:cBhvr>
                                        <p:cTn id="16" dur="500"/>
                                        <p:tgtEl>
                                          <p:spTgt spid="51203">
                                            <p:txEl>
                                              <p:pRg st="1" end="1"/>
                                            </p:txEl>
                                          </p:spTgt>
                                        </p:tgtEl>
                                      </p:cBhvr>
                                    </p:animEffect>
                                  </p:childTnLst>
                                  <p:subTnLst>
                                    <p:animClr clrSpc="rgb" dir="cw">
                                      <p:cBhvr override="childStyle">
                                        <p:cTn dur="1" fill="hold" display="0" masterRel="nextClick" afterEffect="1"/>
                                        <p:tgtEl>
                                          <p:spTgt spid="51203">
                                            <p:txEl>
                                              <p:pRg st="1" end="1"/>
                                            </p:txEl>
                                          </p:spTgt>
                                        </p:tgtEl>
                                        <p:attrNameLst>
                                          <p:attrName>ppt_c</p:attrName>
                                        </p:attrNameLst>
                                      </p:cBhvr>
                                      <p:to>
                                        <a:srgbClr val="C0C0C0"/>
                                      </p:to>
                                    </p:animClr>
                                  </p:sub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51203">
                                            <p:txEl>
                                              <p:pRg st="2" end="2"/>
                                            </p:txEl>
                                          </p:spTgt>
                                        </p:tgtEl>
                                        <p:attrNameLst>
                                          <p:attrName>style.visibility</p:attrName>
                                        </p:attrNameLst>
                                      </p:cBhvr>
                                      <p:to>
                                        <p:strVal val="visible"/>
                                      </p:to>
                                    </p:set>
                                    <p:animEffect transition="in" filter="dissolve">
                                      <p:cBhvr>
                                        <p:cTn id="21" dur="500"/>
                                        <p:tgtEl>
                                          <p:spTgt spid="512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24882"/>
            <a:ext cx="9144000" cy="677108"/>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Review</a:t>
            </a:r>
            <a:endParaRPr lang="en-US" altLang="en-US" sz="3600" b="1" dirty="0" smtClean="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701990"/>
            <a:ext cx="9144000" cy="6156010"/>
          </a:xfrm>
          <a:noFill/>
        </p:spPr>
        <p:txBody>
          <a:bodyPr/>
          <a:lstStyle/>
          <a:p>
            <a:pPr eaLnBrk="1" hangingPunct="1"/>
            <a:r>
              <a:rPr lang="en-US" altLang="en-US" sz="4400" b="1" dirty="0" smtClean="0">
                <a:solidFill>
                  <a:srgbClr val="FFFFFF"/>
                </a:solidFill>
                <a:latin typeface="Arial Narrow" panose="020B0606020202030204" pitchFamily="34" charset="0"/>
              </a:rPr>
              <a:t>Revelation </a:t>
            </a:r>
            <a:r>
              <a:rPr lang="en-US" altLang="en-US" sz="4400" b="1" dirty="0">
                <a:solidFill>
                  <a:srgbClr val="FFFFFF"/>
                </a:solidFill>
                <a:latin typeface="Arial Narrow" panose="020B0606020202030204" pitchFamily="34" charset="0"/>
              </a:rPr>
              <a:t>6: The breaking of the first six seals &amp; the wrath of God on those who dwell on the earth</a:t>
            </a:r>
          </a:p>
          <a:p>
            <a:pPr eaLnBrk="1" hangingPunct="1"/>
            <a:r>
              <a:rPr lang="en-US" altLang="en-US" sz="4400" b="1" dirty="0" smtClean="0">
                <a:solidFill>
                  <a:srgbClr val="FFFFFF"/>
                </a:solidFill>
                <a:latin typeface="Arial Narrow" panose="020B0606020202030204" pitchFamily="34" charset="0"/>
              </a:rPr>
              <a:t>Revelation </a:t>
            </a:r>
            <a:r>
              <a:rPr lang="en-US" altLang="en-US" sz="4400" b="1" dirty="0">
                <a:solidFill>
                  <a:srgbClr val="FFFFFF"/>
                </a:solidFill>
                <a:latin typeface="Arial Narrow" panose="020B0606020202030204" pitchFamily="34" charset="0"/>
              </a:rPr>
              <a:t>7: An interlude - sealing the 144,000 Jewish witnesses; the great multitude of </a:t>
            </a:r>
            <a:r>
              <a:rPr lang="en-US" altLang="en-US" sz="4400" b="1" dirty="0" smtClean="0">
                <a:solidFill>
                  <a:srgbClr val="FFFFFF"/>
                </a:solidFill>
                <a:latin typeface="Arial Narrow" panose="020B0606020202030204" pitchFamily="34" charset="0"/>
              </a:rPr>
              <a:t>martyrs</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209144782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subTnLst>
                                    <p:animClr clrSpc="rgb" dir="cw">
                                      <p:cBhvr override="childStyle">
                                        <p:cTn dur="1" fill="hold" display="0" masterRel="nextClick" afterEffect="1"/>
                                        <p:tgtEl>
                                          <p:spTgt spid="51203">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dissolve">
                                      <p:cBhvr>
                                        <p:cTn id="15"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24882"/>
            <a:ext cx="9144000" cy="677108"/>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Review</a:t>
            </a:r>
            <a:endParaRPr lang="en-US" altLang="en-US" sz="3600" b="1" dirty="0" smtClean="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701990"/>
            <a:ext cx="9144000" cy="6156010"/>
          </a:xfrm>
          <a:noFill/>
        </p:spPr>
        <p:txBody>
          <a:bodyPr/>
          <a:lstStyle/>
          <a:p>
            <a:pPr eaLnBrk="1" hangingPunct="1"/>
            <a:r>
              <a:rPr lang="en-US" altLang="en-US" sz="4400" b="1" dirty="0" smtClean="0">
                <a:solidFill>
                  <a:srgbClr val="FFFFFF"/>
                </a:solidFill>
                <a:latin typeface="Arial Narrow" panose="020B0606020202030204" pitchFamily="34" charset="0"/>
              </a:rPr>
              <a:t>Revelation </a:t>
            </a:r>
            <a:r>
              <a:rPr lang="en-US" altLang="en-US" sz="4400" b="1" dirty="0">
                <a:solidFill>
                  <a:srgbClr val="FFFFFF"/>
                </a:solidFill>
                <a:latin typeface="Arial Narrow" panose="020B0606020202030204" pitchFamily="34" charset="0"/>
              </a:rPr>
              <a:t>8: Breaking the 7th seal &amp; the first 4 trumpet judgments - 1/3 of trees, sea, water, celestial bodies</a:t>
            </a:r>
          </a:p>
          <a:p>
            <a:pPr eaLnBrk="1" hangingPunct="1"/>
            <a:r>
              <a:rPr lang="en-US" altLang="en-US" sz="4400" b="1" dirty="0" smtClean="0">
                <a:solidFill>
                  <a:srgbClr val="FFFFFF"/>
                </a:solidFill>
                <a:latin typeface="Arial Narrow" panose="020B0606020202030204" pitchFamily="34" charset="0"/>
              </a:rPr>
              <a:t>Revelation </a:t>
            </a:r>
            <a:r>
              <a:rPr lang="en-US" altLang="en-US" sz="4400" b="1" dirty="0">
                <a:solidFill>
                  <a:srgbClr val="FFFFFF"/>
                </a:solidFill>
                <a:latin typeface="Arial Narrow" panose="020B0606020202030204" pitchFamily="34" charset="0"/>
              </a:rPr>
              <a:t>9: The 5th &amp; 6th trumpet judgments on the wicked - creatures from the abyss; death of </a:t>
            </a:r>
            <a:r>
              <a:rPr lang="en-US" altLang="en-US" sz="4400" b="1" dirty="0" smtClean="0">
                <a:solidFill>
                  <a:srgbClr val="FFFFFF"/>
                </a:solidFill>
                <a:latin typeface="Arial Narrow" panose="020B0606020202030204" pitchFamily="34" charset="0"/>
              </a:rPr>
              <a:t>1/3</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99647015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subTnLst>
                                    <p:animClr clrSpc="rgb" dir="cw">
                                      <p:cBhvr override="childStyle">
                                        <p:cTn dur="1" fill="hold" display="0" masterRel="nextClick" afterEffect="1"/>
                                        <p:tgtEl>
                                          <p:spTgt spid="51203">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dissolve">
                                      <p:cBhvr>
                                        <p:cTn id="15"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24882"/>
            <a:ext cx="9144000" cy="677108"/>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Review</a:t>
            </a:r>
            <a:endParaRPr lang="en-US" altLang="en-US" sz="3600" b="1" dirty="0" smtClean="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701990"/>
            <a:ext cx="9144000" cy="6156010"/>
          </a:xfrm>
          <a:noFill/>
        </p:spPr>
        <p:txBody>
          <a:bodyPr/>
          <a:lstStyle/>
          <a:p>
            <a:pPr eaLnBrk="1" hangingPunct="1"/>
            <a:r>
              <a:rPr lang="en-US" altLang="en-US" sz="4400" b="1" dirty="0" smtClean="0">
                <a:solidFill>
                  <a:srgbClr val="FFFFFF"/>
                </a:solidFill>
                <a:latin typeface="Arial Narrow" panose="020B0606020202030204" pitchFamily="34" charset="0"/>
              </a:rPr>
              <a:t>Even </a:t>
            </a:r>
            <a:r>
              <a:rPr lang="en-US" altLang="en-US" sz="4400" b="1" dirty="0">
                <a:solidFill>
                  <a:srgbClr val="FFFFFF"/>
                </a:solidFill>
                <a:latin typeface="Arial Narrow" panose="020B0606020202030204" pitchFamily="34" charset="0"/>
              </a:rPr>
              <a:t>with these supernatural judgments the vast majority of mankind fails to repent</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404310019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Revelation 10</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endParaRPr lang="en-US" altLang="en-US" sz="36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1143000"/>
            <a:ext cx="9144000" cy="5715000"/>
          </a:xfrm>
          <a:noFill/>
        </p:spPr>
        <p:txBody>
          <a:bodyPr/>
          <a:lstStyle/>
          <a:p>
            <a:pPr eaLnBrk="1" hangingPunct="1"/>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5" fill="hold" grpId="0" nodeType="clickEffect" nodePh="1">
                                  <p:stCondLst>
                                    <p:cond delay="0"/>
                                  </p:stCondLst>
                                  <p:endCondLst>
                                    <p:cond evt="begin" delay="0">
                                      <p:tn val="9"/>
                                    </p:cond>
                                  </p:endCondLst>
                                  <p:childTnLst>
                                    <p:set>
                                      <p:cBhvr>
                                        <p:cTn id="10" dur="1" fill="hold">
                                          <p:stCondLst>
                                            <p:cond delay="0"/>
                                          </p:stCondLst>
                                        </p:cTn>
                                        <p:tgtEl>
                                          <p:spTgt spid="52227">
                                            <p:txEl>
                                              <p:pRg st="0" end="0"/>
                                            </p:txEl>
                                          </p:spTgt>
                                        </p:tgtEl>
                                        <p:attrNameLst>
                                          <p:attrName>style.visibility</p:attrName>
                                        </p:attrNameLst>
                                      </p:cBhvr>
                                      <p:to>
                                        <p:strVal val="visible"/>
                                      </p:to>
                                    </p:set>
                                    <p:animEffect transition="in" filter="blinds(vertical)">
                                      <p:cBhvr>
                                        <p:cTn id="11" dur="500"/>
                                        <p:tgtEl>
                                          <p:spTgt spid="522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Strong Angel &amp; His Announcement </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Revelation 10:1-7</a:t>
            </a:r>
            <a:endParaRPr lang="en-US" altLang="en-US" sz="36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a:solidFill>
                  <a:srgbClr val="FFFFFF"/>
                </a:solidFill>
                <a:latin typeface="Arial Narrow" panose="020B0606020202030204" pitchFamily="34" charset="0"/>
              </a:rPr>
              <a:t>The 6th trumpet which is the 2nd woe ends in Rev. 11:14</a:t>
            </a:r>
          </a:p>
          <a:p>
            <a:pPr eaLnBrk="1" hangingPunct="1"/>
            <a:r>
              <a:rPr lang="en-US" altLang="en-US" sz="4400" b="1" dirty="0" smtClean="0">
                <a:solidFill>
                  <a:srgbClr val="FFFFFF"/>
                </a:solidFill>
                <a:latin typeface="Arial Narrow" panose="020B0606020202030204" pitchFamily="34" charset="0"/>
              </a:rPr>
              <a:t>This </a:t>
            </a:r>
            <a:r>
              <a:rPr lang="en-US" altLang="en-US" sz="4400" b="1" dirty="0">
                <a:solidFill>
                  <a:srgbClr val="FFFFFF"/>
                </a:solidFill>
                <a:latin typeface="Arial Narrow" panose="020B0606020202030204" pitchFamily="34" charset="0"/>
              </a:rPr>
              <a:t>is an interlude in the sense of being different scenes in the same act</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084874506"/>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5" fill="hold" grpId="0" nodeType="afterEffect">
                                  <p:stCondLst>
                                    <p:cond delay="200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subTnLst>
                                    <p:animClr clrSpc="rgb" dir="cw">
                                      <p:cBhvr override="childStyle">
                                        <p:cTn dur="1" fill="hold" display="0" masterRel="nextClick" afterEffect="1"/>
                                        <p:tgtEl>
                                          <p:spTgt spid="52227">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3" presetClass="entr" presetSubtype="5" fill="hold" grpId="0" nodeType="clickEffect">
                                  <p:stCondLst>
                                    <p:cond delay="0"/>
                                  </p:stCondLst>
                                  <p:childTnLst>
                                    <p:set>
                                      <p:cBhvr>
                                        <p:cTn id="14" dur="1" fill="hold">
                                          <p:stCondLst>
                                            <p:cond delay="0"/>
                                          </p:stCondLst>
                                        </p:cTn>
                                        <p:tgtEl>
                                          <p:spTgt spid="52227">
                                            <p:txEl>
                                              <p:pRg st="1" end="1"/>
                                            </p:txEl>
                                          </p:spTgt>
                                        </p:tgtEl>
                                        <p:attrNameLst>
                                          <p:attrName>style.visibility</p:attrName>
                                        </p:attrNameLst>
                                      </p:cBhvr>
                                      <p:to>
                                        <p:strVal val="visible"/>
                                      </p:to>
                                    </p:set>
                                    <p:animEffect transition="in" filter="blinds(vertical)">
                                      <p:cBhvr>
                                        <p:cTn id="15" dur="500"/>
                                        <p:tgtEl>
                                          <p:spTgt spid="52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Sermon 1</Template>
  <TotalTime>777</TotalTime>
  <Words>1108</Words>
  <Application>Microsoft Office PowerPoint</Application>
  <PresentationFormat>On-screen Show (4:3)</PresentationFormat>
  <Paragraphs>119</Paragraphs>
  <Slides>29</Slides>
  <Notes>29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29</vt:i4>
      </vt:variant>
    </vt:vector>
  </HeadingPairs>
  <TitlesOfParts>
    <vt:vector size="35" baseType="lpstr">
      <vt:lpstr>Arial</vt:lpstr>
      <vt:lpstr>Arial Narrow</vt:lpstr>
      <vt:lpstr>Times New Roman</vt:lpstr>
      <vt:lpstr>Wingdings</vt:lpstr>
      <vt:lpstr>Custom Design</vt:lpstr>
      <vt:lpstr>3_Default Design</vt:lpstr>
      <vt:lpstr>Grace Bible Church  Glorifying God  by Making Disciples of Jesus Christ</vt:lpstr>
      <vt:lpstr>A reminder to consider others Please:</vt:lpstr>
      <vt:lpstr>The Angel &amp; the Little Book Revelation 10:1-11</vt:lpstr>
      <vt:lpstr>Review</vt:lpstr>
      <vt:lpstr>Review</vt:lpstr>
      <vt:lpstr>Review</vt:lpstr>
      <vt:lpstr>Review</vt:lpstr>
      <vt:lpstr>Revelation 10 </vt:lpstr>
      <vt:lpstr>The Strong Angel &amp; His Announcement  Revelation 10:1-7</vt:lpstr>
      <vt:lpstr>The Description Revelation 10:1-2</vt:lpstr>
      <vt:lpstr>The Description Revelation 10:1-2</vt:lpstr>
      <vt:lpstr>The Description Revelation 10:1-2</vt:lpstr>
      <vt:lpstr> The Actions Revelation 10:3-4</vt:lpstr>
      <vt:lpstr> The Actions Revelation 10:3-4</vt:lpstr>
      <vt:lpstr> The Actions Revelation 10:3-4</vt:lpstr>
      <vt:lpstr> The Actions Revelation 10:3-4</vt:lpstr>
      <vt:lpstr> The Actions Revelation 10:3-4</vt:lpstr>
      <vt:lpstr>The Oath Revelation 10:5-7</vt:lpstr>
      <vt:lpstr>The Oath Revelation 10:5-7</vt:lpstr>
      <vt:lpstr>The Oath Revelation 10:5-7</vt:lpstr>
      <vt:lpstr>The Little Scroll Revelation 10:8-11</vt:lpstr>
      <vt:lpstr>The Little Scroll Revelation 10:8-11</vt:lpstr>
      <vt:lpstr>The Little Scroll Revelation 10:8-11</vt:lpstr>
      <vt:lpstr>The Little Scroll Revelation 10:8-11</vt:lpstr>
      <vt:lpstr>The Little Scroll Revelation 10:8-11</vt:lpstr>
      <vt:lpstr>Conclusions</vt:lpstr>
      <vt:lpstr>Conclusions</vt:lpstr>
      <vt:lpstr>Conclusions</vt:lpstr>
      <vt:lpstr>Grace Bible Church  Glorifying God  by Making Disciples of Jesus Christ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Bible Church</dc:title>
  <dc:creator>Scott</dc:creator>
  <cp:lastModifiedBy>Microsoft account</cp:lastModifiedBy>
  <cp:revision>52</cp:revision>
  <dcterms:modified xsi:type="dcterms:W3CDTF">2025-07-05T17:47:33Z</dcterms:modified>
</cp:coreProperties>
</file>