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32"/>
  </p:notesMasterIdLst>
  <p:sldIdLst>
    <p:sldId id="296" r:id="rId3"/>
    <p:sldId id="299" r:id="rId4"/>
    <p:sldId id="260" r:id="rId5"/>
    <p:sldId id="278" r:id="rId6"/>
    <p:sldId id="301" r:id="rId7"/>
    <p:sldId id="302" r:id="rId8"/>
    <p:sldId id="303" r:id="rId9"/>
    <p:sldId id="279" r:id="rId10"/>
    <p:sldId id="300" r:id="rId11"/>
    <p:sldId id="304" r:id="rId12"/>
    <p:sldId id="280" r:id="rId13"/>
    <p:sldId id="305" r:id="rId14"/>
    <p:sldId id="281" r:id="rId15"/>
    <p:sldId id="306" r:id="rId16"/>
    <p:sldId id="307" r:id="rId17"/>
    <p:sldId id="308" r:id="rId18"/>
    <p:sldId id="309" r:id="rId19"/>
    <p:sldId id="282" r:id="rId20"/>
    <p:sldId id="310" r:id="rId21"/>
    <p:sldId id="311" r:id="rId22"/>
    <p:sldId id="283" r:id="rId23"/>
    <p:sldId id="312" r:id="rId24"/>
    <p:sldId id="313" r:id="rId25"/>
    <p:sldId id="314" r:id="rId26"/>
    <p:sldId id="315" r:id="rId27"/>
    <p:sldId id="287" r:id="rId28"/>
    <p:sldId id="316" r:id="rId29"/>
    <p:sldId id="317" r:id="rId30"/>
    <p:sldId id="297"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73" autoAdjust="0"/>
    <p:restoredTop sz="94660" autoAdjust="0"/>
  </p:normalViewPr>
  <p:slideViewPr>
    <p:cSldViewPr>
      <p:cViewPr varScale="1">
        <p:scale>
          <a:sx n="90" d="100"/>
          <a:sy n="90" d="100"/>
        </p:scale>
        <p:origin x="114"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9789428-71C6-475A-ACF5-C3DED584B56E}" type="slidenum">
              <a:rPr lang="en-US" altLang="en-US"/>
              <a:pPr>
                <a:defRPr/>
              </a:pPr>
              <a:t>‹#›</a:t>
            </a:fld>
            <a:endParaRPr lang="en-US" altLang="en-US"/>
          </a:p>
        </p:txBody>
      </p:sp>
    </p:spTree>
    <p:extLst>
      <p:ext uri="{BB962C8B-B14F-4D97-AF65-F5344CB8AC3E}">
        <p14:creationId xmlns:p14="http://schemas.microsoft.com/office/powerpoint/2010/main" val="6738248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CD2A124-5192-4D97-9DFA-BE78FFD509D0}" type="slidenum">
              <a:rPr lang="en-US" altLang="en-US" smtClean="0"/>
              <a:pPr>
                <a:spcBef>
                  <a:spcPct val="0"/>
                </a:spcBef>
              </a:pPr>
              <a:t>1</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46448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40B21AF-52B8-4C91-9A4C-74CB70773C40}" type="slidenum">
              <a:rPr lang="en-US" altLang="en-US" smtClean="0">
                <a:solidFill>
                  <a:srgbClr val="000000"/>
                </a:solidFill>
              </a:rPr>
              <a:pPr>
                <a:spcBef>
                  <a:spcPct val="0"/>
                </a:spcBef>
              </a:pPr>
              <a:t>10</a:t>
            </a:fld>
            <a:endParaRPr lang="en-US" altLang="en-US" smtClean="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21465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40B21AF-52B8-4C91-9A4C-74CB70773C40}" type="slidenum">
              <a:rPr lang="en-US" altLang="en-US" smtClean="0"/>
              <a:pPr>
                <a:spcBef>
                  <a:spcPct val="0"/>
                </a:spcBef>
              </a:pPr>
              <a:t>11</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05293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40B21AF-52B8-4C91-9A4C-74CB70773C40}" type="slidenum">
              <a:rPr lang="en-US" altLang="en-US" smtClean="0">
                <a:solidFill>
                  <a:srgbClr val="000000"/>
                </a:solidFill>
              </a:rPr>
              <a:pPr>
                <a:spcBef>
                  <a:spcPct val="0"/>
                </a:spcBef>
              </a:pPr>
              <a:t>12</a:t>
            </a:fld>
            <a:endParaRPr lang="en-US" altLang="en-US" smtClean="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21659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C077CE-97B8-43AF-B721-C0685F5B2E5C}" type="slidenum">
              <a:rPr lang="en-US" altLang="en-US" smtClean="0"/>
              <a:pPr>
                <a:spcBef>
                  <a:spcPct val="0"/>
                </a:spcBef>
              </a:pPr>
              <a:t>13</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80404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C077CE-97B8-43AF-B721-C0685F5B2E5C}" type="slidenum">
              <a:rPr lang="en-US" altLang="en-US" smtClean="0">
                <a:solidFill>
                  <a:srgbClr val="000000"/>
                </a:solidFill>
              </a:rPr>
              <a:pPr>
                <a:spcBef>
                  <a:spcPct val="0"/>
                </a:spcBef>
              </a:pPr>
              <a:t>14</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29340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C077CE-97B8-43AF-B721-C0685F5B2E5C}" type="slidenum">
              <a:rPr lang="en-US" altLang="en-US" smtClean="0">
                <a:solidFill>
                  <a:srgbClr val="000000"/>
                </a:solidFill>
              </a:rPr>
              <a:pPr>
                <a:spcBef>
                  <a:spcPct val="0"/>
                </a:spcBef>
              </a:pPr>
              <a:t>15</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08411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C077CE-97B8-43AF-B721-C0685F5B2E5C}" type="slidenum">
              <a:rPr lang="en-US" altLang="en-US" smtClean="0">
                <a:solidFill>
                  <a:srgbClr val="000000"/>
                </a:solidFill>
              </a:rPr>
              <a:pPr>
                <a:spcBef>
                  <a:spcPct val="0"/>
                </a:spcBef>
              </a:pPr>
              <a:t>16</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53448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2C077CE-97B8-43AF-B721-C0685F5B2E5C}" type="slidenum">
              <a:rPr lang="en-US" altLang="en-US" smtClean="0">
                <a:solidFill>
                  <a:srgbClr val="000000"/>
                </a:solidFill>
              </a:rPr>
              <a:pPr>
                <a:spcBef>
                  <a:spcPct val="0"/>
                </a:spcBef>
              </a:pPr>
              <a:t>17</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46722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8CC39C4-9F40-472F-9CE2-86B2BFC4C6D6}" type="slidenum">
              <a:rPr lang="en-US" altLang="en-US" smtClean="0"/>
              <a:pPr>
                <a:spcBef>
                  <a:spcPct val="0"/>
                </a:spcBef>
              </a:pPr>
              <a:t>18</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04464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8CC39C4-9F40-472F-9CE2-86B2BFC4C6D6}" type="slidenum">
              <a:rPr lang="en-US" altLang="en-US" smtClean="0">
                <a:solidFill>
                  <a:srgbClr val="000000"/>
                </a:solidFill>
              </a:rPr>
              <a:pPr>
                <a:spcBef>
                  <a:spcPct val="0"/>
                </a:spcBef>
              </a:pPr>
              <a:t>19</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5724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A35644-306E-4380-AFAA-5F9C2BABCA61}" type="slidenum">
              <a:rPr lang="en-US" altLang="en-US" smtClean="0">
                <a:solidFill>
                  <a:srgbClr val="000000"/>
                </a:solidFill>
              </a:rPr>
              <a:pPr>
                <a:spcBef>
                  <a:spcPct val="0"/>
                </a:spcBef>
              </a:pPr>
              <a:t>2</a:t>
            </a:fld>
            <a:endParaRPr lang="en-US" altLang="en-US" smtClean="0">
              <a:solidFill>
                <a:srgbClr val="000000"/>
              </a:solidFill>
            </a:endParaRPr>
          </a:p>
        </p:txBody>
      </p:sp>
      <p:sp>
        <p:nvSpPr>
          <p:cNvPr id="71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a:spcBef>
                <a:spcPct val="0"/>
              </a:spcBef>
            </a:pPr>
            <a:fld id="{DB686D8D-05ED-414B-9527-12BF352B2183}" type="slidenum">
              <a:rPr lang="en-US" altLang="en-US">
                <a:solidFill>
                  <a:srgbClr val="000000"/>
                </a:solidFill>
              </a:rPr>
              <a:pPr algn="r">
                <a:spcBef>
                  <a:spcPct val="0"/>
                </a:spcBef>
              </a:pPr>
              <a:t>2</a:t>
            </a:fld>
            <a:endParaRPr lang="en-US" altLang="en-US">
              <a:solidFill>
                <a:srgbClr val="000000"/>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38956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8CC39C4-9F40-472F-9CE2-86B2BFC4C6D6}" type="slidenum">
              <a:rPr lang="en-US" altLang="en-US" smtClean="0">
                <a:solidFill>
                  <a:srgbClr val="000000"/>
                </a:solidFill>
              </a:rPr>
              <a:pPr>
                <a:spcBef>
                  <a:spcPct val="0"/>
                </a:spcBef>
              </a:pPr>
              <a:t>20</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463590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309608-C302-4943-AA93-794CCC6572BE}" type="slidenum">
              <a:rPr lang="en-US" altLang="en-US" smtClean="0"/>
              <a:pPr>
                <a:spcBef>
                  <a:spcPct val="0"/>
                </a:spcBef>
              </a:pPr>
              <a:t>21</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8221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309608-C302-4943-AA93-794CCC6572BE}" type="slidenum">
              <a:rPr lang="en-US" altLang="en-US" smtClean="0">
                <a:solidFill>
                  <a:srgbClr val="000000"/>
                </a:solidFill>
              </a:rPr>
              <a:pPr>
                <a:spcBef>
                  <a:spcPct val="0"/>
                </a:spcBef>
              </a:pPr>
              <a:t>22</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78410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309608-C302-4943-AA93-794CCC6572BE}" type="slidenum">
              <a:rPr lang="en-US" altLang="en-US" smtClean="0">
                <a:solidFill>
                  <a:srgbClr val="000000"/>
                </a:solidFill>
              </a:rPr>
              <a:pPr>
                <a:spcBef>
                  <a:spcPct val="0"/>
                </a:spcBef>
              </a:pPr>
              <a:t>23</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64013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309608-C302-4943-AA93-794CCC6572BE}" type="slidenum">
              <a:rPr lang="en-US" altLang="en-US" smtClean="0">
                <a:solidFill>
                  <a:srgbClr val="000000"/>
                </a:solidFill>
              </a:rPr>
              <a:pPr>
                <a:spcBef>
                  <a:spcPct val="0"/>
                </a:spcBef>
              </a:pPr>
              <a:t>24</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67152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F309608-C302-4943-AA93-794CCC6572BE}" type="slidenum">
              <a:rPr lang="en-US" altLang="en-US" smtClean="0">
                <a:solidFill>
                  <a:srgbClr val="000000"/>
                </a:solidFill>
              </a:rPr>
              <a:pPr>
                <a:spcBef>
                  <a:spcPct val="0"/>
                </a:spcBef>
              </a:pPr>
              <a:t>25</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55379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56663A9-7A80-489C-9D4C-D36685354097}" type="slidenum">
              <a:rPr lang="en-US" altLang="en-US" smtClean="0"/>
              <a:pPr>
                <a:spcBef>
                  <a:spcPct val="0"/>
                </a:spcBef>
              </a:pPr>
              <a:t>26</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747301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56663A9-7A80-489C-9D4C-D36685354097}" type="slidenum">
              <a:rPr lang="en-US" altLang="en-US" smtClean="0">
                <a:solidFill>
                  <a:srgbClr val="000000"/>
                </a:solidFill>
              </a:rPr>
              <a:pPr>
                <a:spcBef>
                  <a:spcPct val="0"/>
                </a:spcBef>
              </a:pPr>
              <a:t>27</a:t>
            </a:fld>
            <a:endParaRPr lang="en-US" altLang="en-US"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347371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56663A9-7A80-489C-9D4C-D36685354097}" type="slidenum">
              <a:rPr lang="en-US" altLang="en-US" smtClean="0">
                <a:solidFill>
                  <a:srgbClr val="000000"/>
                </a:solidFill>
              </a:rPr>
              <a:pPr>
                <a:spcBef>
                  <a:spcPct val="0"/>
                </a:spcBef>
              </a:pPr>
              <a:t>28</a:t>
            </a:fld>
            <a:endParaRPr lang="en-US" altLang="en-US"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38056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39665E5-7169-468C-A900-764DBEE5E0FA}" type="slidenum">
              <a:rPr lang="en-US" altLang="en-US" smtClean="0"/>
              <a:pPr>
                <a:spcBef>
                  <a:spcPct val="0"/>
                </a:spcBef>
              </a:pPr>
              <a:t>29</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2215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3CBA5A9-E91F-425A-8BDB-F5050AACB69F}" type="slidenum">
              <a:rPr lang="en-US" altLang="en-US" smtClean="0"/>
              <a:pPr>
                <a:spcBef>
                  <a:spcPct val="0"/>
                </a:spcBef>
              </a:pPr>
              <a:t>3</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84469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E5E57E-6CE6-4FAC-A85A-757113626A41}" type="slidenum">
              <a:rPr lang="en-US" altLang="en-US" smtClean="0"/>
              <a:pPr>
                <a:spcBef>
                  <a:spcPct val="0"/>
                </a:spcBef>
              </a:pPr>
              <a:t>4</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308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E5E57E-6CE6-4FAC-A85A-757113626A41}" type="slidenum">
              <a:rPr lang="en-US" altLang="en-US" smtClean="0">
                <a:solidFill>
                  <a:srgbClr val="000000"/>
                </a:solidFill>
              </a:rPr>
              <a:pPr>
                <a:spcBef>
                  <a:spcPct val="0"/>
                </a:spcBef>
              </a:pPr>
              <a:t>5</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68191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E5E57E-6CE6-4FAC-A85A-757113626A41}" type="slidenum">
              <a:rPr lang="en-US" altLang="en-US" smtClean="0">
                <a:solidFill>
                  <a:srgbClr val="000000"/>
                </a:solidFill>
              </a:rPr>
              <a:pPr>
                <a:spcBef>
                  <a:spcPct val="0"/>
                </a:spcBef>
              </a:pPr>
              <a:t>6</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49326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E5E57E-6CE6-4FAC-A85A-757113626A41}" type="slidenum">
              <a:rPr lang="en-US" altLang="en-US" smtClean="0">
                <a:solidFill>
                  <a:srgbClr val="000000"/>
                </a:solidFill>
              </a:rPr>
              <a:pPr>
                <a:spcBef>
                  <a:spcPct val="0"/>
                </a:spcBef>
              </a:pPr>
              <a:t>7</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9947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FDBC1D-F4EC-48D9-B25D-ADD50E393D1D}" type="slidenum">
              <a:rPr lang="en-US" altLang="en-US" smtClean="0"/>
              <a:pPr>
                <a:spcBef>
                  <a:spcPct val="0"/>
                </a:spcBef>
              </a:pPr>
              <a:t>8</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92462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FDBC1D-F4EC-48D9-B25D-ADD50E393D1D}" type="slidenum">
              <a:rPr lang="en-US" altLang="en-US" smtClean="0">
                <a:solidFill>
                  <a:srgbClr val="000000"/>
                </a:solidFill>
              </a:rPr>
              <a:pPr>
                <a:spcBef>
                  <a:spcPct val="0"/>
                </a:spcBef>
              </a:pPr>
              <a:t>9</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9643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4826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576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3889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D5F476-215E-4362-AAD4-2B2A58B8AEFD}" type="slidenum">
              <a:rPr lang="en-US" altLang="en-US"/>
              <a:pPr>
                <a:defRPr/>
              </a:pPr>
              <a:t>‹#›</a:t>
            </a:fld>
            <a:endParaRPr lang="en-US" altLang="en-US"/>
          </a:p>
        </p:txBody>
      </p:sp>
    </p:spTree>
    <p:extLst>
      <p:ext uri="{BB962C8B-B14F-4D97-AF65-F5344CB8AC3E}">
        <p14:creationId xmlns:p14="http://schemas.microsoft.com/office/powerpoint/2010/main" val="1709531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AE720C-5F75-4321-8220-2D2B86E679CD}" type="slidenum">
              <a:rPr lang="en-US" altLang="en-US"/>
              <a:pPr>
                <a:defRPr/>
              </a:pPr>
              <a:t>‹#›</a:t>
            </a:fld>
            <a:endParaRPr lang="en-US" altLang="en-US"/>
          </a:p>
        </p:txBody>
      </p:sp>
    </p:spTree>
    <p:extLst>
      <p:ext uri="{BB962C8B-B14F-4D97-AF65-F5344CB8AC3E}">
        <p14:creationId xmlns:p14="http://schemas.microsoft.com/office/powerpoint/2010/main" val="1313098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B28730-2FFA-4D09-A65A-D4ED5270AE48}" type="slidenum">
              <a:rPr lang="en-US" altLang="en-US"/>
              <a:pPr>
                <a:defRPr/>
              </a:pPr>
              <a:t>‹#›</a:t>
            </a:fld>
            <a:endParaRPr lang="en-US" altLang="en-US"/>
          </a:p>
        </p:txBody>
      </p:sp>
    </p:spTree>
    <p:extLst>
      <p:ext uri="{BB962C8B-B14F-4D97-AF65-F5344CB8AC3E}">
        <p14:creationId xmlns:p14="http://schemas.microsoft.com/office/powerpoint/2010/main" val="3057659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BD125A-EAC2-46D5-8E9A-7DDC0AE0062B}" type="slidenum">
              <a:rPr lang="en-US" altLang="en-US"/>
              <a:pPr>
                <a:defRPr/>
              </a:pPr>
              <a:t>‹#›</a:t>
            </a:fld>
            <a:endParaRPr lang="en-US" altLang="en-US"/>
          </a:p>
        </p:txBody>
      </p:sp>
    </p:spTree>
    <p:extLst>
      <p:ext uri="{BB962C8B-B14F-4D97-AF65-F5344CB8AC3E}">
        <p14:creationId xmlns:p14="http://schemas.microsoft.com/office/powerpoint/2010/main" val="2976771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496FEF-A5A8-4305-B81E-1F2C104E4DFD}" type="slidenum">
              <a:rPr lang="en-US" altLang="en-US"/>
              <a:pPr>
                <a:defRPr/>
              </a:pPr>
              <a:t>‹#›</a:t>
            </a:fld>
            <a:endParaRPr lang="en-US" altLang="en-US"/>
          </a:p>
        </p:txBody>
      </p:sp>
    </p:spTree>
    <p:extLst>
      <p:ext uri="{BB962C8B-B14F-4D97-AF65-F5344CB8AC3E}">
        <p14:creationId xmlns:p14="http://schemas.microsoft.com/office/powerpoint/2010/main" val="3945204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54B3B6-4C4D-4EEE-AF7E-EFC33643B1D2}" type="slidenum">
              <a:rPr lang="en-US" altLang="en-US"/>
              <a:pPr>
                <a:defRPr/>
              </a:pPr>
              <a:t>‹#›</a:t>
            </a:fld>
            <a:endParaRPr lang="en-US" altLang="en-US"/>
          </a:p>
        </p:txBody>
      </p:sp>
    </p:spTree>
    <p:extLst>
      <p:ext uri="{BB962C8B-B14F-4D97-AF65-F5344CB8AC3E}">
        <p14:creationId xmlns:p14="http://schemas.microsoft.com/office/powerpoint/2010/main" val="1334209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0BA9E3A-5364-4657-B8D1-0AB6C4594D8C}" type="slidenum">
              <a:rPr lang="en-US" altLang="en-US"/>
              <a:pPr>
                <a:defRPr/>
              </a:pPr>
              <a:t>‹#›</a:t>
            </a:fld>
            <a:endParaRPr lang="en-US" altLang="en-US"/>
          </a:p>
        </p:txBody>
      </p:sp>
    </p:spTree>
    <p:extLst>
      <p:ext uri="{BB962C8B-B14F-4D97-AF65-F5344CB8AC3E}">
        <p14:creationId xmlns:p14="http://schemas.microsoft.com/office/powerpoint/2010/main" val="1897081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C430AE-1085-4AEA-8D80-F6DBD163CCB4}" type="slidenum">
              <a:rPr lang="en-US" altLang="en-US"/>
              <a:pPr>
                <a:defRPr/>
              </a:pPr>
              <a:t>‹#›</a:t>
            </a:fld>
            <a:endParaRPr lang="en-US" altLang="en-US"/>
          </a:p>
        </p:txBody>
      </p:sp>
    </p:spTree>
    <p:extLst>
      <p:ext uri="{BB962C8B-B14F-4D97-AF65-F5344CB8AC3E}">
        <p14:creationId xmlns:p14="http://schemas.microsoft.com/office/powerpoint/2010/main" val="401618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7767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3C0A7E-5E27-40ED-BFC9-7B2C2FF509C0}" type="slidenum">
              <a:rPr lang="en-US" altLang="en-US"/>
              <a:pPr>
                <a:defRPr/>
              </a:pPr>
              <a:t>‹#›</a:t>
            </a:fld>
            <a:endParaRPr lang="en-US" altLang="en-US"/>
          </a:p>
        </p:txBody>
      </p:sp>
    </p:spTree>
    <p:extLst>
      <p:ext uri="{BB962C8B-B14F-4D97-AF65-F5344CB8AC3E}">
        <p14:creationId xmlns:p14="http://schemas.microsoft.com/office/powerpoint/2010/main" val="4147179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737419-B188-419E-BC03-C74621BDE335}" type="slidenum">
              <a:rPr lang="en-US" altLang="en-US"/>
              <a:pPr>
                <a:defRPr/>
              </a:pPr>
              <a:t>‹#›</a:t>
            </a:fld>
            <a:endParaRPr lang="en-US" altLang="en-US"/>
          </a:p>
        </p:txBody>
      </p:sp>
    </p:spTree>
    <p:extLst>
      <p:ext uri="{BB962C8B-B14F-4D97-AF65-F5344CB8AC3E}">
        <p14:creationId xmlns:p14="http://schemas.microsoft.com/office/powerpoint/2010/main" val="3334418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B5D56A-3E75-4E4F-8B89-252DAEE7E69F}" type="slidenum">
              <a:rPr lang="en-US" altLang="en-US"/>
              <a:pPr>
                <a:defRPr/>
              </a:pPr>
              <a:t>‹#›</a:t>
            </a:fld>
            <a:endParaRPr lang="en-US" altLang="en-US"/>
          </a:p>
        </p:txBody>
      </p:sp>
    </p:spTree>
    <p:extLst>
      <p:ext uri="{BB962C8B-B14F-4D97-AF65-F5344CB8AC3E}">
        <p14:creationId xmlns:p14="http://schemas.microsoft.com/office/powerpoint/2010/main" val="402458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7721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000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596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310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60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7113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513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6BED1B7-37C4-4C56-BAAC-CE32A5A5B0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Description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10:1-2</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John’s position shifts from an observer in heaven to the earth</a:t>
            </a: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another strong angel of the same kind he had seen in Rev. 5:2, &amp; there will be more (Rev. 18:21)</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angel is “strong” as demonstrated by his loudness, appearance, and position he takes on sea &amp; </a:t>
            </a:r>
            <a:r>
              <a:rPr lang="en-US" altLang="en-US" sz="4400" b="1" dirty="0" smtClean="0">
                <a:solidFill>
                  <a:srgbClr val="FFFFFF"/>
                </a:solidFill>
                <a:latin typeface="Arial Narrow" panose="020B0606020202030204" pitchFamily="34" charset="0"/>
              </a:rPr>
              <a:t>land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080223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Description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10:1-2</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Clothed with a cloud” - glorious in appearance &amp; probably related to judgment</a:t>
            </a:r>
          </a:p>
          <a:p>
            <a:pPr eaLnBrk="1" hangingPunct="1"/>
            <a:r>
              <a:rPr lang="en-US" altLang="en-US" sz="4400" b="1" dirty="0" smtClean="0">
                <a:solidFill>
                  <a:srgbClr val="FFFFFF"/>
                </a:solidFill>
                <a:latin typeface="Arial Narrow" panose="020B0606020202030204" pitchFamily="34" charset="0"/>
              </a:rPr>
              <a:t>Rainbow </a:t>
            </a:r>
            <a:r>
              <a:rPr lang="en-US" altLang="en-US" sz="4400" b="1" dirty="0">
                <a:solidFill>
                  <a:srgbClr val="FFFFFF"/>
                </a:solidFill>
                <a:latin typeface="Arial Narrow" panose="020B0606020202030204" pitchFamily="34" charset="0"/>
              </a:rPr>
              <a:t>upon his head - glorious appearance and probably related to </a:t>
            </a:r>
            <a:r>
              <a:rPr lang="en-US" altLang="en-US" sz="4400" b="1" dirty="0" smtClean="0">
                <a:solidFill>
                  <a:srgbClr val="FFFFFF"/>
                </a:solidFill>
                <a:latin typeface="Arial Narrow" panose="020B0606020202030204" pitchFamily="34" charset="0"/>
              </a:rPr>
              <a:t>mercy</a:t>
            </a:r>
            <a:endParaRPr lang="en-US" altLang="en-US" sz="4400" b="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Description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10:1-2</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Face </a:t>
            </a:r>
            <a:r>
              <a:rPr lang="en-US" altLang="en-US" sz="4400" b="1" dirty="0">
                <a:solidFill>
                  <a:srgbClr val="FFFFFF"/>
                </a:solidFill>
                <a:latin typeface="Arial Narrow" panose="020B0606020202030204" pitchFamily="34" charset="0"/>
              </a:rPr>
              <a:t>like the sun &amp; feet like pillars of fire - glorious appearance, holiness</a:t>
            </a:r>
          </a:p>
          <a:p>
            <a:pPr eaLnBrk="1" hangingPunct="1"/>
            <a:r>
              <a:rPr lang="en-US" altLang="en-US" sz="4400" b="1" dirty="0" smtClean="0">
                <a:solidFill>
                  <a:srgbClr val="FFFFFF"/>
                </a:solidFill>
                <a:latin typeface="Arial Narrow" panose="020B0606020202030204" pitchFamily="34" charset="0"/>
              </a:rPr>
              <a:t>A </a:t>
            </a:r>
            <a:r>
              <a:rPr lang="en-US" altLang="en-US" sz="4400" b="1" dirty="0">
                <a:solidFill>
                  <a:srgbClr val="FFFFFF"/>
                </a:solidFill>
                <a:latin typeface="Arial Narrow" panose="020B0606020202030204" pitchFamily="34" charset="0"/>
              </a:rPr>
              <a:t>little scroll that was open - it could be easily read, it is not the 7 sealed scroll, it concerns the future</a:t>
            </a:r>
          </a:p>
          <a:p>
            <a:pPr eaLnBrk="1" hangingPunct="1"/>
            <a:r>
              <a:rPr lang="en-US" altLang="en-US" sz="4400" b="1" dirty="0" smtClean="0">
                <a:solidFill>
                  <a:srgbClr val="FFFFFF"/>
                </a:solidFill>
                <a:latin typeface="Arial Narrow" panose="020B0606020202030204" pitchFamily="34" charset="0"/>
              </a:rPr>
              <a:t>Right </a:t>
            </a:r>
            <a:r>
              <a:rPr lang="en-US" altLang="en-US" sz="4400" b="1" dirty="0">
                <a:solidFill>
                  <a:srgbClr val="FFFFFF"/>
                </a:solidFill>
                <a:latin typeface="Arial Narrow" panose="020B0606020202030204" pitchFamily="34" charset="0"/>
              </a:rPr>
              <a:t>foot on the sea, left foot on the earth - possesses authority over both land and sea to execute judgment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7109705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	The Actions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 loud cry. A lion’s roar can hit 114 decibels &amp; low pitch heard up to 5 miles</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seven peals of thunder respond with their own voices - also loud, a thunderclap can reach 120 decibels</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identity of these 7 specific peals of thunder is not known to us - God? Holy Spirit? Specific Angels? </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	The Actions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It </a:t>
            </a:r>
            <a:r>
              <a:rPr lang="en-US" altLang="en-US" sz="4400" b="1" dirty="0">
                <a:solidFill>
                  <a:srgbClr val="FFFFFF"/>
                </a:solidFill>
                <a:latin typeface="Arial Narrow" panose="020B0606020202030204" pitchFamily="34" charset="0"/>
              </a:rPr>
              <a:t>is articulate speech which John could understand, </a:t>
            </a:r>
          </a:p>
          <a:p>
            <a:pPr eaLnBrk="1" hangingPunct="1"/>
            <a:r>
              <a:rPr lang="en-US" altLang="en-US" sz="4400" b="1" dirty="0" smtClean="0">
                <a:solidFill>
                  <a:srgbClr val="FFFFFF"/>
                </a:solidFill>
                <a:latin typeface="Arial Narrow" panose="020B0606020202030204" pitchFamily="34" charset="0"/>
              </a:rPr>
              <a:t>A </a:t>
            </a:r>
            <a:r>
              <a:rPr lang="en-US" altLang="en-US" sz="4400" b="1" dirty="0">
                <a:solidFill>
                  <a:srgbClr val="FFFFFF"/>
                </a:solidFill>
                <a:latin typeface="Arial Narrow" panose="020B0606020202030204" pitchFamily="34" charset="0"/>
              </a:rPr>
              <a:t>voice from heaven (probably Jesus - Rev. 1:11, 19; 4:1) stops him from writing it down</a:t>
            </a:r>
          </a:p>
          <a:p>
            <a:pPr eaLnBrk="1" hangingPunct="1"/>
            <a:r>
              <a:rPr lang="en-US" altLang="en-US" sz="4400" b="1" dirty="0" smtClean="0">
                <a:solidFill>
                  <a:srgbClr val="FFFFFF"/>
                </a:solidFill>
                <a:latin typeface="Arial Narrow" panose="020B0606020202030204" pitchFamily="34" charset="0"/>
              </a:rPr>
              <a:t>A </a:t>
            </a:r>
            <a:r>
              <a:rPr lang="en-US" altLang="en-US" sz="4400" b="1" dirty="0">
                <a:solidFill>
                  <a:srgbClr val="FFFFFF"/>
                </a:solidFill>
                <a:latin typeface="Arial Narrow" panose="020B0606020202030204" pitchFamily="34" charset="0"/>
              </a:rPr>
              <a:t>similar thing happened to Daniel (Daniel 12:4,9) and to Paul (2 Corinthians 12:1-4</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6029816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	The Actions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There </a:t>
            </a:r>
            <a:r>
              <a:rPr lang="en-US" altLang="en-US" sz="4400" b="1" dirty="0">
                <a:solidFill>
                  <a:srgbClr val="FFFFFF"/>
                </a:solidFill>
                <a:latin typeface="Arial Narrow" panose="020B0606020202030204" pitchFamily="34" charset="0"/>
              </a:rPr>
              <a:t>has always been a restrictive element to God’s revelation  - there would be too much (John 21:25)</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has given us all that we need for life and godliness (2 Peter 1:3-4)</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knows the limits of what we can handle &amp; keeps some things secret - (Deut. 29:29</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954016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	The Actions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People </a:t>
            </a:r>
            <a:r>
              <a:rPr lang="en-US" altLang="en-US" sz="4400" b="1" dirty="0">
                <a:solidFill>
                  <a:srgbClr val="FFFFFF"/>
                </a:solidFill>
                <a:latin typeface="Arial Narrow" panose="020B0606020202030204" pitchFamily="34" charset="0"/>
              </a:rPr>
              <a:t>commonly want to know the future &amp; often seek to learn it from demonic sources.</a:t>
            </a:r>
          </a:p>
          <a:p>
            <a:pPr eaLnBrk="1" hangingPunct="1"/>
            <a:r>
              <a:rPr lang="en-US" altLang="en-US" sz="4400" b="1" dirty="0" smtClean="0">
                <a:solidFill>
                  <a:srgbClr val="FFFFFF"/>
                </a:solidFill>
                <a:latin typeface="Arial Narrow" panose="020B0606020202030204" pitchFamily="34" charset="0"/>
              </a:rPr>
              <a:t>Only </a:t>
            </a:r>
            <a:r>
              <a:rPr lang="en-US" altLang="en-US" sz="4400" b="1" dirty="0">
                <a:solidFill>
                  <a:srgbClr val="FFFFFF"/>
                </a:solidFill>
                <a:latin typeface="Arial Narrow" panose="020B0606020202030204" pitchFamily="34" charset="0"/>
              </a:rPr>
              <a:t>our sovereign God knows the future (Isa. 46:10), &amp; in His wisdom He reveals only what we </a:t>
            </a:r>
            <a:r>
              <a:rPr lang="en-US" altLang="en-US" sz="4400" b="1" dirty="0" smtClean="0">
                <a:solidFill>
                  <a:srgbClr val="FFFFFF"/>
                </a:solidFill>
                <a:latin typeface="Arial Narrow" panose="020B0606020202030204" pitchFamily="34" charset="0"/>
              </a:rPr>
              <a:t>need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1797097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	The Actions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a:t>
            </a:r>
            <a:r>
              <a:rPr lang="en-US" altLang="en-US" sz="3600" b="1" dirty="0">
                <a:solidFill>
                  <a:srgbClr val="FFFF99"/>
                </a:solidFill>
                <a:latin typeface="Arial Narrow" panose="020B0606020202030204" pitchFamily="34" charset="0"/>
              </a:rPr>
              <a:t>10:3-4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Prophecy </a:t>
            </a:r>
            <a:r>
              <a:rPr lang="en-US" altLang="en-US" sz="4400" b="1" dirty="0">
                <a:solidFill>
                  <a:srgbClr val="FFFFFF"/>
                </a:solidFill>
                <a:latin typeface="Arial Narrow" panose="020B0606020202030204" pitchFamily="34" charset="0"/>
              </a:rPr>
              <a:t>is not to obstruct life in the present, it is to motivate godly living in the present (2 Peter 3:10-15)</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295527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Oath</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10:5-7</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Lifting the right hand is the common gesture in taking an oath - it still is</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strength of an oath is dependent on the object or person sworn by (Matthew 5:33-36)</a:t>
            </a: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angel swore by the eternal creator of everything in heaven, the earth &amp; the </a:t>
            </a:r>
            <a:r>
              <a:rPr lang="en-US" altLang="en-US" sz="4400" b="1" dirty="0" smtClean="0">
                <a:solidFill>
                  <a:srgbClr val="FFFFFF"/>
                </a:solidFill>
                <a:latin typeface="Arial Narrow" panose="020B0606020202030204" pitchFamily="34" charset="0"/>
              </a:rPr>
              <a:t>sea</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1"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Oath</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10:5-7</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oath is the answer to the cry of the martyrs in the 5th seal (Rev. 6:9-11)</a:t>
            </a:r>
          </a:p>
          <a:p>
            <a:pPr eaLnBrk="1" hangingPunct="1"/>
            <a:r>
              <a:rPr lang="en-US" altLang="en-US" sz="4400" b="1" dirty="0" smtClean="0">
                <a:solidFill>
                  <a:srgbClr val="FFFFFF"/>
                </a:solidFill>
                <a:latin typeface="Arial Narrow" panose="020B0606020202030204" pitchFamily="34" charset="0"/>
              </a:rPr>
              <a:t>There </a:t>
            </a:r>
            <a:r>
              <a:rPr lang="en-US" altLang="en-US" sz="4400" b="1" dirty="0">
                <a:solidFill>
                  <a:srgbClr val="FFFFFF"/>
                </a:solidFill>
                <a:latin typeface="Arial Narrow" panose="020B0606020202030204" pitchFamily="34" charset="0"/>
              </a:rPr>
              <a:t>would be no more time delay between the 7th trumpet &amp; the culmination of the prophecies (Dan. 12:7</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7775298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6147"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dirty="0" smtClean="0"/>
              <a:t>Silence your cell phone &amp; all electronic devices</a:t>
            </a:r>
          </a:p>
          <a:p>
            <a:pPr marL="395288" indent="-395288" eaLnBrk="1" hangingPunct="1">
              <a:buFont typeface="Wingdings" panose="05000000000000000000" pitchFamily="2" charset="2"/>
              <a:buChar char="§"/>
            </a:pPr>
            <a:r>
              <a:rPr lang="en-US" altLang="en-US" b="1" dirty="0" smtClean="0"/>
              <a:t>Use the nursery or cry room if your child is fussy</a:t>
            </a:r>
          </a:p>
          <a:p>
            <a:pPr marL="395288" indent="-395288" eaLnBrk="1" hangingPunct="1">
              <a:buFont typeface="Wingdings" panose="05000000000000000000" pitchFamily="2" charset="2"/>
              <a:buChar char="§"/>
            </a:pPr>
            <a:r>
              <a:rPr lang="en-US" altLang="en-US" b="1" dirty="0" smtClean="0"/>
              <a:t>Get up during the preaching only if absolutely necessary (please sit in back if you must leave early)</a:t>
            </a:r>
          </a:p>
          <a:p>
            <a:pPr marL="395288" indent="-395288" eaLnBrk="1" hangingPunct="1">
              <a:buFont typeface="Wingdings" panose="05000000000000000000" pitchFamily="2" charset="2"/>
              <a:buChar char="§"/>
            </a:pPr>
            <a:r>
              <a:rPr lang="en-US" altLang="en-US" b="1" dirty="0" smtClean="0"/>
              <a:t>Refrain from eating &amp; drinking during worship service (</a:t>
            </a:r>
            <a:r>
              <a:rPr lang="en-US" altLang="en-US" b="1" smtClean="0"/>
              <a:t>except medical needs) </a:t>
            </a:r>
            <a:endParaRPr lang="en-US" alt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t>
            </a:r>
            <a:r>
              <a:rPr lang="en-US" altLang="en-US" b="1" u="sng" dirty="0" smtClean="0">
                <a:solidFill>
                  <a:srgbClr val="A0D0FF"/>
                </a:solidFill>
                <a:latin typeface="Arial Narrow" panose="020B0606020202030204" pitchFamily="34" charset="0"/>
              </a:rPr>
              <a:t>Oath</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Revelation 10:5-7</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mystery of God here is His bringing His kingdom to fruition - as had been revealed to the prophets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1772417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Little </a:t>
            </a:r>
            <a:r>
              <a:rPr lang="en-US" altLang="en-US" b="1" u="sng" dirty="0" smtClean="0">
                <a:solidFill>
                  <a:srgbClr val="A0D0FF"/>
                </a:solidFill>
                <a:latin typeface="Arial Narrow" panose="020B0606020202030204" pitchFamily="34" charset="0"/>
              </a:rPr>
              <a:t>Scroll</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10:8-11</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The angel is described for the 3rd time as standing on the sea &amp; land - John is to get the scroll from the angel</a:t>
            </a:r>
          </a:p>
          <a:p>
            <a:pPr eaLnBrk="1" hangingPunct="1"/>
            <a:r>
              <a:rPr lang="en-US" altLang="en-US" sz="4400" b="1" dirty="0" smtClean="0">
                <a:solidFill>
                  <a:srgbClr val="FFFFFF"/>
                </a:solidFill>
                <a:latin typeface="Arial Narrow" panose="020B0606020202030204" pitchFamily="34" charset="0"/>
              </a:rPr>
              <a:t>John heeds </a:t>
            </a:r>
            <a:r>
              <a:rPr lang="en-US" altLang="en-US" sz="4400" b="1" dirty="0">
                <a:solidFill>
                  <a:srgbClr val="FFFFFF"/>
                </a:solidFill>
                <a:latin typeface="Arial Narrow" panose="020B0606020202030204" pitchFamily="34" charset="0"/>
              </a:rPr>
              <a:t>the command and becomes an active participant and not just an </a:t>
            </a:r>
            <a:r>
              <a:rPr lang="en-US" altLang="en-US" sz="4400" b="1" dirty="0" smtClean="0">
                <a:solidFill>
                  <a:srgbClr val="FFFFFF"/>
                </a:solidFill>
                <a:latin typeface="Arial Narrow" panose="020B0606020202030204" pitchFamily="34" charset="0"/>
              </a:rPr>
              <a:t>observer</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Little </a:t>
            </a:r>
            <a:r>
              <a:rPr lang="en-US" altLang="en-US" b="1" u="sng" dirty="0" smtClean="0">
                <a:solidFill>
                  <a:srgbClr val="A0D0FF"/>
                </a:solidFill>
                <a:latin typeface="Arial Narrow" panose="020B0606020202030204" pitchFamily="34" charset="0"/>
              </a:rPr>
              <a:t>Scroll</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10:8-11</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To </a:t>
            </a:r>
            <a:r>
              <a:rPr lang="en-US" altLang="en-US" sz="4400" b="1" dirty="0">
                <a:solidFill>
                  <a:srgbClr val="FFFFFF"/>
                </a:solidFill>
                <a:latin typeface="Arial Narrow" panose="020B0606020202030204" pitchFamily="34" charset="0"/>
              </a:rPr>
              <a:t>“eat the scroll” is both physical as with Ezekiel 3:1-3 &amp; also figurative of </a:t>
            </a:r>
            <a:r>
              <a:rPr lang="en-US" altLang="en-US" sz="4400" b="1" dirty="0" err="1">
                <a:solidFill>
                  <a:srgbClr val="FFFFFF"/>
                </a:solidFill>
                <a:latin typeface="Arial Narrow" panose="020B0606020202030204" pitchFamily="34" charset="0"/>
              </a:rPr>
              <a:t>throughly</a:t>
            </a:r>
            <a:r>
              <a:rPr lang="en-US" altLang="en-US" sz="4400" b="1" dirty="0">
                <a:solidFill>
                  <a:srgbClr val="FFFFFF"/>
                </a:solidFill>
                <a:latin typeface="Arial Narrow" panose="020B0606020202030204" pitchFamily="34" charset="0"/>
              </a:rPr>
              <a:t> learning it</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scroll was sweet in his mouth, but bitter (upsetting / painful) to his stomach - he physically ate </a:t>
            </a:r>
            <a:r>
              <a:rPr lang="en-US" altLang="en-US" sz="4400" b="1" dirty="0" smtClean="0">
                <a:solidFill>
                  <a:srgbClr val="FFFFFF"/>
                </a:solidFill>
                <a:latin typeface="Arial Narrow" panose="020B0606020202030204" pitchFamily="34" charset="0"/>
              </a:rPr>
              <a:t>it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213991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Little </a:t>
            </a:r>
            <a:r>
              <a:rPr lang="en-US" altLang="en-US" b="1" u="sng" dirty="0" smtClean="0">
                <a:solidFill>
                  <a:srgbClr val="A0D0FF"/>
                </a:solidFill>
                <a:latin typeface="Arial Narrow" panose="020B0606020202030204" pitchFamily="34" charset="0"/>
              </a:rPr>
              <a:t>Scroll</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10:8-11</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symbolic meaning is that the prophecies still will be both sweet to hear and bitter to experience</a:t>
            </a:r>
          </a:p>
          <a:p>
            <a:pPr eaLnBrk="1" hangingPunct="1"/>
            <a:r>
              <a:rPr lang="en-US" altLang="en-US" sz="4400" b="1" dirty="0" smtClean="0">
                <a:solidFill>
                  <a:srgbClr val="FFFFFF"/>
                </a:solidFill>
                <a:latin typeface="Arial Narrow" panose="020B0606020202030204" pitchFamily="34" charset="0"/>
              </a:rPr>
              <a:t>There </a:t>
            </a:r>
            <a:r>
              <a:rPr lang="en-US" altLang="en-US" sz="4400" b="1" dirty="0">
                <a:solidFill>
                  <a:srgbClr val="FFFFFF"/>
                </a:solidFill>
                <a:latin typeface="Arial Narrow" panose="020B0606020202030204" pitchFamily="34" charset="0"/>
              </a:rPr>
              <a:t>is sweetness in knowing God is in control and will fulfill His promises for a future </a:t>
            </a:r>
            <a:r>
              <a:rPr lang="en-US" altLang="en-US" sz="4400" b="1" dirty="0" smtClean="0">
                <a:solidFill>
                  <a:srgbClr val="FFFFFF"/>
                </a:solidFill>
                <a:latin typeface="Arial Narrow" panose="020B0606020202030204" pitchFamily="34" charset="0"/>
              </a:rPr>
              <a:t>kingdom</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3260740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Little </a:t>
            </a:r>
            <a:r>
              <a:rPr lang="en-US" altLang="en-US" b="1" u="sng" dirty="0" smtClean="0">
                <a:solidFill>
                  <a:srgbClr val="A0D0FF"/>
                </a:solidFill>
                <a:latin typeface="Arial Narrow" panose="020B0606020202030204" pitchFamily="34" charset="0"/>
              </a:rPr>
              <a:t>Scroll</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10:8-11</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It </a:t>
            </a:r>
            <a:r>
              <a:rPr lang="en-US" altLang="en-US" sz="4400" b="1" dirty="0">
                <a:solidFill>
                  <a:srgbClr val="FFFFFF"/>
                </a:solidFill>
                <a:latin typeface="Arial Narrow" panose="020B0606020202030204" pitchFamily="34" charset="0"/>
              </a:rPr>
              <a:t>is upsetting to know God’s judgment destroys so much including those you care about that don’t repent</a:t>
            </a:r>
          </a:p>
          <a:p>
            <a:pPr eaLnBrk="1" hangingPunct="1"/>
            <a:r>
              <a:rPr lang="en-US" altLang="en-US" sz="4400" b="1" dirty="0" smtClean="0">
                <a:solidFill>
                  <a:srgbClr val="FFFFFF"/>
                </a:solidFill>
                <a:latin typeface="Arial Narrow" panose="020B0606020202030204" pitchFamily="34" charset="0"/>
              </a:rPr>
              <a:t>They </a:t>
            </a:r>
            <a:r>
              <a:rPr lang="en-US" altLang="en-US" sz="4400" b="1" dirty="0">
                <a:solidFill>
                  <a:srgbClr val="FFFFFF"/>
                </a:solidFill>
                <a:latin typeface="Arial Narrow" panose="020B0606020202030204" pitchFamily="34" charset="0"/>
              </a:rPr>
              <a:t>symbolic meaning of John’s physical consumption of the scroll is verified in his </a:t>
            </a:r>
            <a:r>
              <a:rPr lang="en-US" altLang="en-US" sz="4400" b="1" dirty="0" smtClean="0">
                <a:solidFill>
                  <a:srgbClr val="FFFFFF"/>
                </a:solidFill>
                <a:latin typeface="Arial Narrow" panose="020B0606020202030204" pitchFamily="34" charset="0"/>
              </a:rPr>
              <a:t>re-commission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7006850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Little </a:t>
            </a:r>
            <a:r>
              <a:rPr lang="en-US" altLang="en-US" b="1" u="sng" dirty="0" smtClean="0">
                <a:solidFill>
                  <a:srgbClr val="A0D0FF"/>
                </a:solidFill>
                <a:latin typeface="Arial Narrow" panose="020B0606020202030204" pitchFamily="34" charset="0"/>
              </a:rPr>
              <a:t>Scroll</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10:8-11</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He </a:t>
            </a:r>
            <a:r>
              <a:rPr lang="en-US" altLang="en-US" sz="4400" b="1" dirty="0">
                <a:solidFill>
                  <a:srgbClr val="FFFFFF"/>
                </a:solidFill>
                <a:latin typeface="Arial Narrow" panose="020B0606020202030204" pitchFamily="34" charset="0"/>
              </a:rPr>
              <a:t>is to prophesy again  - a renewal of his commission in 1:19, &amp; strengthening for what is to come</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prophecies will encompass many people, nations, tongues &amp; kings - a referral to all humanity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7235435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future is in God’s hands &amp; He will fulfill His will</a:t>
            </a:r>
          </a:p>
          <a:p>
            <a:pPr eaLnBrk="1" hangingPunct="1"/>
            <a:r>
              <a:rPr lang="en-US" altLang="en-US" sz="4400" b="1" dirty="0" smtClean="0">
                <a:solidFill>
                  <a:srgbClr val="FFFFFF"/>
                </a:solidFill>
                <a:latin typeface="Arial Narrow" panose="020B0606020202030204" pitchFamily="34" charset="0"/>
              </a:rPr>
              <a:t>Fear </a:t>
            </a:r>
            <a:r>
              <a:rPr lang="en-US" altLang="en-US" sz="4400" b="1" dirty="0">
                <a:solidFill>
                  <a:srgbClr val="FFFFFF"/>
                </a:solidFill>
                <a:latin typeface="Arial Narrow" panose="020B0606020202030204" pitchFamily="34" charset="0"/>
              </a:rPr>
              <a:t>of Yahweh is the beginning of knowledge &amp; wisdom - which should bring about repentance &amp; holiness</a:t>
            </a:r>
          </a:p>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details God’s wrath on the unrighteous, but it is punctuated with encouragement for the righteous</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a:solidFill>
                  <a:srgbClr val="FFFFFF"/>
                </a:solidFill>
                <a:latin typeface="Arial Narrow" panose="020B0606020202030204" pitchFamily="34" charset="0"/>
              </a:rPr>
              <a:t>If you have not repented to turn and place your faith in the person and work of the Lord Jesus Christ, today is the day of salvation. Do not delay to get right with God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034333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a:solidFill>
                  <a:srgbClr val="FFFFFF"/>
                </a:solidFill>
                <a:latin typeface="Arial Narrow" panose="020B0606020202030204" pitchFamily="34" charset="0"/>
              </a:rPr>
              <a:t>If you are </a:t>
            </a:r>
            <a:r>
              <a:rPr lang="en-US" altLang="en-US" sz="4400" b="1" dirty="0" smtClean="0">
                <a:solidFill>
                  <a:srgbClr val="FFFFFF"/>
                </a:solidFill>
                <a:latin typeface="Arial Narrow" panose="020B0606020202030204" pitchFamily="34" charset="0"/>
              </a:rPr>
              <a:t>saved</a:t>
            </a:r>
            <a:r>
              <a:rPr lang="en-US" altLang="en-US" sz="4400" b="1" dirty="0">
                <a:solidFill>
                  <a:srgbClr val="FFFFFF"/>
                </a:solidFill>
                <a:latin typeface="Arial Narrow" panose="020B0606020202030204" pitchFamily="34" charset="0"/>
              </a:rPr>
              <a:t> </a:t>
            </a:r>
            <a:r>
              <a:rPr lang="en-US" altLang="en-US" sz="4400" b="1" dirty="0" smtClean="0">
                <a:solidFill>
                  <a:srgbClr val="FFFFFF"/>
                </a:solidFill>
                <a:latin typeface="Arial Narrow" panose="020B0606020202030204" pitchFamily="34" charset="0"/>
              </a:rPr>
              <a:t>– God </a:t>
            </a:r>
            <a:r>
              <a:rPr lang="en-US" altLang="en-US" sz="4400" b="1" dirty="0">
                <a:solidFill>
                  <a:srgbClr val="FFFFFF"/>
                </a:solidFill>
                <a:latin typeface="Arial Narrow" panose="020B0606020202030204" pitchFamily="34" charset="0"/>
              </a:rPr>
              <a:t>is still in control, </a:t>
            </a:r>
            <a:endParaRPr lang="en-US" altLang="en-US" sz="4400" b="1" dirty="0" smtClean="0">
              <a:solidFill>
                <a:srgbClr val="FFFFFF"/>
              </a:solidFill>
              <a:latin typeface="Arial Narrow" panose="020B0606020202030204" pitchFamily="34" charset="0"/>
            </a:endParaRPr>
          </a:p>
          <a:p>
            <a:pPr lvl="1" indent="-288925" eaLnBrk="1" hangingPunct="1"/>
            <a:r>
              <a:rPr lang="en-US" altLang="en-US" sz="4400" b="1" dirty="0" smtClean="0">
                <a:solidFill>
                  <a:srgbClr val="FFFFFF"/>
                </a:solidFill>
                <a:latin typeface="Arial Narrow" panose="020B0606020202030204" pitchFamily="34" charset="0"/>
              </a:rPr>
              <a:t>He </a:t>
            </a:r>
            <a:r>
              <a:rPr lang="en-US" altLang="en-US" sz="4400" b="1" dirty="0">
                <a:solidFill>
                  <a:srgbClr val="FFFFFF"/>
                </a:solidFill>
                <a:latin typeface="Arial Narrow" panose="020B0606020202030204" pitchFamily="34" charset="0"/>
              </a:rPr>
              <a:t>knows what He is </a:t>
            </a:r>
            <a:r>
              <a:rPr lang="en-US" altLang="en-US" sz="4400" b="1" dirty="0" smtClean="0">
                <a:solidFill>
                  <a:srgbClr val="FFFFFF"/>
                </a:solidFill>
                <a:latin typeface="Arial Narrow" panose="020B0606020202030204" pitchFamily="34" charset="0"/>
              </a:rPr>
              <a:t>doing 		      </a:t>
            </a:r>
          </a:p>
          <a:p>
            <a:pPr lvl="1" indent="-288925" eaLnBrk="1" hangingPunct="1"/>
            <a:r>
              <a:rPr lang="en-US" altLang="en-US" sz="4400" b="1" dirty="0" smtClean="0">
                <a:solidFill>
                  <a:srgbClr val="FFFFFF"/>
                </a:solidFill>
                <a:latin typeface="Arial Narrow" panose="020B0606020202030204" pitchFamily="34" charset="0"/>
              </a:rPr>
              <a:t>He </a:t>
            </a:r>
            <a:r>
              <a:rPr lang="en-US" altLang="en-US" sz="4400" b="1" dirty="0">
                <a:solidFill>
                  <a:srgbClr val="FFFFFF"/>
                </a:solidFill>
                <a:latin typeface="Arial Narrow" panose="020B0606020202030204" pitchFamily="34" charset="0"/>
              </a:rPr>
              <a:t>has you in His loving hands to bring you in life to just where you need to be</a:t>
            </a:r>
            <a:r>
              <a:rPr lang="en-US" altLang="en-US" sz="4400" b="1" dirty="0" smtClean="0">
                <a:solidFill>
                  <a:srgbClr val="FFFFFF"/>
                </a:solidFill>
                <a:latin typeface="Arial Narrow" panose="020B0606020202030204" pitchFamily="34" charset="0"/>
              </a:rPr>
              <a:t>.</a:t>
            </a:r>
          </a:p>
          <a:p>
            <a:pPr lvl="1" indent="-288925" eaLnBrk="1" hangingPunct="1"/>
            <a:r>
              <a:rPr lang="en-US" altLang="en-US" sz="4400" b="1" dirty="0" smtClean="0">
                <a:solidFill>
                  <a:srgbClr val="FFFFFF"/>
                </a:solidFill>
                <a:latin typeface="Arial Narrow" panose="020B0606020202030204" pitchFamily="34" charset="0"/>
              </a:rPr>
              <a:t>He </a:t>
            </a:r>
            <a:r>
              <a:rPr lang="en-US" altLang="en-US" sz="4400" b="1" dirty="0">
                <a:solidFill>
                  <a:srgbClr val="FFFFFF"/>
                </a:solidFill>
                <a:latin typeface="Arial Narrow" panose="020B0606020202030204" pitchFamily="34" charset="0"/>
              </a:rPr>
              <a:t>never leaves you nor forsakes you. </a:t>
            </a:r>
            <a:endParaRPr lang="en-US" altLang="en-US" sz="4400" b="1" dirty="0" smtClean="0">
              <a:solidFill>
                <a:srgbClr val="FFFFFF"/>
              </a:solidFill>
              <a:latin typeface="Arial Narrow" panose="020B0606020202030204" pitchFamily="34" charset="0"/>
            </a:endParaRPr>
          </a:p>
          <a:p>
            <a:pPr lvl="1" indent="-288925" eaLnBrk="1" hangingPunct="1"/>
            <a:r>
              <a:rPr lang="en-US" altLang="en-US" sz="4400" b="1" dirty="0" smtClean="0">
                <a:solidFill>
                  <a:srgbClr val="FFFFFF"/>
                </a:solidFill>
                <a:latin typeface="Arial Narrow" panose="020B0606020202030204" pitchFamily="34" charset="0"/>
              </a:rPr>
              <a:t>He </a:t>
            </a:r>
            <a:r>
              <a:rPr lang="en-US" altLang="en-US" sz="4400" b="1" dirty="0">
                <a:solidFill>
                  <a:srgbClr val="FFFFFF"/>
                </a:solidFill>
                <a:latin typeface="Arial Narrow" panose="020B0606020202030204" pitchFamily="34" charset="0"/>
              </a:rPr>
              <a:t>is completely trustworthy for the present and the future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647149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cTn>
                              </p:par>
                            </p:childTnLst>
                          </p:cTn>
                        </p:par>
                        <p:par>
                          <p:cTn id="13" fill="hold">
                            <p:stCondLst>
                              <p:cond delay="500"/>
                            </p:stCondLst>
                            <p:childTnLst>
                              <p:par>
                                <p:cTn id="14" presetID="53" presetClass="entr" presetSubtype="0" fill="hold" grpId="0" nodeType="afterEffect">
                                  <p:stCondLst>
                                    <p:cond delay="1000"/>
                                  </p:stCondLst>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60419">
                                            <p:txEl>
                                              <p:pRg st="1" end="1"/>
                                            </p:txEl>
                                          </p:spTgt>
                                        </p:tgtEl>
                                      </p:cBhvr>
                                    </p:animEffect>
                                  </p:childTnLst>
                                </p:cTn>
                              </p:par>
                            </p:childTnLst>
                          </p:cTn>
                        </p:par>
                        <p:par>
                          <p:cTn id="19" fill="hold">
                            <p:stCondLst>
                              <p:cond delay="2000"/>
                            </p:stCondLst>
                            <p:childTnLst>
                              <p:par>
                                <p:cTn id="20" presetID="53" presetClass="entr" presetSubtype="0" fill="hold" grpId="0" nodeType="afterEffect">
                                  <p:stCondLst>
                                    <p:cond delay="1000"/>
                                  </p:stCondLst>
                                  <p:childTnLst>
                                    <p:set>
                                      <p:cBhvr>
                                        <p:cTn id="21" dur="1" fill="hold">
                                          <p:stCondLst>
                                            <p:cond delay="0"/>
                                          </p:stCondLst>
                                        </p:cTn>
                                        <p:tgtEl>
                                          <p:spTgt spid="60419">
                                            <p:txEl>
                                              <p:pRg st="2" end="2"/>
                                            </p:txEl>
                                          </p:spTgt>
                                        </p:tgtEl>
                                        <p:attrNameLst>
                                          <p:attrName>style.visibility</p:attrName>
                                        </p:attrNameLst>
                                      </p:cBhvr>
                                      <p:to>
                                        <p:strVal val="visible"/>
                                      </p:to>
                                    </p:set>
                                    <p:anim calcmode="lin" valueType="num">
                                      <p:cBhvr>
                                        <p:cTn id="22"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60419">
                                            <p:txEl>
                                              <p:pRg st="2" end="2"/>
                                            </p:txEl>
                                          </p:spTgt>
                                        </p:tgtEl>
                                      </p:cBhvr>
                                    </p:animEffect>
                                  </p:childTnLst>
                                </p:cTn>
                              </p:par>
                            </p:childTnLst>
                          </p:cTn>
                        </p:par>
                        <p:par>
                          <p:cTn id="25" fill="hold">
                            <p:stCondLst>
                              <p:cond delay="3500"/>
                            </p:stCondLst>
                            <p:childTnLst>
                              <p:par>
                                <p:cTn id="26" presetID="53" presetClass="entr" presetSubtype="0" fill="hold" grpId="0" nodeType="afterEffect">
                                  <p:stCondLst>
                                    <p:cond delay="1000"/>
                                  </p:stCondLst>
                                  <p:childTnLst>
                                    <p:set>
                                      <p:cBhvr>
                                        <p:cTn id="27" dur="1" fill="hold">
                                          <p:stCondLst>
                                            <p:cond delay="0"/>
                                          </p:stCondLst>
                                        </p:cTn>
                                        <p:tgtEl>
                                          <p:spTgt spid="60419">
                                            <p:txEl>
                                              <p:pRg st="3" end="3"/>
                                            </p:txEl>
                                          </p:spTgt>
                                        </p:tgtEl>
                                        <p:attrNameLst>
                                          <p:attrName>style.visibility</p:attrName>
                                        </p:attrNameLst>
                                      </p:cBhvr>
                                      <p:to>
                                        <p:strVal val="visible"/>
                                      </p:to>
                                    </p:set>
                                    <p:anim calcmode="lin" valueType="num">
                                      <p:cBhvr>
                                        <p:cTn id="28"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6041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60419">
                                            <p:txEl>
                                              <p:pRg st="3" end="3"/>
                                            </p:txEl>
                                          </p:spTgt>
                                        </p:tgtEl>
                                      </p:cBhvr>
                                    </p:animEffect>
                                  </p:childTnLst>
                                </p:cTn>
                              </p:par>
                            </p:childTnLst>
                          </p:cTn>
                        </p:par>
                        <p:par>
                          <p:cTn id="31" fill="hold">
                            <p:stCondLst>
                              <p:cond delay="5000"/>
                            </p:stCondLst>
                            <p:childTnLst>
                              <p:par>
                                <p:cTn id="32" presetID="53" presetClass="entr" presetSubtype="0" fill="hold" grpId="0" nodeType="afterEffect">
                                  <p:stCondLst>
                                    <p:cond delay="1000"/>
                                  </p:stCondLst>
                                  <p:childTnLst>
                                    <p:set>
                                      <p:cBhvr>
                                        <p:cTn id="33" dur="1" fill="hold">
                                          <p:stCondLst>
                                            <p:cond delay="0"/>
                                          </p:stCondLst>
                                        </p:cTn>
                                        <p:tgtEl>
                                          <p:spTgt spid="60419">
                                            <p:txEl>
                                              <p:pRg st="4" end="4"/>
                                            </p:txEl>
                                          </p:spTgt>
                                        </p:tgtEl>
                                        <p:attrNameLst>
                                          <p:attrName>style.visibility</p:attrName>
                                        </p:attrNameLst>
                                      </p:cBhvr>
                                      <p:to>
                                        <p:strVal val="visible"/>
                                      </p:to>
                                    </p:set>
                                    <p:anim calcmode="lin" valueType="num">
                                      <p:cBhvr>
                                        <p:cTn id="34" dur="5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60419">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604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Angel &amp; the Little </a:t>
            </a:r>
            <a:r>
              <a:rPr lang="en-US" altLang="en-US" b="1" u="sng" dirty="0" smtClean="0">
                <a:solidFill>
                  <a:srgbClr val="A0D0FF"/>
                </a:solidFill>
                <a:latin typeface="Arial Narrow" panose="020B0606020202030204" pitchFamily="34" charset="0"/>
              </a:rPr>
              <a:t>Book</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10:1-11</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If yo</a:t>
            </a:r>
            <a:r>
              <a:rPr lang="en-US" altLang="en-US" sz="4400" b="1" dirty="0" smtClean="0">
                <a:solidFill>
                  <a:srgbClr val="FFFFFF"/>
                </a:solidFill>
                <a:latin typeface="Arial Narrow" panose="020B0606020202030204" pitchFamily="34" charset="0"/>
              </a:rPr>
              <a:t>u missed the sermons by Ed Colon or Randy Ryan, you can find them on </a:t>
            </a:r>
            <a:r>
              <a:rPr lang="en-US" altLang="en-US" b="1" dirty="0" err="1" smtClean="0">
                <a:solidFill>
                  <a:srgbClr val="FFFFFF"/>
                </a:solidFill>
                <a:latin typeface="Arial Narrow" panose="020B0606020202030204" pitchFamily="34" charset="0"/>
              </a:rPr>
              <a:t>SermonAudio</a:t>
            </a:r>
            <a:r>
              <a:rPr lang="en-US" altLang="en-US" b="1" dirty="0" smtClean="0">
                <a:solidFill>
                  <a:srgbClr val="FFFFFF"/>
                </a:solidFill>
                <a:latin typeface="Arial Narrow" panose="020B0606020202030204" pitchFamily="34" charset="0"/>
              </a:rPr>
              <a:t>/broadcasters/</a:t>
            </a:r>
            <a:r>
              <a:rPr lang="en-US" altLang="en-US" b="1" dirty="0" err="1" smtClean="0">
                <a:solidFill>
                  <a:srgbClr val="FFFFFF"/>
                </a:solidFill>
                <a:latin typeface="Arial Narrow" panose="020B0606020202030204" pitchFamily="34" charset="0"/>
              </a:rPr>
              <a:t>gracebibleny</a:t>
            </a:r>
            <a:endParaRPr lang="en-US" altLang="en-US"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82"/>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701990"/>
            <a:ext cx="9144000" cy="6156010"/>
          </a:xfrm>
          <a:noFill/>
        </p:spPr>
        <p:txBody>
          <a:bodyPr/>
          <a:lstStyle/>
          <a:p>
            <a:pPr eaLnBrk="1" hangingPunct="1"/>
            <a:r>
              <a:rPr lang="en-US" altLang="en-US" sz="4400" b="1" dirty="0">
                <a:solidFill>
                  <a:srgbClr val="FFFFFF"/>
                </a:solidFill>
                <a:latin typeface="Arial Narrow" panose="020B0606020202030204" pitchFamily="34" charset="0"/>
              </a:rPr>
              <a:t>Revelation 1:  Introduction and commission of John </a:t>
            </a:r>
          </a:p>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2-3: The Letters to the Seven Churches of Asia - Specific in people, time &amp; place</a:t>
            </a:r>
          </a:p>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4-5: John’s description of the throne room of </a:t>
            </a:r>
            <a:r>
              <a:rPr lang="en-US" altLang="en-US" sz="4400" b="1" dirty="0" smtClean="0">
                <a:solidFill>
                  <a:srgbClr val="FFFFFF"/>
                </a:solidFill>
                <a:latin typeface="Arial Narrow" panose="020B0606020202030204" pitchFamily="34" charset="0"/>
              </a:rPr>
              <a:t>God</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dissolve">
                                      <p:cBhvr>
                                        <p:cTn id="21"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82"/>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701990"/>
            <a:ext cx="9144000" cy="6156010"/>
          </a:xfrm>
          <a:noFill/>
        </p:spPr>
        <p:txBody>
          <a:bodyPr/>
          <a:lstStyle/>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6: The breaking of the first six seals &amp; the wrath of God on those who dwell on the earth</a:t>
            </a:r>
          </a:p>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7: An interlude - sealing the 144,000 Jewish witnesses; the great multitude of </a:t>
            </a:r>
            <a:r>
              <a:rPr lang="en-US" altLang="en-US" sz="4400" b="1" dirty="0" smtClean="0">
                <a:solidFill>
                  <a:srgbClr val="FFFFFF"/>
                </a:solidFill>
                <a:latin typeface="Arial Narrow" panose="020B0606020202030204" pitchFamily="34" charset="0"/>
              </a:rPr>
              <a:t>martyrs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09144782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82"/>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701990"/>
            <a:ext cx="9144000" cy="6156010"/>
          </a:xfrm>
          <a:noFill/>
        </p:spPr>
        <p:txBody>
          <a:bodyPr/>
          <a:lstStyle/>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8: Breaking the 7th seal &amp; the first 4 trumpet judgments - 1/3 of trees, sea, water, celestial bodies</a:t>
            </a:r>
          </a:p>
          <a:p>
            <a:pPr eaLnBrk="1" hangingPunct="1"/>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9: The 5th &amp; 6th trumpet judgments on the wicked - creatures from the abyss; death of </a:t>
            </a:r>
            <a:r>
              <a:rPr lang="en-US" altLang="en-US" sz="4400" b="1" dirty="0" smtClean="0">
                <a:solidFill>
                  <a:srgbClr val="FFFFFF"/>
                </a:solidFill>
                <a:latin typeface="Arial Narrow" panose="020B0606020202030204" pitchFamily="34" charset="0"/>
              </a:rPr>
              <a:t>1/3</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9964701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82"/>
            <a:ext cx="9144000" cy="677108"/>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Review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701990"/>
            <a:ext cx="9144000" cy="6156010"/>
          </a:xfrm>
          <a:noFill/>
        </p:spPr>
        <p:txBody>
          <a:bodyPr/>
          <a:lstStyle/>
          <a:p>
            <a:pPr eaLnBrk="1" hangingPunct="1"/>
            <a:r>
              <a:rPr lang="en-US" altLang="en-US" sz="4400" b="1" dirty="0" smtClean="0">
                <a:solidFill>
                  <a:srgbClr val="FFFFFF"/>
                </a:solidFill>
                <a:latin typeface="Arial Narrow" panose="020B0606020202030204" pitchFamily="34" charset="0"/>
              </a:rPr>
              <a:t>Even </a:t>
            </a:r>
            <a:r>
              <a:rPr lang="en-US" altLang="en-US" sz="4400" b="1" dirty="0">
                <a:solidFill>
                  <a:srgbClr val="FFFFFF"/>
                </a:solidFill>
                <a:latin typeface="Arial Narrow" panose="020B0606020202030204" pitchFamily="34" charset="0"/>
              </a:rPr>
              <a:t>with these supernatural judgments the vast majority of mankind fails to repent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0431001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Revelation 10</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nodePh="1">
                                  <p:stCondLst>
                                    <p:cond delay="0"/>
                                  </p:stCondLst>
                                  <p:endCondLst>
                                    <p:cond evt="begin" delay="0">
                                      <p:tn val="9"/>
                                    </p:cond>
                                  </p:end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Strong Angel &amp; His Announcement </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Revelation 10:1-7</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The 6th trumpet which is the 2nd woe ends in Rev. 11:14</a:t>
            </a: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an interlude in the sense of being different scenes in the same act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084874506"/>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200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777</TotalTime>
  <Words>1108</Words>
  <Application>Microsoft Office PowerPoint</Application>
  <PresentationFormat>On-screen Show (4:3)</PresentationFormat>
  <Paragraphs>119</Paragraphs>
  <Slides>29</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Arial Narrow</vt:lpstr>
      <vt:lpstr>Times New Roman</vt:lpstr>
      <vt:lpstr>Wingdings</vt:lpstr>
      <vt:lpstr>Custom Design</vt:lpstr>
      <vt:lpstr>3_Default Design</vt:lpstr>
      <vt:lpstr>Grace Bible Church  Glorifying God  by Making Disciples of Jesus Christ</vt:lpstr>
      <vt:lpstr>A reminder to consider others Please:</vt:lpstr>
      <vt:lpstr>The Angel &amp; the Little Book Revelation 10:1-11</vt:lpstr>
      <vt:lpstr>Review</vt:lpstr>
      <vt:lpstr>Review</vt:lpstr>
      <vt:lpstr>Review</vt:lpstr>
      <vt:lpstr>Review</vt:lpstr>
      <vt:lpstr>Revelation 10 </vt:lpstr>
      <vt:lpstr>The Strong Angel &amp; His Announcement  Revelation 10:1-7</vt:lpstr>
      <vt:lpstr>The Description Revelation 10:1-2</vt:lpstr>
      <vt:lpstr>The Description Revelation 10:1-2</vt:lpstr>
      <vt:lpstr>The Description Revelation 10:1-2</vt:lpstr>
      <vt:lpstr> The Actions Revelation 10:3-4</vt:lpstr>
      <vt:lpstr> The Actions Revelation 10:3-4</vt:lpstr>
      <vt:lpstr> The Actions Revelation 10:3-4</vt:lpstr>
      <vt:lpstr> The Actions Revelation 10:3-4</vt:lpstr>
      <vt:lpstr> The Actions Revelation 10:3-4</vt:lpstr>
      <vt:lpstr>The Oath Revelation 10:5-7</vt:lpstr>
      <vt:lpstr>The Oath Revelation 10:5-7</vt:lpstr>
      <vt:lpstr>The Oath Revelation 10:5-7</vt:lpstr>
      <vt:lpstr>The Little Scroll Revelation 10:8-11</vt:lpstr>
      <vt:lpstr>The Little Scroll Revelation 10:8-11</vt:lpstr>
      <vt:lpstr>The Little Scroll Revelation 10:8-11</vt:lpstr>
      <vt:lpstr>The Little Scroll Revelation 10:8-11</vt:lpstr>
      <vt:lpstr>The Little Scroll Revelation 10:8-11</vt:lpstr>
      <vt:lpstr>Conclusions</vt:lpstr>
      <vt:lpstr>Conclusions</vt:lpstr>
      <vt:lpstr>Conclusions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52</cp:revision>
  <dcterms:modified xsi:type="dcterms:W3CDTF">2025-07-05T17:47:33Z</dcterms:modified>
</cp:coreProperties>
</file>