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62" r:id="rId2"/>
  </p:sldMasterIdLst>
  <p:notesMasterIdLst>
    <p:notesMasterId r:id="rId30"/>
  </p:notesMasterIdLst>
  <p:sldIdLst>
    <p:sldId id="296" r:id="rId3"/>
    <p:sldId id="299" r:id="rId4"/>
    <p:sldId id="260" r:id="rId5"/>
    <p:sldId id="300" r:id="rId6"/>
    <p:sldId id="301" r:id="rId7"/>
    <p:sldId id="278" r:id="rId8"/>
    <p:sldId id="302" r:id="rId9"/>
    <p:sldId id="279" r:id="rId10"/>
    <p:sldId id="303" r:id="rId11"/>
    <p:sldId id="304" r:id="rId12"/>
    <p:sldId id="280" r:id="rId13"/>
    <p:sldId id="305" r:id="rId14"/>
    <p:sldId id="309" r:id="rId15"/>
    <p:sldId id="310" r:id="rId16"/>
    <p:sldId id="308" r:id="rId17"/>
    <p:sldId id="311" r:id="rId18"/>
    <p:sldId id="281" r:id="rId19"/>
    <p:sldId id="312" r:id="rId20"/>
    <p:sldId id="282" r:id="rId21"/>
    <p:sldId id="313" r:id="rId22"/>
    <p:sldId id="314" r:id="rId23"/>
    <p:sldId id="315" r:id="rId24"/>
    <p:sldId id="316" r:id="rId25"/>
    <p:sldId id="317" r:id="rId26"/>
    <p:sldId id="283" r:id="rId27"/>
    <p:sldId id="287" r:id="rId28"/>
    <p:sldId id="297" r:id="rId2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73" autoAdjust="0"/>
    <p:restoredTop sz="94660" autoAdjust="0"/>
  </p:normalViewPr>
  <p:slideViewPr>
    <p:cSldViewPr>
      <p:cViewPr varScale="1">
        <p:scale>
          <a:sx n="103" d="100"/>
          <a:sy n="103" d="100"/>
        </p:scale>
        <p:origin x="384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39789428-71C6-475A-ACF5-C3DED584B5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8248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D2A124-5192-4D97-9DFA-BE78FFD509D0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46448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FDBC1D-F4EC-48D9-B25D-ADD50E393D1D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95110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0B21AF-52B8-4C91-9A4C-74CB70773C40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05293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0B21AF-52B8-4C91-9A4C-74CB70773C4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35025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0B21AF-52B8-4C91-9A4C-74CB70773C4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830345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0B21AF-52B8-4C91-9A4C-74CB70773C4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7388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0B21AF-52B8-4C91-9A4C-74CB70773C4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02965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0B21AF-52B8-4C91-9A4C-74CB70773C4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99788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C077CE-97B8-43AF-B721-C0685F5B2E5C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804045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C077CE-97B8-43AF-B721-C0685F5B2E5C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338576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CC39C4-9F40-472F-9CE2-86B2BFC4C6D6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04464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A35644-306E-4380-AFAA-5F9C2BABCA6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17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DB686D8D-05ED-414B-9527-12BF352B2183}" type="slidenum">
              <a:rPr lang="en-US" altLang="en-US">
                <a:solidFill>
                  <a:srgbClr val="000000"/>
                </a:solidFill>
              </a:rPr>
              <a:pPr algn="r">
                <a:spcBef>
                  <a:spcPct val="0"/>
                </a:spcBef>
              </a:pPr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389568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CC39C4-9F40-472F-9CE2-86B2BFC4C6D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04609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CC39C4-9F40-472F-9CE2-86B2BFC4C6D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942912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CC39C4-9F40-472F-9CE2-86B2BFC4C6D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736612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CC39C4-9F40-472F-9CE2-86B2BFC4C6D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041556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CC39C4-9F40-472F-9CE2-86B2BFC4C6D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504191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309608-C302-4943-AA93-794CCC6572BE}" type="slidenum">
              <a:rPr lang="en-US" altLang="en-US" smtClean="0"/>
              <a:pPr>
                <a:spcBef>
                  <a:spcPct val="0"/>
                </a:spcBef>
              </a:pPr>
              <a:t>25</a:t>
            </a:fld>
            <a:endParaRPr lang="en-US" altLang="en-US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382212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6663A9-7A80-489C-9D4C-D36685354097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747301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9665E5-7169-468C-A900-764DBEE5E0FA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22156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CBA5A9-E91F-425A-8BDB-F5050AACB69F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 smtClean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84469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CBA5A9-E91F-425A-8BDB-F5050AACB69F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58564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CBA5A9-E91F-425A-8BDB-F5050AACB69F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75711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3E5E57E-6CE6-4FAC-A85A-757113626A41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 smtClean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3080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3E5E57E-6CE6-4FAC-A85A-757113626A4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61790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FDBC1D-F4EC-48D9-B25D-ADD50E393D1D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92462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FDBC1D-F4EC-48D9-B25D-ADD50E393D1D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79613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65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576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745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745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89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5F476-215E-4362-AAD4-2B2A58B8AE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531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E720C-5F75-4321-8220-2D2B86E679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3098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28730-2FFA-4D09-A65A-D4ED5270AE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7659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D125A-EAC2-46D5-8E9A-7DDC0AE006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6771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96FEF-A5A8-4305-B81E-1F2C104E4D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5204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4B3B6-4C4D-4EEE-AF7E-EFC33643B1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4209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A9E3A-5364-4657-B8D1-0AB6C4594D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7081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430AE-1085-4AEA-8D80-F6DBD163CC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6180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673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C0A7E-5E27-40ED-BFC9-7B2C2FF509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179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37419-B188-419E-BC03-C74621BDE3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4418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5D56A-3E75-4E4F-8B89-252DAEE7E6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4580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7218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07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66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03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608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1137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5137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9pPr>
    </p:titleStyle>
    <p:bodyStyle>
      <a:lvl1pPr marL="176213" indent="-176213" algn="l" rtl="0" eaLnBrk="0" fontAlgn="base" hangingPunct="0">
        <a:spcBef>
          <a:spcPct val="20000"/>
        </a:spcBef>
        <a:spcAft>
          <a:spcPct val="0"/>
        </a:spcAft>
        <a:buChar char="•"/>
        <a:defRPr sz="40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166688" algn="l" rtl="0" eaLnBrk="0" fontAlgn="base" hangingPunct="0">
        <a:spcBef>
          <a:spcPct val="20000"/>
        </a:spcBef>
        <a:spcAft>
          <a:spcPct val="0"/>
        </a:spcAft>
        <a:buSzPct val="85000"/>
        <a:buFont typeface="Wingdings" panose="05000000000000000000" pitchFamily="2" charset="2"/>
        <a:buChar char="Ø"/>
        <a:defRPr sz="4000">
          <a:solidFill>
            <a:schemeClr val="bg1"/>
          </a:solidFill>
          <a:latin typeface="+mn-lt"/>
          <a:cs typeface="+mn-cs"/>
        </a:defRPr>
      </a:lvl2pPr>
      <a:lvl3pPr marL="735013" indent="-163513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bg1"/>
          </a:solidFill>
          <a:latin typeface="+mn-lt"/>
          <a:cs typeface="+mn-cs"/>
        </a:defRPr>
      </a:lvl3pPr>
      <a:lvl4pPr marL="1025525" indent="-176213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ü"/>
        <a:defRPr sz="3600">
          <a:solidFill>
            <a:schemeClr val="bg1"/>
          </a:solidFill>
          <a:latin typeface="+mn-lt"/>
          <a:cs typeface="+mn-cs"/>
        </a:defRPr>
      </a:lvl4pPr>
      <a:lvl5pPr marL="1254125" indent="-1143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anose="05000000000000000000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5pPr>
      <a:lvl6pPr marL="17113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6pPr>
      <a:lvl7pPr marL="21685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7pPr>
      <a:lvl8pPr marL="26257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8pPr>
      <a:lvl9pPr marL="30829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6BED1B7-37C4-4C56-BAAC-CE32A5A5B0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33388" y="1838325"/>
            <a:ext cx="8240712" cy="2468563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sz="7200" b="1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Grace Bible Church</a:t>
            </a:r>
            <a:r>
              <a:rPr lang="en-US" altLang="en-US" sz="72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72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54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Glorifying God </a:t>
            </a:r>
            <a:b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Making Disciples of Jesus Christ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“Locusts” &amp; Their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Authority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9:3-6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They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torment with stings for five months causing people to seek death, but death actively runs away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Death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can end the pains of life on this earth, but it only begins the pain of eternal punishment for unbelievers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15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2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Characteristics of the “Locusts”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9:7-11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These are not insects, they are compared to horses prepared for battle &amp; victors’ crowns on their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heads</a:t>
            </a:r>
            <a:endParaRPr lang="en-US" altLang="en-US" sz="4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Picture 8" descr="60 best Medieval War Horses and Armor images on Pinterest | Friesian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979" y="327660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ncient Greek Olympics: 27 Facts On The Festival &amp; Its Gam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 t="18996" r="-3156" b="28763"/>
          <a:stretch/>
        </p:blipFill>
        <p:spPr bwMode="auto">
          <a:xfrm>
            <a:off x="7543800" y="3505200"/>
            <a:ext cx="734450" cy="25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on igual de voraces todas las langostas? - La Conexión Informativa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8" t="51040" r="7306"/>
          <a:stretch/>
        </p:blipFill>
        <p:spPr bwMode="auto">
          <a:xfrm>
            <a:off x="1995487" y="3756146"/>
            <a:ext cx="2222377" cy="187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ncient Greek Olympics: 27 Facts On The Festival &amp; Its Game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 t="18996" r="-3156" b="28763"/>
          <a:stretch/>
        </p:blipFill>
        <p:spPr bwMode="auto">
          <a:xfrm>
            <a:off x="2895600" y="4114800"/>
            <a:ext cx="470632" cy="16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ncient Greek Olympics: 27 Facts On The Festival &amp; Its Game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 t="18996" r="-3156" b="28763"/>
          <a:stretch/>
        </p:blipFill>
        <p:spPr bwMode="auto">
          <a:xfrm>
            <a:off x="3276600" y="4724400"/>
            <a:ext cx="470632" cy="16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Ancient Greek Olympics: 27 Facts On The Festival &amp; Its Game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 t="18996" r="-3156" b="28763"/>
          <a:stretch/>
        </p:blipFill>
        <p:spPr bwMode="auto">
          <a:xfrm>
            <a:off x="3747232" y="5181600"/>
            <a:ext cx="470632" cy="16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5325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8039" r="29457" b="16967"/>
          <a:stretch/>
        </p:blipFill>
        <p:spPr>
          <a:xfrm>
            <a:off x="2888485" y="3199417"/>
            <a:ext cx="3182468" cy="1600201"/>
          </a:xfrm>
          <a:prstGeom prst="rect">
            <a:avLst/>
          </a:prstGeom>
        </p:spPr>
      </p:pic>
      <p:sp>
        <p:nvSpPr>
          <p:cNvPr id="532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Characteristics of the “Locusts”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9:7-11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38100" y="1104899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They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have faces like a man (bearded?), hair like a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woman and teeth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like a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lion</a:t>
            </a:r>
            <a:endParaRPr lang="en-US" altLang="en-US" sz="4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4285" t="43681" r="14286"/>
          <a:stretch/>
        </p:blipFill>
        <p:spPr>
          <a:xfrm>
            <a:off x="5286963" y="4531117"/>
            <a:ext cx="2286000" cy="206320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5719" t="6250" r="19047" b="43755"/>
          <a:stretch/>
        </p:blipFill>
        <p:spPr>
          <a:xfrm>
            <a:off x="5999210" y="3190066"/>
            <a:ext cx="1447800" cy="18288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12444" y="5018867"/>
            <a:ext cx="1143000" cy="160600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33911" t="42565" r="37022" b="34217"/>
          <a:stretch/>
        </p:blipFill>
        <p:spPr>
          <a:xfrm>
            <a:off x="6811362" y="4193362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7097" y="4750544"/>
            <a:ext cx="474916" cy="452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9411" y="6177059"/>
            <a:ext cx="634787" cy="452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6805" y="3106517"/>
            <a:ext cx="1276158" cy="41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0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53251" grpId="0" build="p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Characteristics of the “Locusts”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9:7-11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38100" y="1104899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Their breastplates are like those of iron and their wings sound like chariots, of horses running to battle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3911" t="42565" r="37022" b="34217"/>
          <a:stretch/>
        </p:blipFill>
        <p:spPr>
          <a:xfrm>
            <a:off x="6811362" y="4193362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097" y="4750544"/>
            <a:ext cx="474916" cy="452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411" y="6177059"/>
            <a:ext cx="634787" cy="452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-1" t="8039" r="1877" b="9779"/>
          <a:stretch/>
        </p:blipFill>
        <p:spPr>
          <a:xfrm>
            <a:off x="2888484" y="3199417"/>
            <a:ext cx="4426715" cy="175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8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5325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285" t="43681" r="14286"/>
          <a:stretch/>
        </p:blipFill>
        <p:spPr>
          <a:xfrm>
            <a:off x="5286963" y="4531117"/>
            <a:ext cx="2286000" cy="206320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-1" t="8039" r="1877" b="13350"/>
          <a:stretch/>
        </p:blipFill>
        <p:spPr>
          <a:xfrm>
            <a:off x="2888484" y="3199417"/>
            <a:ext cx="4426715" cy="16773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5719" t="6250" r="19047" b="43755"/>
          <a:stretch/>
        </p:blipFill>
        <p:spPr>
          <a:xfrm>
            <a:off x="5999210" y="3190066"/>
            <a:ext cx="1447800" cy="1828801"/>
          </a:xfrm>
          <a:prstGeom prst="rect">
            <a:avLst/>
          </a:prstGeom>
        </p:spPr>
      </p:pic>
      <p:sp>
        <p:nvSpPr>
          <p:cNvPr id="532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Characteristics of the “Locusts”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9:7-11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38100" y="1104899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Their tails are like scorpions and they can sting like them causing harm</a:t>
            </a:r>
          </a:p>
        </p:txBody>
      </p:sp>
      <p:sp>
        <p:nvSpPr>
          <p:cNvPr id="5" name="Rectangle 4"/>
          <p:cNvSpPr/>
          <p:nvPr/>
        </p:nvSpPr>
        <p:spPr>
          <a:xfrm>
            <a:off x="6440864" y="5018867"/>
            <a:ext cx="1143000" cy="160600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7097" y="4750544"/>
            <a:ext cx="474916" cy="452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9411" y="6177059"/>
            <a:ext cx="634787" cy="452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6805" y="3106517"/>
            <a:ext cx="1276158" cy="4163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33911" t="42565" r="37022" b="34217"/>
          <a:stretch/>
        </p:blipFill>
        <p:spPr>
          <a:xfrm>
            <a:off x="6811362" y="4193362"/>
            <a:ext cx="4572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t="4081" r="52747" b="39843"/>
          <a:stretch/>
        </p:blipFill>
        <p:spPr>
          <a:xfrm>
            <a:off x="965064" y="2438400"/>
            <a:ext cx="2578966" cy="203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53251" grpId="0" build="p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Characteristics of the “Locusts”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9:7-11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Their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king is the angel of the abyss named Abaddon / Apollyon  - destroyer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angel of the abyss is not Satan, but may be a demon since the abyss is associated with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Arial Narrow" panose="020B0606020202030204" pitchFamily="34" charset="0"/>
              </a:rPr>
              <a:t>themly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79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53251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Characteristics of the “Locusts”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9:7-11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John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is describing real things he is seeing, 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C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reatures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can look very bizarre, 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Demons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can manifest physically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14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5325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The 6</a:t>
            </a:r>
            <a:r>
              <a:rPr lang="en-US" altLang="en-US" b="1" u="sng" baseline="30000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th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 Trumpet: The 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Four Angels 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9:13-15 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 6th trumpet sounded &amp; a voice from the golden altar (probably the 8th angel) gives a command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6th angel the four angels who have been bound at the great river Euphrates - the region of the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river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  <p:bldP spid="54275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The 6</a:t>
            </a:r>
            <a:r>
              <a:rPr lang="en-US" altLang="en-US" b="1" u="sng" baseline="30000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th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 Trumpet: The 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Four Angels 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9:13-15 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These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angels have been ready and waiting to take action at the specific hour, day, month, year set by God 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They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kill 1/3 of mankind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– </a:t>
            </a:r>
          </a:p>
          <a:p>
            <a:pPr marL="690563" lvl="1" indent="-400050" eaLnBrk="1" hangingPunct="1">
              <a:tabLst>
                <a:tab pos="569913" algn="l"/>
              </a:tabLst>
            </a:pP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added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together, more than ½ of humanity has died since the tribulation began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80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  <p:bldP spid="54275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5953"/>
            <a:ext cx="9144000" cy="1231106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Horsemen, Horses, &amp; Death of a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1/3 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Rev. 9:16-19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 relationship of the four angels and this huge cavalry is not specifically stated  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This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is a specific number: Two myriads of myriads: 20,000 X 10,000 = 200,000,000. 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John is emphatic. He heard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number</a:t>
            </a: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  <p:bldP spid="55299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304800"/>
            <a:ext cx="7696200" cy="762000"/>
          </a:xfrm>
        </p:spPr>
        <p:txBody>
          <a:bodyPr/>
          <a:lstStyle/>
          <a:p>
            <a:pPr eaLnBrk="1" hangingPunct="1"/>
            <a:r>
              <a:rPr lang="en-US" altLang="en-US" sz="4000" b="1" smtClean="0"/>
              <a:t>A reminder to consider others Please: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04800" y="1295400"/>
            <a:ext cx="8458200" cy="5334000"/>
          </a:xfrm>
        </p:spPr>
        <p:txBody>
          <a:bodyPr/>
          <a:lstStyle/>
          <a:p>
            <a:pPr marL="395288" indent="-395288" eaLnBrk="1" hangingPunct="1">
              <a:buFont typeface="Wingdings" panose="05000000000000000000" pitchFamily="2" charset="2"/>
              <a:buChar char="§"/>
            </a:pPr>
            <a:r>
              <a:rPr lang="en-US" altLang="en-US" b="1" dirty="0" smtClean="0"/>
              <a:t>Silence your cell phone &amp; all electronic devices</a:t>
            </a:r>
          </a:p>
          <a:p>
            <a:pPr marL="395288" indent="-395288" eaLnBrk="1" hangingPunct="1">
              <a:buFont typeface="Wingdings" panose="05000000000000000000" pitchFamily="2" charset="2"/>
              <a:buChar char="§"/>
            </a:pPr>
            <a:r>
              <a:rPr lang="en-US" altLang="en-US" b="1" dirty="0" smtClean="0"/>
              <a:t>Use the nursery or cry room if your child is fussy</a:t>
            </a:r>
          </a:p>
          <a:p>
            <a:pPr marL="395288" indent="-395288" eaLnBrk="1" hangingPunct="1">
              <a:buFont typeface="Wingdings" panose="05000000000000000000" pitchFamily="2" charset="2"/>
              <a:buChar char="§"/>
            </a:pPr>
            <a:r>
              <a:rPr lang="en-US" altLang="en-US" b="1" dirty="0" smtClean="0"/>
              <a:t>Get up during the preaching only if absolutely necessary (please sit in back if you must leave early)</a:t>
            </a:r>
          </a:p>
          <a:p>
            <a:pPr marL="395288" indent="-395288" eaLnBrk="1" hangingPunct="1">
              <a:buFont typeface="Wingdings" panose="05000000000000000000" pitchFamily="2" charset="2"/>
              <a:buChar char="§"/>
            </a:pPr>
            <a:r>
              <a:rPr lang="en-US" altLang="en-US" b="1" dirty="0" smtClean="0"/>
              <a:t>Refrain from eating &amp; drinking during worship service (</a:t>
            </a:r>
            <a:r>
              <a:rPr lang="en-US" altLang="en-US" b="1" smtClean="0"/>
              <a:t>except medical needs) </a:t>
            </a:r>
            <a:endParaRPr lang="en-US" alt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5953"/>
            <a:ext cx="9144000" cy="1231106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Horsemen, Horses, &amp; Death of a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1/3 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Rev. 9:16-19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Nothing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today matches since ½ the population will die by then, &amp; logistics prevents such a large army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breastplates of the riders are colored fiery red,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smoky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blue and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Arial Narrow" panose="020B0606020202030204" pitchFamily="34" charset="0"/>
              </a:rPr>
              <a:t>sulphurous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 yellow</a:t>
            </a:r>
          </a:p>
        </p:txBody>
      </p:sp>
    </p:spTree>
    <p:extLst>
      <p:ext uri="{BB962C8B-B14F-4D97-AF65-F5344CB8AC3E}">
        <p14:creationId xmlns:p14="http://schemas.microsoft.com/office/powerpoint/2010/main" val="277896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  <p:bldP spid="55299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5953"/>
            <a:ext cx="9144000" cy="1231106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Horsemen, Horses, &amp; Death of a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1/3 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Rev. 9:16-19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Bizarre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horse like creatures - heads like lions; fire, smoke &amp; brimstone from mouths, tails like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serpents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3352800"/>
            <a:ext cx="3352800" cy="33583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3505200"/>
            <a:ext cx="1963160" cy="1308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60370" r="66667" b="33704"/>
          <a:stretch/>
        </p:blipFill>
        <p:spPr>
          <a:xfrm flipV="1">
            <a:off x="1447800" y="4953000"/>
            <a:ext cx="2438400" cy="243840"/>
          </a:xfrm>
          <a:prstGeom prst="rect">
            <a:avLst/>
          </a:prstGeom>
        </p:spPr>
      </p:pic>
      <p:pic>
        <p:nvPicPr>
          <p:cNvPr id="3078" name="Picture 6" descr="Fire Smoke PNGs for Free Downloa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01"/>
          <a:stretch/>
        </p:blipFill>
        <p:spPr bwMode="auto">
          <a:xfrm>
            <a:off x="5368407" y="2661261"/>
            <a:ext cx="3699393" cy="215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96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  <p:bldP spid="5529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5953"/>
            <a:ext cx="9144000" cy="1231106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Horsemen, Horses, &amp; Death of a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1/3 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Rev. 9:16-19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Some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elements could describe a tank - (fire, smoke, brimstone; snake like tail) but not other parts: lion head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Serpent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like tails only harm, not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kill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Why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describe them like a horse when a wagon would better fit a tank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1723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  <p:bldP spid="55299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5953"/>
            <a:ext cx="9144000" cy="1231106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Horsemen, Horses, &amp; Death of a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1/3 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Rev. 9:16-19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Severe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logistics problem in trying to supporting 200 million self-propelled military weapons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These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are probably supernatural demonic creatures equipped to kill - the logistics problem is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eliminated</a:t>
            </a:r>
          </a:p>
        </p:txBody>
      </p:sp>
    </p:spTree>
    <p:extLst>
      <p:ext uri="{BB962C8B-B14F-4D97-AF65-F5344CB8AC3E}">
        <p14:creationId xmlns:p14="http://schemas.microsoft.com/office/powerpoint/2010/main" val="245160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  <p:bldP spid="55299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5953"/>
            <a:ext cx="9144000" cy="1231106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Horsemen, Horses, &amp; Death of a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1/3 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Rev. 9:16-19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supernatural aspects of these judgments should compel men to beg God for mercy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37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  <p:bldP spid="5529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Unrepentant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Survivors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9:20-21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 people that survive will not cease from their Idolatry / worship of demons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They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will refuse to repent from their murders, sorceries, sexual immorality &amp; thefts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evil nature of man expressed in Romans 3:10-18 will continue into the future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  <p:bldP spid="5632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2225" y="0"/>
            <a:ext cx="9144000" cy="677863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smtClean="0">
                <a:solidFill>
                  <a:srgbClr val="A0D0FF"/>
                </a:solidFill>
                <a:latin typeface="Arial Narrow" panose="020B0606020202030204" pitchFamily="34" charset="0"/>
              </a:rPr>
              <a:t>Conclusions</a:t>
            </a:r>
            <a:endParaRPr lang="en-US" altLang="en-US" sz="3600" b="1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7863"/>
            <a:ext cx="9144000" cy="6180137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 fear of the Lord is the beginning of knowledge &amp; wisdom - without it man is ignorant &amp; foolish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Don’t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presume &amp; put off getting right with God 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Rejoice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in the fear of the Lord and the knowledge and wisdom that comes from that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  <p:bldP spid="60419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33388" y="1838325"/>
            <a:ext cx="8240712" cy="2468563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sz="7200" b="1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Grace Bible Church</a:t>
            </a:r>
            <a:r>
              <a:rPr lang="en-US" altLang="en-US" sz="72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72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54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Glorifying God </a:t>
            </a:r>
            <a:b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Making Disciples of Jesus Christ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5953"/>
            <a:ext cx="9144000" cy="1231106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5</a:t>
            </a:r>
            <a:r>
              <a:rPr lang="en-US" altLang="en-US" b="1" u="sng" baseline="30000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th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 &amp; 6</a:t>
            </a:r>
            <a:r>
              <a:rPr lang="en-US" altLang="en-US" b="1" u="sng" baseline="30000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th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 Trumpets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9:1-21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5626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True success in life begins with a proper fear of your Creator - Proverbs 1:7, 9:10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God’s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longsuffering patience as part of His kindness and goodness should lead to repentance (Rom. 2:3-4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)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0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5953"/>
            <a:ext cx="9144000" cy="1231106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5</a:t>
            </a:r>
            <a:r>
              <a:rPr lang="en-US" altLang="en-US" b="1" u="sng" baseline="30000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th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 &amp; 6</a:t>
            </a:r>
            <a:r>
              <a:rPr lang="en-US" altLang="en-US" b="1" u="sng" baseline="30000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th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 Trumpets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9:1-21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5626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God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often brings about punishment / chastening to instill fear that will bring about repentance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It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gets much worse as the Tribulation period progresses from the seal judgments to the trumpet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judgments</a:t>
            </a:r>
          </a:p>
        </p:txBody>
      </p:sp>
    </p:spTree>
    <p:extLst>
      <p:ext uri="{BB962C8B-B14F-4D97-AF65-F5344CB8AC3E}">
        <p14:creationId xmlns:p14="http://schemas.microsoft.com/office/powerpoint/2010/main" val="398079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0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5953"/>
            <a:ext cx="9144000" cy="1231106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5</a:t>
            </a:r>
            <a:r>
              <a:rPr lang="en-US" altLang="en-US" b="1" u="sng" baseline="30000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th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 &amp; 6</a:t>
            </a:r>
            <a:r>
              <a:rPr lang="en-US" altLang="en-US" b="1" u="sng" baseline="30000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th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 Trumpets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9:1-21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5626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7</a:t>
            </a:r>
            <a:r>
              <a:rPr lang="en-US" altLang="en-US" sz="4400" b="1" baseline="30000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 seal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breaks upon the 7 trumpet judgments, the first of which bring destruction on </a:t>
            </a:r>
            <a:r>
              <a:rPr lang="en-US" altLang="en-US" sz="4400" b="1">
                <a:solidFill>
                  <a:srgbClr val="FFFFFF"/>
                </a:solidFill>
                <a:latin typeface="Arial Narrow" panose="020B0606020202030204" pitchFamily="34" charset="0"/>
              </a:rPr>
              <a:t>nature </a:t>
            </a:r>
            <a:r>
              <a:rPr lang="en-US" altLang="en-US" sz="4400" b="1" smtClean="0">
                <a:solidFill>
                  <a:srgbClr val="FFFFFF"/>
                </a:solidFill>
                <a:latin typeface="Arial Narrow" panose="020B0606020202030204" pitchFamily="34" charset="0"/>
              </a:rPr>
              <a:t>by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thirds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5</a:t>
            </a:r>
            <a:r>
              <a:rPr lang="en-US" altLang="en-US" sz="4400" b="1" baseline="30000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, 6</a:t>
            </a:r>
            <a:r>
              <a:rPr lang="en-US" altLang="en-US" sz="4400" b="1" baseline="30000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 and 7</a:t>
            </a:r>
            <a:r>
              <a:rPr lang="en-US" altLang="en-US" sz="4400" b="1" baseline="30000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 trumpet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bring a series of three woes worse than what preceded them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30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0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5</a:t>
            </a:r>
            <a:r>
              <a:rPr lang="en-US" altLang="en-US" b="1" u="sng" baseline="30000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th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 Trumpet: The 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Abyss is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Opened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9:1-2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This “star” is not a celestial object, it is a person, a “him” who is given the key to the abyss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abyss: demons detained there (Luke 8:31), related to death (Rom. 10:7), &amp; contains evil beings (Rev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.)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5</a:t>
            </a:r>
            <a:r>
              <a:rPr lang="en-US" altLang="en-US" b="1" u="sng" baseline="30000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th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 Trumpet: The 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Abyss is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Opened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9:1-2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When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 abyss is unlocked &amp; opened, smoke rises like from a furnace and darkens the Sun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abyss is a different place than Hell which is better equated with the lake of fire - Rev. 20. 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11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“Locusts” &amp; Their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Authority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9:3-6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Strange, locust like creatures come out of the smoke from the abyss &amp; disperse over the earth	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They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are given power, the ability to perform the actions assigned to them, as scorpions have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power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27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“Locusts” &amp; Their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Authority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9:3-6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These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“locusts” with scorpion tails may not harm the grass, trees or anything green, opposite of insects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They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may only harm (as with a scorpion sting) only humans without the seal of God on their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forehead</a:t>
            </a:r>
          </a:p>
        </p:txBody>
      </p:sp>
    </p:spTree>
    <p:extLst>
      <p:ext uri="{BB962C8B-B14F-4D97-AF65-F5344CB8AC3E}">
        <p14:creationId xmlns:p14="http://schemas.microsoft.com/office/powerpoint/2010/main" val="76709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27" grpId="0" uiExpand="1" build="p"/>
    </p:bld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Sermon 1</Template>
  <TotalTime>958</TotalTime>
  <Words>1039</Words>
  <Application>Microsoft Office PowerPoint</Application>
  <PresentationFormat>On-screen Show (4:3)</PresentationFormat>
  <Paragraphs>107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Arial Narrow</vt:lpstr>
      <vt:lpstr>Times New Roman</vt:lpstr>
      <vt:lpstr>Wingdings</vt:lpstr>
      <vt:lpstr>Custom Design</vt:lpstr>
      <vt:lpstr>3_Default Design</vt:lpstr>
      <vt:lpstr>Grace Bible Church  Glorifying God  by Making Disciples of Jesus Christ</vt:lpstr>
      <vt:lpstr>A reminder to consider others Please:</vt:lpstr>
      <vt:lpstr>The 5th &amp; 6th Trumpets Revelation 9:1-21</vt:lpstr>
      <vt:lpstr>The 5th &amp; 6th Trumpets Revelation 9:1-21</vt:lpstr>
      <vt:lpstr>The 5th &amp; 6th Trumpets Revelation 9:1-21</vt:lpstr>
      <vt:lpstr>5th Trumpet: The Abyss is Opened Revelation 9:1-2</vt:lpstr>
      <vt:lpstr>5th Trumpet: The Abyss is Opened Revelation 9:1-2</vt:lpstr>
      <vt:lpstr>The “Locusts” &amp; Their Authority Revelation 9:3-6</vt:lpstr>
      <vt:lpstr>The “Locusts” &amp; Their Authority Revelation 9:3-6</vt:lpstr>
      <vt:lpstr>The “Locusts” &amp; Their Authority Revelation 9:3-6</vt:lpstr>
      <vt:lpstr>The Characteristics of the “Locusts” Revelation 9:7-11</vt:lpstr>
      <vt:lpstr>The Characteristics of the “Locusts” Revelation 9:7-11</vt:lpstr>
      <vt:lpstr>The Characteristics of the “Locusts” Revelation 9:7-11</vt:lpstr>
      <vt:lpstr>The Characteristics of the “Locusts” Revelation 9:7-11</vt:lpstr>
      <vt:lpstr>The Characteristics of the “Locusts” Revelation 9:7-11</vt:lpstr>
      <vt:lpstr>The Characteristics of the “Locusts” Revelation 9:7-11</vt:lpstr>
      <vt:lpstr>The 6th Trumpet: The Four Angels  Revelation 9:13-15 </vt:lpstr>
      <vt:lpstr>The 6th Trumpet: The Four Angels  Revelation 9:13-15 </vt:lpstr>
      <vt:lpstr>The Horsemen, Horses, &amp; Death of a 1/3  Rev. 9:16-19</vt:lpstr>
      <vt:lpstr>The Horsemen, Horses, &amp; Death of a 1/3  Rev. 9:16-19</vt:lpstr>
      <vt:lpstr>The Horsemen, Horses, &amp; Death of a 1/3  Rev. 9:16-19</vt:lpstr>
      <vt:lpstr>The Horsemen, Horses, &amp; Death of a 1/3  Rev. 9:16-19</vt:lpstr>
      <vt:lpstr>The Horsemen, Horses, &amp; Death of a 1/3  Rev. 9:16-19</vt:lpstr>
      <vt:lpstr>The Horsemen, Horses, &amp; Death of a 1/3  Rev. 9:16-19</vt:lpstr>
      <vt:lpstr>The Unrepentant Survivors Revelation 9:20-21</vt:lpstr>
      <vt:lpstr>Conclusions</vt:lpstr>
      <vt:lpstr>Grace Bible Church  Glorifying God  by Making Disciples of Jesus Christ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Grace Bible Church</dc:title>
  <dc:creator>Scott</dc:creator>
  <cp:lastModifiedBy>Microsoft account</cp:lastModifiedBy>
  <cp:revision>67</cp:revision>
  <dcterms:modified xsi:type="dcterms:W3CDTF">2025-06-08T01:51:18Z</dcterms:modified>
</cp:coreProperties>
</file>