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62" r:id="rId2"/>
  </p:sldMasterIdLst>
  <p:notesMasterIdLst>
    <p:notesMasterId r:id="rId31"/>
  </p:notesMasterIdLst>
  <p:sldIdLst>
    <p:sldId id="296" r:id="rId3"/>
    <p:sldId id="299" r:id="rId4"/>
    <p:sldId id="260" r:id="rId5"/>
    <p:sldId id="300" r:id="rId6"/>
    <p:sldId id="301" r:id="rId7"/>
    <p:sldId id="302" r:id="rId8"/>
    <p:sldId id="278" r:id="rId9"/>
    <p:sldId id="303" r:id="rId10"/>
    <p:sldId id="279" r:id="rId11"/>
    <p:sldId id="304" r:id="rId12"/>
    <p:sldId id="305" r:id="rId13"/>
    <p:sldId id="280" r:id="rId14"/>
    <p:sldId id="281" r:id="rId15"/>
    <p:sldId id="306" r:id="rId16"/>
    <p:sldId id="307" r:id="rId17"/>
    <p:sldId id="282" r:id="rId18"/>
    <p:sldId id="308" r:id="rId19"/>
    <p:sldId id="309" r:id="rId20"/>
    <p:sldId id="283" r:id="rId21"/>
    <p:sldId id="310" r:id="rId22"/>
    <p:sldId id="284" r:id="rId23"/>
    <p:sldId id="311" r:id="rId24"/>
    <p:sldId id="312" r:id="rId25"/>
    <p:sldId id="286" r:id="rId26"/>
    <p:sldId id="313" r:id="rId27"/>
    <p:sldId id="287" r:id="rId28"/>
    <p:sldId id="314" r:id="rId29"/>
    <p:sldId id="297" r:id="rId3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044" autoAdjust="0"/>
    <p:restoredTop sz="94660" autoAdjust="0"/>
  </p:normalViewPr>
  <p:slideViewPr>
    <p:cSldViewPr>
      <p:cViewPr varScale="1">
        <p:scale>
          <a:sx n="106" d="100"/>
          <a:sy n="106" d="100"/>
        </p:scale>
        <p:origin x="654" y="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bleStyles" Target="tableStyles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0"/>
            <a:r>
              <a:rPr lang="en-US" noProof="0" smtClean="0"/>
              <a:t>Second level</a:t>
            </a:r>
          </a:p>
          <a:p>
            <a:pPr lvl="0"/>
            <a:r>
              <a:rPr lang="en-US" noProof="0" smtClean="0"/>
              <a:t>Third level</a:t>
            </a:r>
          </a:p>
          <a:p>
            <a:pPr lvl="0"/>
            <a:r>
              <a:rPr lang="en-US" noProof="0" smtClean="0"/>
              <a:t>Fourth level</a:t>
            </a:r>
          </a:p>
          <a:p>
            <a:pPr lvl="0"/>
            <a:r>
              <a:rPr lang="en-US" noProof="0" smtClean="0"/>
              <a:t>Fifth level</a:t>
            </a:r>
          </a:p>
        </p:txBody>
      </p:sp>
      <p:sp>
        <p:nvSpPr>
          <p:cNvPr id="41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39789428-71C6-475A-ACF5-C3DED584B56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38248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742950" indent="-28575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11430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6002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2057400" indent="-228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D2A124-5192-4D97-9DFA-BE78FFD509D0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464487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10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648508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11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1705017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0B21AF-52B8-4C91-9A4C-74CB70773C40}" type="slidenum">
              <a:rPr lang="en-US" altLang="en-US" smtClean="0"/>
              <a:pPr>
                <a:spcBef>
                  <a:spcPct val="0"/>
                </a:spcBef>
              </a:pPr>
              <a:t>12</a:t>
            </a:fld>
            <a:endParaRPr lang="en-US" altLang="en-US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052933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/>
              <a:pPr>
                <a:spcBef>
                  <a:spcPct val="0"/>
                </a:spcBef>
              </a:pPr>
              <a:t>13</a:t>
            </a:fld>
            <a:endParaRPr lang="en-US" alt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6804045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647650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2C077CE-97B8-43AF-B721-C0685F5B2E5C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4483416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/>
              <a:pPr>
                <a:spcBef>
                  <a:spcPct val="0"/>
                </a:spcBef>
              </a:pPr>
              <a:t>16</a:t>
            </a:fld>
            <a:endParaRPr lang="en-US" alt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0446436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7963261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CC39C4-9F40-472F-9CE2-86B2BFC4C6D6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18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7548572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/>
              <a:pPr>
                <a:spcBef>
                  <a:spcPct val="0"/>
                </a:spcBef>
              </a:pPr>
              <a:t>19</a:t>
            </a:fld>
            <a:endParaRPr lang="en-US" alt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382212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2A35644-306E-4380-AFAA-5F9C2BABCA6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71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</a:pPr>
            <a:fld id="{DB686D8D-05ED-414B-9527-12BF352B2183}" type="slidenum">
              <a:rPr lang="en-US" altLang="en-US">
                <a:solidFill>
                  <a:srgbClr val="000000"/>
                </a:solidFill>
              </a:rPr>
              <a:pPr algn="r"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17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3895688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F309608-C302-4943-AA93-794CCC6572BE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20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5144819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/>
              <a:pPr>
                <a:spcBef>
                  <a:spcPct val="0"/>
                </a:spcBef>
              </a:pPr>
              <a:t>21</a:t>
            </a:fld>
            <a:endParaRPr lang="en-US" alt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6141963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22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0662784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0825496-1CF2-45DD-848D-7F90A86A6849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23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04929555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32CBFB-C792-4DAD-81ED-996E55B20D5D}" type="slidenum">
              <a:rPr lang="en-US" altLang="en-US" smtClean="0"/>
              <a:pPr>
                <a:spcBef>
                  <a:spcPct val="0"/>
                </a:spcBef>
              </a:pPr>
              <a:t>24</a:t>
            </a:fld>
            <a:endParaRPr lang="en-US" alt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6378672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6663A9-7A80-489C-9D4C-D36685354097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0918525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6663A9-7A80-489C-9D4C-D36685354097}" type="slidenum">
              <a:rPr lang="en-US" altLang="en-US" smtClean="0"/>
              <a:pPr>
                <a:spcBef>
                  <a:spcPct val="0"/>
                </a:spcBef>
              </a:pPr>
              <a:t>26</a:t>
            </a:fld>
            <a:endParaRPr lang="en-US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7473011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56663A9-7A80-489C-9D4C-D36685354097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27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1487787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39665E5-7169-468C-A900-764DBEE5E0FA}" type="slidenum">
              <a:rPr lang="en-US" altLang="en-US" smtClean="0"/>
              <a:pPr>
                <a:spcBef>
                  <a:spcPct val="0"/>
                </a:spcBef>
              </a:pPr>
              <a:t>28</a:t>
            </a:fld>
            <a:endParaRPr lang="en-US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221561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smtClean="0"/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844693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4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7902367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5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915772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3CBA5A9-E91F-425A-8BDB-F5050AACB69F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6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83796173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930801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3E5E57E-6CE6-4FAC-A85A-757113626A41}" type="slidenum">
              <a:rPr lang="en-US" altLang="en-US" smtClean="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8</a:t>
            </a:fld>
            <a:endParaRPr lang="en-US" altLang="en-US" smtClean="0">
              <a:solidFill>
                <a:srgbClr val="000000"/>
              </a:solidFill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4712243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3FDBC1D-F4EC-48D9-B25D-ADD50E393D1D}" type="slidenum">
              <a:rPr lang="en-US" altLang="en-US" smtClean="0"/>
              <a:pPr>
                <a:spcBef>
                  <a:spcPct val="0"/>
                </a:spcBef>
              </a:pPr>
              <a:t>9</a:t>
            </a:fld>
            <a:endParaRPr lang="en-US" altLang="en-US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924625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265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576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5745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5745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8890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D5F476-215E-4362-AAD4-2B2A58B8AE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95313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E720C-5F75-4321-8220-2D2B86E679C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30985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B28730-2FFA-4D09-A65A-D4ED5270AE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76596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BD125A-EAC2-46D5-8E9A-7DDC0AE006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67710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96FEF-A5A8-4305-B81E-1F2C104E4D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452049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4B3B6-4C4D-4EEE-AF7E-EFC33643B1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42095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A9E3A-5364-4657-B8D1-0AB6C4594D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708121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C430AE-1085-4AEA-8D80-F6DBD163CC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6180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76736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C0A7E-5E27-40ED-BFC9-7B2C2FF509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71791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737419-B188-419E-BC03-C74621BDE3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44185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B5D56A-3E75-4E4F-8B89-252DAEE7E6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4580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77218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495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007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966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103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4608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71137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55137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219200"/>
            <a:ext cx="91440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i="1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har char="•"/>
        <a:defRPr sz="40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166688" algn="l" rtl="0" eaLnBrk="0" fontAlgn="base" hangingPunct="0">
        <a:spcBef>
          <a:spcPct val="20000"/>
        </a:spcBef>
        <a:spcAft>
          <a:spcPct val="0"/>
        </a:spcAft>
        <a:buSzPct val="85000"/>
        <a:buFont typeface="Wingdings" panose="05000000000000000000" pitchFamily="2" charset="2"/>
        <a:buChar char="Ø"/>
        <a:defRPr sz="4000">
          <a:solidFill>
            <a:schemeClr val="bg1"/>
          </a:solidFill>
          <a:latin typeface="+mn-lt"/>
          <a:cs typeface="+mn-cs"/>
        </a:defRPr>
      </a:lvl2pPr>
      <a:lvl3pPr marL="735013" indent="-163513" algn="l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bg1"/>
          </a:solidFill>
          <a:latin typeface="+mn-lt"/>
          <a:cs typeface="+mn-cs"/>
        </a:defRPr>
      </a:lvl3pPr>
      <a:lvl4pPr marL="1025525" indent="-176213" algn="l" rtl="0" eaLnBrk="0" fontAlgn="base" hangingPunct="0">
        <a:spcBef>
          <a:spcPct val="20000"/>
        </a:spcBef>
        <a:spcAft>
          <a:spcPct val="0"/>
        </a:spcAft>
        <a:buSzPct val="80000"/>
        <a:buFont typeface="Wingdings" panose="05000000000000000000" pitchFamily="2" charset="2"/>
        <a:buChar char="ü"/>
        <a:defRPr sz="3600">
          <a:solidFill>
            <a:schemeClr val="bg1"/>
          </a:solidFill>
          <a:latin typeface="+mn-lt"/>
          <a:cs typeface="+mn-cs"/>
        </a:defRPr>
      </a:lvl4pPr>
      <a:lvl5pPr marL="1254125" indent="-114300" algn="l" rtl="0" eaLnBrk="0" fontAlgn="base" hangingPunct="0">
        <a:spcBef>
          <a:spcPct val="20000"/>
        </a:spcBef>
        <a:spcAft>
          <a:spcPct val="0"/>
        </a:spcAft>
        <a:buSzPct val="65000"/>
        <a:buFont typeface="Wingdings" panose="05000000000000000000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5pPr>
      <a:lvl6pPr marL="17113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6pPr>
      <a:lvl7pPr marL="21685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7pPr>
      <a:lvl8pPr marL="26257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8pPr>
      <a:lvl9pPr marL="3082925" indent="-114300" algn="l" rtl="0" fontAlgn="base">
        <a:spcBef>
          <a:spcPct val="20000"/>
        </a:spcBef>
        <a:spcAft>
          <a:spcPct val="0"/>
        </a:spcAft>
        <a:buSzPct val="65000"/>
        <a:buFont typeface="Wingdings" pitchFamily="2" charset="2"/>
        <a:buChar char="v"/>
        <a:defRPr sz="3600">
          <a:solidFill>
            <a:schemeClr val="bg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E6BED1B7-37C4-4C56-BAAC-CE32A5A5B0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0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35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Golden Censor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8:3-5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angels fills the censor with fire from the altar and the casts it to earth resulting in a “storm theophany”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Similar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“storm </a:t>
            </a:r>
            <a:r>
              <a:rPr lang="en-US" altLang="en-US" sz="4400" b="1" dirty="0" err="1">
                <a:solidFill>
                  <a:srgbClr val="FFFFFF"/>
                </a:solidFill>
                <a:latin typeface="Arial Narrow" panose="020B0606020202030204" pitchFamily="34" charset="0"/>
              </a:rPr>
              <a:t>theophanies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” occur in Exodus 19, Psalm 18 and elements of it in the </a:t>
            </a:r>
            <a:r>
              <a:rPr lang="en-US" sz="4400" b="1" dirty="0"/>
              <a:t>7</a:t>
            </a:r>
            <a:r>
              <a:rPr lang="en-US" sz="4400" b="1" baseline="30000" dirty="0"/>
              <a:t>th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plague on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Egypt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60270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Golden Censor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8:3-5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Any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storm theophany’s symbolic meaning comes from its actual thunder, sounds, lightning &amp; earthquake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23240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Seven Angels &amp; Trumpets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8:6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7 angels with the 7 trumpets prepare themselves to blow their horns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Trumpets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are used for many reasons in the Bible,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687388" lvl="1" indent="-515938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These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trumpets announce elements of God’s wrath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/>
      <p:bldP spid="53251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First Trumpet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8:7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This is far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worse that anything previous of a similar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nature for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fire within it burns up a 1/3 of earth &amp; trees, &amp; all grass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tops of the green grass is burned up, but it grows from its roots, so grass is back by the fifth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trumpet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First Trumpet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8:7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description has similarities to Sodom &amp; Gomorrah (Gen. 19) &amp; Psalm 18. It is predicted in Ezek. 38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This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a real description of a real event to come including the “blood” whatever its nature and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source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44314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First Trumpet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8:7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John’s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description is beyond reality for those who do not believe God has done or will do what He says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Allegorical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interpretation generates a sea of contradictions contrary what the first readers would understand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53516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Second Trumpet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8:8-9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This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a simile - it is “like a mountain . . .”  An allegorical interpretation will confuse the figure of speech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John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views this from heaven, so it is not limited to the Mediterranean Sea, nor is the “blood” a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simile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Second Trumpet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8:8-9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1/3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sea becomes blood killing 1/3 of marine life - therefore not an optical phenomena nor a “red tide”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1/3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ships destroyed due to this burning object going into the sea - a point of impact, not scattered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one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1405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Second Trumpet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8:8-9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Due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to protection by islands &amp; isthmuses, a large meteor hitting the Pacific would impact ~ 1/3 of all oceans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Include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connected areas of the Arctic &amp; Southern oceans to the Atlantic and it is ~ 1/3 of all oceans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55873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/>
      <p:bldP spid="55299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Third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Trumpet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8:10-11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description fits either a meteor or a comet, both of which can break apart after entering the atmosphere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This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star is named “</a:t>
            </a:r>
            <a:r>
              <a:rPr lang="en-US" altLang="en-US" sz="4400" b="1" i="1" dirty="0">
                <a:solidFill>
                  <a:srgbClr val="FFFFFF"/>
                </a:solidFill>
                <a:latin typeface="Arial Narrow" panose="020B0606020202030204" pitchFamily="34" charset="0"/>
              </a:rPr>
              <a:t>Wormwood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” because it turns the water’s it affects into wormwood - bitter /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undrinkable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304800"/>
            <a:ext cx="7696200" cy="762000"/>
          </a:xfrm>
        </p:spPr>
        <p:txBody>
          <a:bodyPr/>
          <a:lstStyle/>
          <a:p>
            <a:pPr eaLnBrk="1" hangingPunct="1"/>
            <a:r>
              <a:rPr lang="en-US" altLang="en-US" sz="4000" b="1" smtClean="0"/>
              <a:t>A reminder to consider others Please: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304800" y="1295400"/>
            <a:ext cx="8458200" cy="5334000"/>
          </a:xfrm>
        </p:spPr>
        <p:txBody>
          <a:bodyPr/>
          <a:lstStyle/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Silence your cell phone &amp; all electronic devices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Use the nursery or cry room if your child is fussy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Get up during the preaching only if absolutely necessary (please sit in back if you must leave early)</a:t>
            </a:r>
          </a:p>
          <a:p>
            <a:pPr marL="395288" indent="-395288" eaLnBrk="1" hangingPunct="1">
              <a:buFont typeface="Wingdings" panose="05000000000000000000" pitchFamily="2" charset="2"/>
              <a:buChar char="§"/>
            </a:pPr>
            <a:r>
              <a:rPr lang="en-US" altLang="en-US" b="1" dirty="0" smtClean="0"/>
              <a:t>Refrain from eating &amp; drinking during worship service (</a:t>
            </a:r>
            <a:r>
              <a:rPr lang="en-US" altLang="en-US" b="1" smtClean="0"/>
              <a:t>except medical needs) </a:t>
            </a:r>
            <a:endParaRPr lang="en-US" alt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Third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Trumpet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8:10-11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Its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specific name &amp; specific effects indicate a supernatural origin, distribution and effect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Dilution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may be a reason only “many men die” from these waters instead of all who drink it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7849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" dur="5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Fourth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Trumpet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8:12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J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ohn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does not describe what strikes a 1/3 of the sun, moon &amp; stars, nor is there any natural explanation for it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John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is seeing this from heaven &amp; it is 1/3 of sun, moon &amp; stars affected  - it is not just a view from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earth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Fourth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Trumpet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8:12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1/3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the sun, moon &amp; stars darkened to limit their light to 1/3 of day &amp; night is supernatural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This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darkening will have wide ranging effects for it will plunge the world into winter and crops will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fail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24447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Fourth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Trumpet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8:12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All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these are displays of God’s wrath and so defy mere natural explanation - God is not bound by physics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Allegorical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interpretation also strives to give plausible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(often fanciful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human solutions to the events described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5581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0" dur="500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5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/>
      <p:bldP spid="57347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Three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Woes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8:13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 loud voice calls John’s attention to the pronouncement of three woes to come with the remaining trumpets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woe is an interjection of grief - here due to intense hardship &amp; distress coming upon earth dwellers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59395" grpId="0" uiExpand="1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sz="4400" b="1" dirty="0"/>
              <a:t>7</a:t>
            </a:r>
            <a:r>
              <a:rPr lang="en-US" sz="4400" b="1" baseline="30000" dirty="0"/>
              <a:t>th</a:t>
            </a:r>
            <a:r>
              <a:rPr lang="en-US" sz="4400" dirty="0"/>
              <a:t>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seal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reveals 7 angels &amp; 7 trumpets which reveal further aspects of the wrath of God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first 4 trumpets display God’s wrath directed at elements of nature: earth, sea, water, celestial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objects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3360169"/>
      </p:ext>
    </p:extLst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None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of these can be explained by purely natural causes, &amp; those on sun, moon &amp; stars defy known physics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Allegorical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interpretation is contrary to the plain meaning and purpose of the text  - often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fanciful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2225" y="0"/>
            <a:ext cx="9144000" cy="6778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smtClean="0">
                <a:solidFill>
                  <a:srgbClr val="A0D0FF"/>
                </a:solidFill>
                <a:latin typeface="Arial Narrow" panose="020B0606020202030204" pitchFamily="34" charset="0"/>
              </a:rPr>
              <a:t>Conclusions</a:t>
            </a:r>
            <a:endParaRPr lang="en-US" altLang="en-US" sz="3600" b="1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677863"/>
            <a:ext cx="9144000" cy="6180137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God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wrath is coming, that should cause sinners to repent and Christians to pursue personal holiness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72280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433388" y="1838325"/>
            <a:ext cx="8240712" cy="2468563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sz="7200" b="1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Grace Bible Church</a:t>
            </a:r>
            <a: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altLang="en-US" sz="72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5400" b="1" i="0" smtClean="0">
                <a:solidFill>
                  <a:srgbClr val="A0D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Glorifying God </a:t>
            </a:r>
            <a:b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3600" b="1" smtClean="0">
                <a:solidFill>
                  <a:srgbClr val="FFFF9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Making Disciples of Jesus Christ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7</a:t>
            </a:r>
            <a:r>
              <a:rPr lang="en-US" altLang="en-US" b="1" u="sng" baseline="30000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th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 Seal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: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Trumpet 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Judgments Begin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Review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Revelation 4 - John describes the throne room in heaven and the worship of God taking place there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Revelation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5 - John describes the scroll &amp; the worthy Lamb standing as if slain &amp; the worship 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receives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cover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7</a:t>
            </a:r>
            <a:r>
              <a:rPr lang="en-US" altLang="en-US" b="1" u="sng" baseline="30000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th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 Seal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: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Trumpet 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Judgments Begin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Review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Rev. 6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-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Breaking 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first 6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seals </a:t>
            </a:r>
            <a:endParaRPr lang="en-US" altLang="en-US" sz="4400" b="1" dirty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569913" indent="-569913" eaLnBrk="1" hangingPunct="1">
              <a:buFont typeface="+mj-lt"/>
              <a:buAutoNum type="arabicParenR"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Conquering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without bloodshed, a false peace</a:t>
            </a:r>
          </a:p>
          <a:p>
            <a:pPr marL="569913" indent="-569913" eaLnBrk="1" hangingPunct="1">
              <a:buFont typeface="+mj-lt"/>
              <a:buAutoNum type="arabicParenR"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Peace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destroyed, murder &amp; war.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569913" indent="-569913" eaLnBrk="1" hangingPunct="1">
              <a:buFont typeface="+mj-lt"/>
              <a:buAutoNum type="arabicParenR"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Famine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.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569913" indent="-569913" eaLnBrk="1" hangingPunct="1">
              <a:buFont typeface="+mj-lt"/>
              <a:buAutoNum type="arabicParenR"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1/4 of humanity dies by sword, famine, disease,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animals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7981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500"/>
                            </p:stCondLst>
                            <p:childTnLst>
                              <p:par>
                                <p:cTn id="23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5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8000"/>
                            </p:stCondLst>
                            <p:childTnLst>
                              <p:par>
                                <p:cTn id="28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15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7</a:t>
            </a:r>
            <a:r>
              <a:rPr lang="en-US" altLang="en-US" b="1" u="sng" baseline="30000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th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 Seal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: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Trumpet 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Judgments Begin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Review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marL="569913" indent="-569913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5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Imprecatory prayer of martyrs under the altar. 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  <a:p>
            <a:pPr marL="569913" indent="-569913" eaLnBrk="1" hangingPunct="1">
              <a:buNone/>
            </a:pP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6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) A great shaking, celestial signs, terror of wrath of God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Revelation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7:1-8 - Angels / wind held back as 144,000 Jewish slaves of God are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sealed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15053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1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5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-5953"/>
            <a:ext cx="9144000" cy="1231106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7</a:t>
            </a:r>
            <a:r>
              <a:rPr lang="en-US" altLang="en-US" b="1" u="sng" baseline="30000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th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 Seal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: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Trumpet </a:t>
            </a:r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Judgments Begin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 smtClean="0">
                <a:solidFill>
                  <a:srgbClr val="FFFF99"/>
                </a:solidFill>
                <a:latin typeface="Arial Narrow" panose="020B0606020202030204" pitchFamily="34" charset="0"/>
              </a:rPr>
              <a:t>Review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5626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Revelation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7:9-17 - The innumerable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multi-ethnic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multitude of martyrs at peace in heaven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25941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  <p:bldP spid="6150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Seventh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Seal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8:1-2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 ½ hour silence in heaven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– </a:t>
            </a:r>
          </a:p>
          <a:p>
            <a:pPr marL="687388" lvl="1" indent="-396875"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Earlier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examples: Habakkuk 2:20; Zechariah 2:13; Zephaniah 1:7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Lamb breaks each seal which reveals another aspect of God’s wrath upon those who dwell on the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earth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Seventh </a:t>
            </a:r>
            <a:r>
              <a:rPr lang="en-US" altLang="en-US" b="1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>Seal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8:1-2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Neither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the trumpet nor the bowl judgments recapitulate the seal judgments 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52166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2" grpId="0"/>
      <p:bldP spid="5120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0"/>
            <a:ext cx="9144000" cy="1219200"/>
          </a:xfrm>
          <a:noFill/>
        </p:spPr>
        <p:txBody>
          <a:bodyPr lIns="0" tIns="0" rIns="0" bIns="0">
            <a:spAutoFit/>
          </a:bodyPr>
          <a:lstStyle/>
          <a:p>
            <a:pPr defTabSz="381000" eaLnBrk="1" hangingPunct="1"/>
            <a:r>
              <a:rPr lang="en-US" altLang="en-US" b="1" u="sng" dirty="0">
                <a:solidFill>
                  <a:srgbClr val="A0D0FF"/>
                </a:solidFill>
                <a:latin typeface="Arial Narrow" panose="020B0606020202030204" pitchFamily="34" charset="0"/>
              </a:rPr>
              <a:t>The Golden Censor </a:t>
            </a:r>
            <a: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  <a:t/>
            </a:r>
            <a:br>
              <a:rPr lang="en-US" altLang="en-US" b="1" i="0" u="sng" dirty="0" smtClean="0">
                <a:solidFill>
                  <a:srgbClr val="A0D0FF"/>
                </a:solidFill>
                <a:latin typeface="Arial Narrow" panose="020B0606020202030204" pitchFamily="34" charset="0"/>
              </a:rPr>
            </a:br>
            <a:r>
              <a:rPr lang="en-US" altLang="en-US" sz="3600" b="1" dirty="0">
                <a:solidFill>
                  <a:srgbClr val="FFFF99"/>
                </a:solidFill>
                <a:latin typeface="Arial Narrow" panose="020B0606020202030204" pitchFamily="34" charset="0"/>
              </a:rPr>
              <a:t>Revelation 8:3-5</a:t>
            </a:r>
            <a:endParaRPr lang="en-US" altLang="en-US" sz="3600" b="1" dirty="0" smtClean="0">
              <a:solidFill>
                <a:srgbClr val="FFFF99"/>
              </a:solidFill>
              <a:latin typeface="Arial Narrow" panose="020B0606020202030204" pitchFamily="34" charset="0"/>
            </a:endParaRP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43000"/>
            <a:ext cx="9144000" cy="5715000"/>
          </a:xfrm>
          <a:noFill/>
        </p:spPr>
        <p:txBody>
          <a:bodyPr/>
          <a:lstStyle/>
          <a:p>
            <a:pPr eaLnBrk="1" hangingPunct="1"/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Another angel of the same type as the seven with the trumpets stands at the altar of incense with a censor</a:t>
            </a:r>
          </a:p>
          <a:p>
            <a:pPr eaLnBrk="1" hangingPunct="1"/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The </a:t>
            </a:r>
            <a:r>
              <a:rPr lang="en-US" altLang="en-US" sz="4400" b="1" dirty="0">
                <a:solidFill>
                  <a:srgbClr val="FFFFFF"/>
                </a:solidFill>
                <a:latin typeface="Arial Narrow" panose="020B0606020202030204" pitchFamily="34" charset="0"/>
              </a:rPr>
              <a:t>angel is given much incense which is put on the golden altar &amp; its smoke mixes with the saint’s </a:t>
            </a:r>
            <a:r>
              <a:rPr lang="en-US" altLang="en-US" sz="4400" b="1" dirty="0" smtClean="0">
                <a:solidFill>
                  <a:srgbClr val="FFFFFF"/>
                </a:solidFill>
                <a:latin typeface="Arial Narrow" panose="020B0606020202030204" pitchFamily="34" charset="0"/>
              </a:rPr>
              <a:t>prayers</a:t>
            </a:r>
            <a:endParaRPr lang="en-US" altLang="en-US" sz="4400" b="1" dirty="0" smtClean="0">
              <a:solidFill>
                <a:srgbClr val="FFFFFF"/>
              </a:solidFill>
              <a:latin typeface="Arial Narrow" panose="020B0606020202030204" pitchFamily="34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1" dur="5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" dur="5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uiExpand="1" build="p"/>
    </p:bld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Sermon 1</Template>
  <TotalTime>793</TotalTime>
  <Words>1088</Words>
  <Application>Microsoft Office PowerPoint</Application>
  <PresentationFormat>On-screen Show (4:3)</PresentationFormat>
  <Paragraphs>113</Paragraphs>
  <Slides>28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Arial</vt:lpstr>
      <vt:lpstr>Arial Narrow</vt:lpstr>
      <vt:lpstr>Times New Roman</vt:lpstr>
      <vt:lpstr>Wingdings</vt:lpstr>
      <vt:lpstr>Custom Design</vt:lpstr>
      <vt:lpstr>3_Default Design</vt:lpstr>
      <vt:lpstr>Grace Bible Church  Glorifying God  by Making Disciples of Jesus Christ</vt:lpstr>
      <vt:lpstr>A reminder to consider others Please:</vt:lpstr>
      <vt:lpstr>The 7th Seal: Trumpet Judgments Begin  Review</vt:lpstr>
      <vt:lpstr>The 7th Seal: Trumpet Judgments Begin  Review</vt:lpstr>
      <vt:lpstr>The 7th Seal: Trumpet Judgments Begin  Review</vt:lpstr>
      <vt:lpstr>The 7th Seal: Trumpet Judgments Begin  Review</vt:lpstr>
      <vt:lpstr>The Seventh Seal Revelation 8:1-2</vt:lpstr>
      <vt:lpstr>The Seventh Seal Revelation 8:1-2</vt:lpstr>
      <vt:lpstr>The Golden Censor  Revelation 8:3-5</vt:lpstr>
      <vt:lpstr>The Golden Censor  Revelation 8:3-5</vt:lpstr>
      <vt:lpstr>The Golden Censor  Revelation 8:3-5</vt:lpstr>
      <vt:lpstr>The Seven Angels &amp; Trumpets  Revelation 8:6</vt:lpstr>
      <vt:lpstr>The First Trumpet  Revelation 8:7</vt:lpstr>
      <vt:lpstr>The First Trumpet  Revelation 8:7</vt:lpstr>
      <vt:lpstr>The First Trumpet  Revelation 8:7</vt:lpstr>
      <vt:lpstr>The Second Trumpet  Revelation 8:8-9</vt:lpstr>
      <vt:lpstr>The Second Trumpet  Revelation 8:8-9</vt:lpstr>
      <vt:lpstr>The Second Trumpet  Revelation 8:8-9</vt:lpstr>
      <vt:lpstr>The Third Trumpet Revelation 8:10-11</vt:lpstr>
      <vt:lpstr>The Third Trumpet Revelation 8:10-11</vt:lpstr>
      <vt:lpstr>The Fourth Trumpet Revelation 8:12</vt:lpstr>
      <vt:lpstr>The Fourth Trumpet Revelation 8:12</vt:lpstr>
      <vt:lpstr>The Fourth Trumpet Revelation 8:12</vt:lpstr>
      <vt:lpstr>The Three Woes Revelation 8:13</vt:lpstr>
      <vt:lpstr>Conclusions</vt:lpstr>
      <vt:lpstr>Conclusions</vt:lpstr>
      <vt:lpstr>Conclusions</vt:lpstr>
      <vt:lpstr>Grace Bible Church  Glorifying God  by Making Disciples of Jesus Christ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Grace Bible Church</dc:title>
  <dc:creator>Scott</dc:creator>
  <cp:lastModifiedBy>Microsoft account</cp:lastModifiedBy>
  <cp:revision>55</cp:revision>
  <dcterms:modified xsi:type="dcterms:W3CDTF">2025-05-31T22:28:28Z</dcterms:modified>
</cp:coreProperties>
</file>