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1" r:id="rId2"/>
    <p:sldMasterId id="2147483652" r:id="rId3"/>
    <p:sldMasterId id="2147483686" r:id="rId4"/>
  </p:sldMasterIdLst>
  <p:notesMasterIdLst>
    <p:notesMasterId r:id="rId36"/>
  </p:notesMasterIdLst>
  <p:sldIdLst>
    <p:sldId id="374" r:id="rId5"/>
    <p:sldId id="375" r:id="rId6"/>
    <p:sldId id="376" r:id="rId7"/>
    <p:sldId id="296" r:id="rId8"/>
    <p:sldId id="297" r:id="rId9"/>
    <p:sldId id="298" r:id="rId10"/>
    <p:sldId id="299" r:id="rId11"/>
    <p:sldId id="314" r:id="rId12"/>
    <p:sldId id="300" r:id="rId13"/>
    <p:sldId id="315" r:id="rId14"/>
    <p:sldId id="316" r:id="rId15"/>
    <p:sldId id="317" r:id="rId16"/>
    <p:sldId id="301" r:id="rId17"/>
    <p:sldId id="318" r:id="rId18"/>
    <p:sldId id="319" r:id="rId19"/>
    <p:sldId id="320" r:id="rId20"/>
    <p:sldId id="302" r:id="rId21"/>
    <p:sldId id="321" r:id="rId22"/>
    <p:sldId id="322" r:id="rId23"/>
    <p:sldId id="323" r:id="rId24"/>
    <p:sldId id="303" r:id="rId25"/>
    <p:sldId id="324" r:id="rId26"/>
    <p:sldId id="325" r:id="rId27"/>
    <p:sldId id="326" r:id="rId28"/>
    <p:sldId id="304" r:id="rId29"/>
    <p:sldId id="327" r:id="rId30"/>
    <p:sldId id="328" r:id="rId31"/>
    <p:sldId id="329" r:id="rId32"/>
    <p:sldId id="305" r:id="rId33"/>
    <p:sldId id="306" r:id="rId34"/>
    <p:sldId id="377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30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6727988C-2D67-41B1-A736-CC6793C837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6762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B45D0DE-4D0A-4D7F-9B40-44FFEF57573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0217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EE7E967-C3C6-45CB-98E5-FA81CBD343C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599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58C9890-1E62-4AFF-9DAB-D06BE3813B4A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2032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BA061DB-A162-4FC6-B93A-54B0261DD26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5448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D8F2C1-F200-4544-B54B-273DB6F0C742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13022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B6F5AF7-E145-4D5E-85A7-C28388438B89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71576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5328EE2-5669-4E4A-A5FA-68A88730F30B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51700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CDF5AD8-48EF-4E8D-B12B-4F9FA72401D9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62022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0455D10-550A-4FC1-83EE-17DF1B74AC9F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6141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D3E402-06E2-4AE1-91B6-F4EC56995F1B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8999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74A386D-A2A8-4F07-A347-551ECCB0E65D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778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 eaLnBrk="0" hangingPunct="0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582434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2155867-73A8-4954-8CAF-B5CC0852FAD3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9520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BBE255B-0AA5-4CDB-8B89-0BEFD360BCC9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4950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F5FE1D7-F440-4882-95FD-C9293C40FC41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563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CA9EB0D-B71D-4401-B290-78C46FFDFFD2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9708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DA951C-075C-456B-ADB3-5F8DCD42FDF7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1605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9285F6A-084C-4A07-923C-04CDBF89A06B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0625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B091928-0F84-421E-BB66-B63D99690D3C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0632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F76ECB6-BE42-4E5D-8B5A-D1CCCF09D3C8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47488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09A2ADC-4512-4ECC-A726-C73783A039CB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4107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5F165E4-0272-4ECD-A381-7F60E3E44651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339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B45D0DE-4D0A-4D7F-9B40-44FFEF57573D}" type="slidenum">
              <a:rPr lang="en-US" altLang="en-US">
                <a:solidFill>
                  <a:srgbClr val="000000"/>
                </a:solidFill>
              </a:rPr>
              <a:pPr/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5356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3589FD3-CD0E-4313-A8D3-B98982410A67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94638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B45D0DE-4D0A-4D7F-9B40-44FFEF57573D}" type="slidenum">
              <a:rPr lang="en-US" altLang="en-US">
                <a:solidFill>
                  <a:srgbClr val="000000"/>
                </a:solidFill>
              </a:rPr>
              <a:pPr/>
              <a:t>31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308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331C0CF-6B7F-46E7-BB13-40F2737F626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637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5EA08E3-DA79-4EC7-B82B-94608097203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35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02BD0AE-A230-4C6E-8F45-845620DA07A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33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C5D555-348F-400E-9CD0-B9546DA453F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2821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34253D7-4C1A-4327-86E4-9B76978B179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3914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5D35055-3FA4-4788-8689-D15B64DEBF9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777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51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682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991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8E9292-9472-45DB-B7B4-2FDCFBA3F0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12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108E-302E-469C-9097-F9635945F6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1022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C1390B-1505-4C4B-9CD4-204A27D281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8318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C421E6-9E42-434A-A5DB-1E412C583C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452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EF0083-A0CD-4647-A483-30AAA9F802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0338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DAF5D0-B48E-45C8-A8A3-C709758B25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59078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BB8FE8-BBA4-44AD-8635-D6501BB747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7432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019FFC-D7F2-45AF-8973-723AFA6F28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98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018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613452-E70C-49BD-9CCA-4B528470C0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10690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EA7205-EA4E-4305-ACDF-A9B8B308E6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3078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55CED8-DCC2-452E-AFEB-CFFB1F2349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30733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48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972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1253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2258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090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728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756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80381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67851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74639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116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073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53318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7103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63732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92244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342276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8184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170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3927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526118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921418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39159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770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102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673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300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036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712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DC9BA40-D217-49EC-963C-05F4B654886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160066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6195" name="Rectangle 3"/>
          <p:cNvSpPr>
            <a:spLocks noChangeArrowheads="1"/>
          </p:cNvSpPr>
          <p:nvPr/>
        </p:nvSpPr>
        <p:spPr bwMode="auto">
          <a:xfrm>
            <a:off x="219075" y="6615113"/>
            <a:ext cx="8693150" cy="65087"/>
          </a:xfrm>
          <a:prstGeom prst="rect">
            <a:avLst/>
          </a:prstGeom>
          <a:gradFill rotWithShape="0">
            <a:gsLst>
              <a:gs pos="0">
                <a:srgbClr val="041D3E"/>
              </a:gs>
              <a:gs pos="100000">
                <a:srgbClr val="7FBFFF"/>
              </a:gs>
            </a:gsLst>
            <a:lin ang="1782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219075" y="166688"/>
            <a:ext cx="8693150" cy="63500"/>
          </a:xfrm>
          <a:prstGeom prst="rect">
            <a:avLst/>
          </a:prstGeom>
          <a:gradFill rotWithShape="0">
            <a:gsLst>
              <a:gs pos="0">
                <a:srgbClr val="041D3E"/>
              </a:gs>
              <a:gs pos="100000">
                <a:srgbClr val="7FBFFF"/>
              </a:gs>
            </a:gsLst>
            <a:lin ang="1518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2pPr>
      <a:lvl3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4pPr>
      <a:lvl5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5pPr>
      <a:lvl6pPr marL="8001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6pPr>
      <a:lvl7pPr marL="12573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7pPr>
      <a:lvl8pPr marL="17145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8pPr>
      <a:lvl9pPr marL="21717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033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228600" y="228600"/>
            <a:ext cx="86868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Industrious Wife</a:t>
            </a:r>
            <a:b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200" b="1" i="1" smtClean="0">
                <a:solidFill>
                  <a:srgbClr val="FFFF99"/>
                </a:solidFill>
                <a:latin typeface="Charter Bd BT Bold"/>
              </a:rPr>
              <a:t>Proverbs 31:13</a:t>
            </a:r>
          </a:p>
        </p:txBody>
      </p:sp>
      <p:sp>
        <p:nvSpPr>
          <p:cNvPr id="181251" name="Rectangle 3"/>
          <p:cNvSpPr>
            <a:spLocks noChangeArrowheads="1"/>
          </p:cNvSpPr>
          <p:nvPr>
            <p:ph type="subTitle" idx="4294967295"/>
          </p:nvPr>
        </p:nvSpPr>
        <p:spPr bwMode="auto">
          <a:xfrm>
            <a:off x="228600" y="1447800"/>
            <a:ext cx="8672513" cy="48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indent="-220663" defTabSz="381000">
              <a:spcBef>
                <a:spcPct val="40000"/>
              </a:spcBef>
              <a:buClr>
                <a:srgbClr val="FFFFFF"/>
              </a:buClr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She goes out to find and carefully selects what she will need</a:t>
            </a:r>
          </a:p>
          <a:p>
            <a:pPr indent="-220663" defTabSz="381000">
              <a:spcBef>
                <a:spcPct val="40000"/>
              </a:spcBef>
              <a:buClr>
                <a:srgbClr val="FFFFFF"/>
              </a:buClr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She takes delight in the work she is doing with her hands</a:t>
            </a:r>
          </a:p>
          <a:p>
            <a:pPr indent="-220663" defTabSz="381000">
              <a:spcBef>
                <a:spcPct val="40000"/>
              </a:spcBef>
              <a:buClr>
                <a:srgbClr val="FFFFFF"/>
              </a:buClr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Ruth – an example of such a woman</a:t>
            </a:r>
          </a:p>
          <a:p>
            <a:pPr indent="-220663" defTabSz="381000">
              <a:spcBef>
                <a:spcPct val="40000"/>
              </a:spcBef>
              <a:buClr>
                <a:srgbClr val="FFFFFF"/>
              </a:buClr>
              <a:buFontTx/>
              <a:buNone/>
            </a:pPr>
            <a:endParaRPr lang="en-US" altLang="en-US" sz="4400" b="1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1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0" grpId="0"/>
      <p:bldP spid="18125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228600" y="228600"/>
            <a:ext cx="86868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Prudent Wife</a:t>
            </a:r>
            <a:b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200" b="1" i="1" smtClean="0">
                <a:solidFill>
                  <a:srgbClr val="FFFF99"/>
                </a:solidFill>
                <a:latin typeface="Charter Bd BT Bold"/>
              </a:rPr>
              <a:t>Proverbs 31:14</a:t>
            </a:r>
          </a:p>
        </p:txBody>
      </p:sp>
      <p:sp>
        <p:nvSpPr>
          <p:cNvPr id="183299" name="Rectangle 3"/>
          <p:cNvSpPr>
            <a:spLocks noChangeArrowheads="1"/>
          </p:cNvSpPr>
          <p:nvPr>
            <p:ph type="subTitle" idx="4294967295"/>
          </p:nvPr>
        </p:nvSpPr>
        <p:spPr bwMode="auto">
          <a:xfrm>
            <a:off x="228600" y="1447800"/>
            <a:ext cx="8672513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indent="-220663" defTabSz="381000">
              <a:spcBef>
                <a:spcPct val="40000"/>
              </a:spcBef>
              <a:buClr>
                <a:srgbClr val="FFFFFF"/>
              </a:buClr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She sacrifices convenience and her comfort to search out value and  quality in good things for her family 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3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8" grpId="0"/>
      <p:bldP spid="1832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228600" y="228600"/>
            <a:ext cx="86868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Diligent Wife</a:t>
            </a:r>
            <a:b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200" b="1" i="1" smtClean="0">
                <a:solidFill>
                  <a:srgbClr val="FFFF99"/>
                </a:solidFill>
                <a:latin typeface="Charter Bd BT Bold"/>
              </a:rPr>
              <a:t>Proverbs 31:15</a:t>
            </a:r>
          </a:p>
        </p:txBody>
      </p:sp>
      <p:sp>
        <p:nvSpPr>
          <p:cNvPr id="185347" name="Rectangle 3"/>
          <p:cNvSpPr>
            <a:spLocks noChangeArrowheads="1"/>
          </p:cNvSpPr>
          <p:nvPr>
            <p:ph type="subTitle" idx="4294967295"/>
          </p:nvPr>
        </p:nvSpPr>
        <p:spPr bwMode="auto">
          <a:xfrm>
            <a:off x="228600" y="1447800"/>
            <a:ext cx="8672513" cy="321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339725" indent="-217488" defTabSz="381000">
              <a:spcBef>
                <a:spcPct val="40000"/>
              </a:spcBef>
              <a:buClr>
                <a:srgbClr val="FFFFFF"/>
              </a:buClr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 The care of her family is more important to her than her own comfort</a:t>
            </a:r>
          </a:p>
          <a:p>
            <a:pPr marL="339725" indent="-217488" defTabSz="381000">
              <a:spcBef>
                <a:spcPct val="40000"/>
              </a:spcBef>
              <a:buClr>
                <a:srgbClr val="FFFFFF"/>
              </a:buClr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 She is neither selfish nor lazy</a:t>
            </a:r>
          </a:p>
          <a:p>
            <a:pPr marL="339725" indent="-217488" defTabSz="381000">
              <a:spcBef>
                <a:spcPct val="40000"/>
              </a:spcBef>
              <a:buClr>
                <a:srgbClr val="FFFFFF"/>
              </a:buClr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 A diligent household manager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5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6" grpId="0"/>
      <p:bldP spid="18534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152400" y="228600"/>
            <a:ext cx="89916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Entrepreneurial Wife</a:t>
            </a:r>
            <a:b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200" b="1" i="1" smtClean="0">
                <a:solidFill>
                  <a:srgbClr val="FFFF99"/>
                </a:solidFill>
                <a:latin typeface="Charter Bd BT Bold"/>
              </a:rPr>
              <a:t>Proverbs 31:16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52400" y="1447800"/>
            <a:ext cx="89916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90513" indent="-168275">
              <a:lnSpc>
                <a:spcPct val="90000"/>
              </a:lnSpc>
              <a:spcBef>
                <a:spcPct val="40000"/>
              </a:spcBef>
              <a:buClr>
                <a:srgbClr val="FFFFFF"/>
              </a:buClr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She understands business and knows how to increase her profits through diversification</a:t>
            </a:r>
          </a:p>
          <a:p>
            <a:pPr marL="290513" indent="-168275">
              <a:lnSpc>
                <a:spcPct val="90000"/>
              </a:lnSpc>
              <a:spcBef>
                <a:spcPct val="40000"/>
              </a:spcBef>
              <a:buClr>
                <a:srgbClr val="FFFFFF"/>
              </a:buClr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She controls her spending so she can save and invest</a:t>
            </a:r>
          </a:p>
          <a:p>
            <a:pPr marL="290513" indent="-168275">
              <a:lnSpc>
                <a:spcPct val="90000"/>
              </a:lnSpc>
              <a:spcBef>
                <a:spcPct val="40000"/>
              </a:spcBef>
              <a:buClr>
                <a:srgbClr val="FFFFFF"/>
              </a:buClr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Titus 2:5 sets the priority, not a prohibition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152400" y="228600"/>
            <a:ext cx="89916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Strong Wife</a:t>
            </a:r>
            <a:b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200" b="1" i="1" smtClean="0">
                <a:solidFill>
                  <a:srgbClr val="FFFF99"/>
                </a:solidFill>
                <a:latin typeface="Charter Bd BT Bold"/>
              </a:rPr>
              <a:t>Proverbs 31:17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52400" y="1447800"/>
            <a:ext cx="89916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90513" indent="-168275">
              <a:spcBef>
                <a:spcPct val="40000"/>
              </a:spcBef>
              <a:buClr>
                <a:srgbClr val="FFFFFF"/>
              </a:buClr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 She is not afraid of physical labor because she keeps herself physically fit</a:t>
            </a:r>
          </a:p>
          <a:p>
            <a:pPr marL="290513" indent="-168275">
              <a:buClr>
                <a:srgbClr val="FFFFFF"/>
              </a:buClr>
              <a:buFontTx/>
              <a:buNone/>
            </a:pPr>
            <a:endParaRPr lang="en-US" altLang="en-US" sz="4400" b="1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152400" y="228600"/>
            <a:ext cx="89916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Attentive Wife</a:t>
            </a:r>
            <a:b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200" b="1" i="1" smtClean="0">
                <a:solidFill>
                  <a:srgbClr val="FFFF99"/>
                </a:solidFill>
                <a:latin typeface="Charter Bd BT Bold"/>
              </a:rPr>
              <a:t>Proverbs 31:18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52400" y="1447800"/>
            <a:ext cx="89916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90513" indent="-168275">
              <a:spcBef>
                <a:spcPct val="40000"/>
              </a:spcBef>
              <a:buClr>
                <a:srgbClr val="FFFFFF"/>
              </a:buClr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 She is attentive to the outcome of her labor and investments</a:t>
            </a:r>
          </a:p>
          <a:p>
            <a:pPr marL="290513" indent="-168275">
              <a:spcBef>
                <a:spcPct val="40000"/>
              </a:spcBef>
              <a:buClr>
                <a:srgbClr val="FFFFFF"/>
              </a:buClr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 She is attentive to the needs of her home and plans accordingly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152400" y="228600"/>
            <a:ext cx="89916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Hard Working Wife</a:t>
            </a:r>
            <a:b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200" b="1" i="1" smtClean="0">
                <a:solidFill>
                  <a:srgbClr val="FFFF99"/>
                </a:solidFill>
                <a:latin typeface="Charter Bd BT Bold"/>
              </a:rPr>
              <a:t>Proverbs 31:19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52400" y="1447800"/>
            <a:ext cx="89916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90513" indent="-168275">
              <a:spcBef>
                <a:spcPct val="40000"/>
              </a:spcBef>
              <a:buClr>
                <a:srgbClr val="FFFFFF"/>
              </a:buClr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She will work hard with her hands to provide / make good things for her family / business</a:t>
            </a:r>
          </a:p>
          <a:p>
            <a:pPr marL="290513" indent="-168275">
              <a:buClr>
                <a:srgbClr val="FFFFFF"/>
              </a:buClr>
              <a:buFontTx/>
              <a:buNone/>
            </a:pPr>
            <a:endParaRPr lang="en-US" altLang="en-US" sz="4400" b="1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152400" y="228600"/>
            <a:ext cx="87630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Compassionate Wife</a:t>
            </a:r>
            <a:b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200" b="1" i="1" smtClean="0">
                <a:solidFill>
                  <a:srgbClr val="FFFF99"/>
                </a:solidFill>
                <a:latin typeface="Charter Bd BT Bold"/>
              </a:rPr>
              <a:t>Proverbs 31:20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52400" y="1447800"/>
            <a:ext cx="88392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-174625">
              <a:spcBef>
                <a:spcPct val="40000"/>
              </a:spcBef>
              <a:spcAft>
                <a:spcPct val="10000"/>
              </a:spcAft>
              <a:buFontTx/>
              <a:buNone/>
            </a:pPr>
            <a:r>
              <a:rPr lang="en-US" altLang="en-US" sz="4400" b="1" i="1" smtClean="0">
                <a:solidFill>
                  <a:srgbClr val="FFFFFF"/>
                </a:solidFill>
                <a:latin typeface="Arial Narrow" panose="020B0606020202030204" pitchFamily="34" charset="0"/>
              </a:rPr>
              <a:t>This goes beyond just material needs to include comfort, counsel and encouragement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000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152400" y="228600"/>
            <a:ext cx="87630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Confidant Wife</a:t>
            </a:r>
            <a:b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200" b="1" i="1" smtClean="0">
                <a:solidFill>
                  <a:srgbClr val="FFFF99"/>
                </a:solidFill>
                <a:latin typeface="Charter Bd BT Bold"/>
              </a:rPr>
              <a:t>Proverbs 31:21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52400" y="1447800"/>
            <a:ext cx="88392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-174625">
              <a:spcBef>
                <a:spcPct val="40000"/>
              </a:spcBef>
              <a:spcAft>
                <a:spcPct val="10000"/>
              </a:spcAft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She has anticipated the future and worked hard to be ready for it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000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152400" y="228600"/>
            <a:ext cx="87630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Elegant Wife</a:t>
            </a:r>
            <a:b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200" b="1" i="1" smtClean="0">
                <a:solidFill>
                  <a:srgbClr val="FFFF99"/>
                </a:solidFill>
                <a:latin typeface="Charter Bd BT Bold"/>
              </a:rPr>
              <a:t>Proverbs 31:22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52400" y="1447800"/>
            <a:ext cx="88392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-174625">
              <a:spcBef>
                <a:spcPct val="40000"/>
              </a:spcBef>
              <a:spcAft>
                <a:spcPct val="10000"/>
              </a:spcAft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She wears fine clothing as a result of her virtues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000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22238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152400" y="228600"/>
            <a:ext cx="87630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Admirable Wife</a:t>
            </a:r>
            <a:b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200" b="1" i="1" smtClean="0">
                <a:solidFill>
                  <a:srgbClr val="FFFF99"/>
                </a:solidFill>
                <a:latin typeface="Charter Bd BT Bold"/>
              </a:rPr>
              <a:t>Proverbs 31:23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52400" y="1447800"/>
            <a:ext cx="88392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-174625">
              <a:spcBef>
                <a:spcPct val="40000"/>
              </a:spcBef>
              <a:spcAft>
                <a:spcPct val="10000"/>
              </a:spcAft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Her excellence at home enables her husband to be a civic leader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000"/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228600" y="228600"/>
            <a:ext cx="86868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Capitalist Wife</a:t>
            </a:r>
            <a:b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200" b="1" i="1" smtClean="0">
                <a:solidFill>
                  <a:srgbClr val="FFFF99"/>
                </a:solidFill>
                <a:latin typeface="Charter Bd BT Bold"/>
              </a:rPr>
              <a:t> Proverbs 31:24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28600" y="1371600"/>
            <a:ext cx="86868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-220663">
              <a:spcBef>
                <a:spcPct val="40000"/>
              </a:spcBef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She operates a manufacturing business and trades</a:t>
            </a:r>
            <a:endParaRPr lang="en-US" altLang="en-US" b="1" i="1" smtClean="0">
              <a:solidFill>
                <a:srgbClr val="A0D0FF"/>
              </a:solidFill>
              <a:latin typeface="Charter Bd BT Bold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228600" y="228600"/>
            <a:ext cx="86868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Dignified Wife</a:t>
            </a:r>
            <a:b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200" b="1" i="1" smtClean="0">
                <a:solidFill>
                  <a:srgbClr val="FFFF99"/>
                </a:solidFill>
                <a:latin typeface="Charter Bd BT Bold"/>
              </a:rPr>
              <a:t>Proverbs 31:25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28600" y="1371600"/>
            <a:ext cx="86868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-220663">
              <a:spcBef>
                <a:spcPct val="40000"/>
              </a:spcBef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She wears elegant clothes, but her real beauty is her personal dignity</a:t>
            </a:r>
          </a:p>
          <a:p>
            <a:pPr indent="-220663">
              <a:spcBef>
                <a:spcPct val="40000"/>
              </a:spcBef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Her qualities enable her to face the future with confidence and joy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228600" y="228600"/>
            <a:ext cx="86868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Wise Wife</a:t>
            </a:r>
            <a:b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200" b="1" i="1" smtClean="0">
                <a:solidFill>
                  <a:srgbClr val="FFFF99"/>
                </a:solidFill>
                <a:latin typeface="Charter Bd BT Bold"/>
              </a:rPr>
              <a:t>Proverbs 31:26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28600" y="1371600"/>
            <a:ext cx="86868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-220663">
              <a:spcBef>
                <a:spcPct val="40000"/>
              </a:spcBef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Her wisdom is expressed in how she speaks and what she says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228600" y="228600"/>
            <a:ext cx="86868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Watchful Wife</a:t>
            </a:r>
            <a:b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200" b="1" i="1" smtClean="0">
                <a:solidFill>
                  <a:srgbClr val="FFFF99"/>
                </a:solidFill>
                <a:latin typeface="Charter Bd BT Bold"/>
              </a:rPr>
              <a:t>Proverbs 31:27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28600" y="1371600"/>
            <a:ext cx="86868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-220663">
              <a:spcBef>
                <a:spcPct val="40000"/>
              </a:spcBef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She is involved and active </a:t>
            </a:r>
          </a:p>
          <a:p>
            <a:pPr indent="-220663">
              <a:spcBef>
                <a:spcPct val="40000"/>
              </a:spcBef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Her watchfulness protects her from the dangers of idleness  (1 Timothy 5:10-14)</a:t>
            </a:r>
            <a:r>
              <a:rPr lang="en-US" altLang="en-US" sz="4000" b="1" i="1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endParaRPr lang="en-US" altLang="en-US" b="1" i="1" smtClean="0">
              <a:solidFill>
                <a:srgbClr val="A0D0FF"/>
              </a:solidFill>
              <a:latin typeface="Charter Bd BT Bold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152400" y="228600"/>
            <a:ext cx="88392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Honored Mom</a:t>
            </a:r>
            <a:b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200" b="1" i="1" smtClean="0">
                <a:solidFill>
                  <a:srgbClr val="FFFF99"/>
                </a:solidFill>
                <a:latin typeface="Charter Bd BT Bold"/>
              </a:rPr>
              <a:t>Proverbs 31:28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04800" y="1371600"/>
            <a:ext cx="86868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-282575">
              <a:spcBef>
                <a:spcPct val="40000"/>
              </a:spcBef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Children reared well will naturally give praise to their parents</a:t>
            </a:r>
            <a:endParaRPr lang="en-US" altLang="en-US" sz="4400" b="1" smtClean="0">
              <a:solidFill>
                <a:srgbClr val="FFFF90"/>
              </a:solidFill>
              <a:latin typeface="Manuscript" pitchFamily="18" charset="0"/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152400" y="228600"/>
            <a:ext cx="88392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Respected Wife</a:t>
            </a:r>
            <a:b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200" b="1" i="1" smtClean="0">
                <a:solidFill>
                  <a:srgbClr val="FFFF99"/>
                </a:solidFill>
                <a:latin typeface="Charter Bd BT Bold"/>
              </a:rPr>
              <a:t>Proverbs 31:128-29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04800" y="1371600"/>
            <a:ext cx="86868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-282575">
              <a:spcBef>
                <a:spcPct val="40000"/>
              </a:spcBef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Her husband recognizes her many virtues and praises her</a:t>
            </a:r>
            <a:endParaRPr lang="en-US" altLang="en-US" sz="4400" b="1" i="1" smtClean="0">
              <a:solidFill>
                <a:srgbClr val="FFFF90"/>
              </a:solidFill>
              <a:latin typeface="Manuscript" pitchFamily="18" charset="0"/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152400" y="228600"/>
            <a:ext cx="88392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Godly Wife</a:t>
            </a:r>
            <a:b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200" b="1" i="1" smtClean="0">
                <a:solidFill>
                  <a:srgbClr val="FFFF99"/>
                </a:solidFill>
                <a:latin typeface="Charter Bd BT Bold"/>
              </a:rPr>
              <a:t>Proverbs 31:30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04800" y="1371600"/>
            <a:ext cx="86868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-282575">
              <a:spcBef>
                <a:spcPct val="40000"/>
              </a:spcBef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Charm is deceitful because it is used to manipulate others</a:t>
            </a:r>
          </a:p>
          <a:p>
            <a:pPr indent="-282575">
              <a:spcBef>
                <a:spcPct val="40000"/>
              </a:spcBef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Beauty is vain because it is fleeting</a:t>
            </a:r>
          </a:p>
          <a:p>
            <a:pPr indent="-282575">
              <a:spcBef>
                <a:spcPct val="40000"/>
              </a:spcBef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The proper fear of the Lord results in godliness and virtue</a:t>
            </a:r>
            <a:endParaRPr lang="en-US" altLang="en-US" sz="4400" b="1" i="1" smtClean="0">
              <a:solidFill>
                <a:srgbClr val="FFFF90"/>
              </a:solidFill>
              <a:latin typeface="Manuscript" pitchFamily="18" charset="0"/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152400" y="228600"/>
            <a:ext cx="88392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Acclaimed Wife</a:t>
            </a:r>
            <a:b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200" b="1" i="1" smtClean="0">
                <a:solidFill>
                  <a:srgbClr val="FFFF99"/>
                </a:solidFill>
                <a:latin typeface="Charter Bd BT Bold"/>
              </a:rPr>
              <a:t>Proverbs 31:31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04800" y="1371600"/>
            <a:ext cx="86868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-282575">
              <a:spcBef>
                <a:spcPct val="40000"/>
              </a:spcBef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Her excellent character shines in all she does including the products of her hands resulting in acclaim from others</a:t>
            </a:r>
          </a:p>
          <a:p>
            <a:pPr indent="-282575"/>
            <a:endParaRPr lang="en-US" altLang="en-US" sz="4400" b="1" i="1" smtClean="0">
              <a:solidFill>
                <a:srgbClr val="FFFF90"/>
              </a:solidFill>
              <a:latin typeface="Manuscript" pitchFamily="18" charset="0"/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381000" y="228600"/>
            <a:ext cx="8393113" cy="66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smtClean="0">
                <a:solidFill>
                  <a:srgbClr val="A0D0FF"/>
                </a:solidFill>
                <a:latin typeface="Charter Bd BT Bold"/>
              </a:rPr>
              <a:t>Conclusion</a:t>
            </a:r>
            <a:endParaRPr lang="en-US" altLang="en-US" sz="3600" b="1" i="1" smtClean="0">
              <a:solidFill>
                <a:srgbClr val="FFFF99"/>
              </a:solidFill>
              <a:latin typeface="Charter Bd BT Bold"/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04800" y="990600"/>
            <a:ext cx="88392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8925" indent="-288925"/>
            <a:r>
              <a:rPr lang="en-US" altLang="en-US" sz="4400" b="1" smtClean="0">
                <a:solidFill>
                  <a:schemeClr val="bg1"/>
                </a:solidFill>
                <a:latin typeface="Arial Narrow" panose="020B0606020202030204" pitchFamily="34" charset="0"/>
              </a:rPr>
              <a:t>These characteristics require a foundation of godliness</a:t>
            </a:r>
          </a:p>
          <a:p>
            <a:pPr marL="288925" indent="-288925"/>
            <a:r>
              <a:rPr lang="en-US" altLang="en-US" sz="4400" b="1" smtClean="0">
                <a:solidFill>
                  <a:schemeClr val="bg1"/>
                </a:solidFill>
                <a:latin typeface="Arial Narrow" panose="020B0606020202030204" pitchFamily="34" charset="0"/>
              </a:rPr>
              <a:t>Virtue starts with the proper fear of the Lord</a:t>
            </a:r>
          </a:p>
          <a:p>
            <a:pPr marL="288925" indent="-288925"/>
            <a:r>
              <a:rPr lang="en-US" altLang="en-US" sz="4400" b="1" smtClean="0">
                <a:solidFill>
                  <a:schemeClr val="bg1"/>
                </a:solidFill>
                <a:latin typeface="Arial Narrow" panose="020B0606020202030204" pitchFamily="34" charset="0"/>
              </a:rPr>
              <a:t>Men: Encourage the women in your life towards these virtues</a:t>
            </a:r>
          </a:p>
          <a:p>
            <a:pPr marL="288925" indent="-288925"/>
            <a:endParaRPr lang="en-US" altLang="en-US" sz="4400" b="1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1000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1000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" dur="1000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582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433388" y="1912938"/>
            <a:ext cx="8240712" cy="233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sz="6600" b="1" i="1" dirty="0" smtClean="0">
                <a:solidFill>
                  <a:srgbClr val="A0D0FF"/>
                </a:solidFill>
                <a:latin typeface="Manuscript" pitchFamily="18" charset="0"/>
              </a:rPr>
              <a:t>Grace Bible Church</a:t>
            </a:r>
            <a:r>
              <a:rPr lang="en-US" altLang="en-US" sz="5400" b="1" i="1" dirty="0" smtClean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altLang="en-US" sz="5400" b="1" i="1" dirty="0" smtClean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altLang="en-US" sz="5400" b="1" i="1" dirty="0" smtClean="0">
                <a:solidFill>
                  <a:srgbClr val="A0D0FF"/>
                </a:solidFill>
                <a:latin typeface="Manuscript" pitchFamily="18" charset="0"/>
              </a:rPr>
              <a:t> </a:t>
            </a:r>
            <a:r>
              <a:rPr lang="en-US" altLang="en-US" sz="3200" b="1" i="1" dirty="0" smtClean="0">
                <a:solidFill>
                  <a:srgbClr val="FFFF90"/>
                </a:solidFill>
                <a:latin typeface="Manuscript" pitchFamily="18" charset="0"/>
              </a:rPr>
              <a:t>Glorifying God </a:t>
            </a:r>
            <a:r>
              <a:rPr lang="en-US" altLang="en-US" sz="3200" b="1" i="1" dirty="0" smtClean="0">
                <a:solidFill>
                  <a:srgbClr val="FFFF90"/>
                </a:solidFill>
                <a:latin typeface="Manuscript" pitchFamily="18" charset="0"/>
              </a:rPr>
              <a:t/>
            </a:r>
            <a:br>
              <a:rPr lang="en-US" altLang="en-US" sz="3200" b="1" i="1" dirty="0" smtClean="0">
                <a:solidFill>
                  <a:srgbClr val="FFFF90"/>
                </a:solidFill>
                <a:latin typeface="Manuscript" pitchFamily="18" charset="0"/>
              </a:rPr>
            </a:br>
            <a:r>
              <a:rPr lang="en-US" altLang="en-US" sz="3200" b="1" i="1" dirty="0" smtClean="0">
                <a:solidFill>
                  <a:srgbClr val="FFFF90"/>
                </a:solidFill>
                <a:latin typeface="Manuscript" pitchFamily="18" charset="0"/>
              </a:rPr>
              <a:t>by </a:t>
            </a:r>
            <a:r>
              <a:rPr lang="en-US" altLang="en-US" sz="3200" b="1" i="1" dirty="0" smtClean="0">
                <a:solidFill>
                  <a:srgbClr val="FFFF90"/>
                </a:solidFill>
                <a:latin typeface="Manuscript" pitchFamily="18" charset="0"/>
              </a:rPr>
              <a:t>Making Disciples </a:t>
            </a:r>
            <a:r>
              <a:rPr lang="en-US" altLang="en-US" sz="3200" b="1" i="1" dirty="0" smtClean="0">
                <a:solidFill>
                  <a:srgbClr val="FFFF90"/>
                </a:solidFill>
                <a:latin typeface="Manuscript" pitchFamily="18" charset="0"/>
              </a:rPr>
              <a:t>of </a:t>
            </a:r>
            <a:r>
              <a:rPr lang="en-US" altLang="en-US" sz="3200" b="1" i="1" dirty="0" smtClean="0">
                <a:solidFill>
                  <a:srgbClr val="FFFF90"/>
                </a:solidFill>
                <a:latin typeface="Manuscript" pitchFamily="18" charset="0"/>
              </a:rPr>
              <a:t>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115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228600" y="152400"/>
            <a:ext cx="8686800" cy="66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Excellent Wife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990600"/>
            <a:ext cx="91440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334963"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Ladies: These are qualities to develop in your life</a:t>
            </a:r>
          </a:p>
          <a:p>
            <a:pPr marL="457200" indent="-334963"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Men: These are qualities to encourage in the women in your life</a:t>
            </a:r>
            <a:endParaRPr lang="en-US" altLang="en-US" sz="4400" b="1" i="1" u="sng" smtClean="0">
              <a:solidFill>
                <a:srgbClr val="A0D0FF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8" grpId="0"/>
      <p:bldP spid="1372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 bwMode="auto">
      <p:bgPr>
        <a:gradFill rotWithShape="0">
          <a:gsLst>
            <a:gs pos="0">
              <a:schemeClr val="accent1"/>
            </a:gs>
            <a:gs pos="100000">
              <a:srgbClr val="BBE0E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381000" y="228600"/>
            <a:ext cx="8393113" cy="66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smtClean="0">
                <a:solidFill>
                  <a:srgbClr val="A0D0FF"/>
                </a:solidFill>
                <a:latin typeface="Charter Bd BT Bold"/>
              </a:rPr>
              <a:t>Scriptures &amp; Examples</a:t>
            </a:r>
            <a:endParaRPr lang="en-US" altLang="en-US" sz="3200" b="1" i="1" smtClean="0">
              <a:solidFill>
                <a:srgbClr val="FFFF90"/>
              </a:solidFill>
              <a:latin typeface="Tahoma" panose="020B0604030504040204" pitchFamily="34" charset="0"/>
            </a:endParaRPr>
          </a:p>
        </p:txBody>
      </p:sp>
      <p:sp>
        <p:nvSpPr>
          <p:cNvPr id="139267" name="Rectangle 3"/>
          <p:cNvSpPr>
            <a:spLocks noChangeArrowheads="1"/>
          </p:cNvSpPr>
          <p:nvPr>
            <p:ph type="subTitle" idx="4294967295"/>
          </p:nvPr>
        </p:nvSpPr>
        <p:spPr bwMode="auto">
          <a:xfrm>
            <a:off x="0" y="914400"/>
            <a:ext cx="403860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341313" indent="-233363" defTabSz="381000">
              <a:buClr>
                <a:srgbClr val="FFFFFF"/>
              </a:buClr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Eph. 5:22-33</a:t>
            </a:r>
          </a:p>
          <a:p>
            <a:pPr marL="341313" indent="-233363" defTabSz="381000">
              <a:buClr>
                <a:srgbClr val="FFFFFF"/>
              </a:buClr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Titus 2:3-5</a:t>
            </a:r>
          </a:p>
          <a:p>
            <a:pPr marL="341313" indent="-233363" defTabSz="381000">
              <a:buClr>
                <a:srgbClr val="FFFFFF"/>
              </a:buClr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1 Peter 3:1-6</a:t>
            </a: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4495800" y="914400"/>
            <a:ext cx="4648200" cy="545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Sarah</a:t>
            </a:r>
          </a:p>
          <a:p>
            <a:pPr>
              <a:buFontTx/>
              <a:buChar char="•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Lois &amp; Eunice</a:t>
            </a:r>
          </a:p>
          <a:p>
            <a:pPr>
              <a:buFontTx/>
              <a:buChar char="•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Priscilla (Prisca)</a:t>
            </a:r>
          </a:p>
          <a:p>
            <a:pPr>
              <a:buFontTx/>
              <a:buChar char="•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Mary</a:t>
            </a:r>
          </a:p>
          <a:p>
            <a:pPr>
              <a:buFontTx/>
              <a:buChar char="•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Abigail</a:t>
            </a:r>
          </a:p>
          <a:p>
            <a:pPr>
              <a:buFontTx/>
              <a:buChar char="•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Deborah</a:t>
            </a:r>
          </a:p>
          <a:p>
            <a:pPr>
              <a:buFontTx/>
              <a:buChar char="•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Ruth</a:t>
            </a:r>
          </a:p>
          <a:p>
            <a:pPr>
              <a:buFontTx/>
              <a:buChar char="•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Many, many more!</a:t>
            </a:r>
            <a:endParaRPr lang="en-US" altLang="en-US" sz="4400" u="sng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3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39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39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39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6" grpId="0"/>
      <p:bldP spid="1392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0" y="228600"/>
            <a:ext cx="91440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Excellent Wife</a:t>
            </a:r>
            <a:b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200" b="1" i="1" smtClean="0">
                <a:solidFill>
                  <a:srgbClr val="FFFF99"/>
                </a:solidFill>
                <a:latin typeface="Charter Bd BT Bold"/>
              </a:rPr>
              <a:t>Proverbs 31:10-31</a:t>
            </a:r>
          </a:p>
        </p:txBody>
      </p:sp>
      <p:sp>
        <p:nvSpPr>
          <p:cNvPr id="141315" name="Rectangle 3"/>
          <p:cNvSpPr>
            <a:spLocks noChangeArrowheads="1"/>
          </p:cNvSpPr>
          <p:nvPr>
            <p:ph type="subTitle" idx="4294967295"/>
          </p:nvPr>
        </p:nvSpPr>
        <p:spPr bwMode="auto">
          <a:xfrm>
            <a:off x="0" y="1600200"/>
            <a:ext cx="8839200" cy="2319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288925" indent="-288925" defTabSz="381000">
              <a:lnSpc>
                <a:spcPct val="90000"/>
              </a:lnSpc>
              <a:buClr>
                <a:srgbClr val="FFFFFF"/>
              </a:buClr>
            </a:pPr>
            <a:r>
              <a:rPr lang="en-US" altLang="en-US" sz="40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This is spoken by King Lemuel – from what his </a:t>
            </a:r>
            <a:r>
              <a:rPr lang="en-US" altLang="en-US" sz="4000" b="1" u="sng" smtClean="0">
                <a:solidFill>
                  <a:srgbClr val="FFFFFF"/>
                </a:solidFill>
                <a:latin typeface="Arial Narrow" panose="020B0606020202030204" pitchFamily="34" charset="0"/>
              </a:rPr>
              <a:t>mother</a:t>
            </a:r>
            <a:r>
              <a:rPr lang="en-US" altLang="en-US" sz="40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 taught him!</a:t>
            </a:r>
          </a:p>
          <a:p>
            <a:pPr marL="288925" indent="-288925" defTabSz="381000">
              <a:lnSpc>
                <a:spcPct val="90000"/>
              </a:lnSpc>
              <a:buClr>
                <a:srgbClr val="FFFFFF"/>
              </a:buClr>
            </a:pPr>
            <a:r>
              <a:rPr lang="en-US" altLang="en-US" sz="40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This is a Hebrew alphabetical poem of 22 stanzas</a:t>
            </a:r>
            <a:endParaRPr lang="en-US" altLang="en-US" sz="4000" b="1" smtClean="0">
              <a:solidFill>
                <a:srgbClr val="A0D0FF"/>
              </a:solidFill>
              <a:latin typeface="Charter Bd BT Bold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0" y="339725"/>
            <a:ext cx="91440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Excellent Wife</a:t>
            </a:r>
            <a:b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200" b="1" i="1" smtClean="0">
                <a:solidFill>
                  <a:srgbClr val="FFFF99"/>
                </a:solidFill>
                <a:latin typeface="Charter Bd BT Bold"/>
              </a:rPr>
              <a:t>Proverbs 31:10</a:t>
            </a:r>
          </a:p>
        </p:txBody>
      </p:sp>
      <p:sp>
        <p:nvSpPr>
          <p:cNvPr id="143363" name="Rectangle 3"/>
          <p:cNvSpPr>
            <a:spLocks noChangeArrowheads="1"/>
          </p:cNvSpPr>
          <p:nvPr>
            <p:ph type="subTitle" idx="4294967295"/>
          </p:nvPr>
        </p:nvSpPr>
        <p:spPr bwMode="auto">
          <a:xfrm>
            <a:off x="152400" y="1676400"/>
            <a:ext cx="8991600" cy="344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396875" indent="-274638" defTabSz="381000">
              <a:spcAft>
                <a:spcPct val="10000"/>
              </a:spcAft>
              <a:buClr>
                <a:srgbClr val="FFFFFF"/>
              </a:buClr>
              <a:buFontTx/>
              <a:buNone/>
            </a:pPr>
            <a:r>
              <a:rPr lang="en-US" altLang="en-US" sz="40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Valuable (</a:t>
            </a:r>
            <a:r>
              <a:rPr lang="en-US" altLang="en-US" sz="40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chayil</a:t>
            </a:r>
            <a:r>
              <a:rPr lang="en-US" altLang="en-US" sz="40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): Strength of character and ability</a:t>
            </a:r>
          </a:p>
          <a:p>
            <a:pPr marL="396875" indent="-274638" defTabSz="381000">
              <a:spcAft>
                <a:spcPct val="10000"/>
              </a:spcAft>
              <a:buClr>
                <a:srgbClr val="FFFFFF"/>
              </a:buClr>
            </a:pPr>
            <a:r>
              <a:rPr lang="en-US" altLang="en-US" sz="40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Moral goodness / propriety / manners </a:t>
            </a:r>
          </a:p>
          <a:p>
            <a:pPr marL="396875" indent="-274638" defTabSz="381000">
              <a:spcAft>
                <a:spcPct val="10000"/>
              </a:spcAft>
              <a:buClr>
                <a:srgbClr val="FFFFFF"/>
              </a:buClr>
            </a:pPr>
            <a:r>
              <a:rPr lang="en-US" altLang="en-US" sz="40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Value above </a:t>
            </a:r>
            <a:r>
              <a:rPr lang="en-US" altLang="en-US" sz="40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“jewels” - Due to quality &amp; rarity</a:t>
            </a:r>
            <a:endParaRPr lang="en-US" altLang="en-US" sz="4000" b="1" dirty="0" smtClean="0">
              <a:solidFill>
                <a:srgbClr val="A0D0FF"/>
              </a:solidFill>
              <a:latin typeface="Charter Bd BT Bold"/>
            </a:endParaRP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0" y="339725"/>
            <a:ext cx="91440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Trustworthy Wife</a:t>
            </a:r>
            <a:b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200" b="1" i="1" smtClean="0">
                <a:solidFill>
                  <a:srgbClr val="FFFF99"/>
                </a:solidFill>
                <a:latin typeface="Charter Bd BT Bold"/>
              </a:rPr>
              <a:t>Proverbs 31:11</a:t>
            </a:r>
          </a:p>
        </p:txBody>
      </p:sp>
      <p:sp>
        <p:nvSpPr>
          <p:cNvPr id="177155" name="Rectangle 3"/>
          <p:cNvSpPr>
            <a:spLocks noChangeArrowheads="1"/>
          </p:cNvSpPr>
          <p:nvPr>
            <p:ph type="subTitle" idx="4294967295"/>
          </p:nvPr>
        </p:nvSpPr>
        <p:spPr bwMode="auto">
          <a:xfrm>
            <a:off x="152400" y="1676400"/>
            <a:ext cx="89916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396875" indent="-274638" defTabSz="381000">
              <a:spcAft>
                <a:spcPct val="10000"/>
              </a:spcAft>
              <a:buClr>
                <a:srgbClr val="FFFFFF"/>
              </a:buClr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A “helper suitable to him”</a:t>
            </a:r>
          </a:p>
          <a:p>
            <a:pPr marL="396875" indent="-274638" defTabSz="381000">
              <a:spcAft>
                <a:spcPct val="10000"/>
              </a:spcAft>
              <a:buClr>
                <a:srgbClr val="FFFFFF"/>
              </a:buClr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Seeking what is best for the family, she brings gain, not debt</a:t>
            </a:r>
          </a:p>
          <a:p>
            <a:pPr marL="396875" indent="-274638" defTabSz="381000">
              <a:spcAft>
                <a:spcPct val="10000"/>
              </a:spcAft>
              <a:buClr>
                <a:srgbClr val="FFFFFF"/>
              </a:buClr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Husband can pursue leadership in the community because she keeps the home</a:t>
            </a:r>
            <a:endParaRPr lang="en-US" altLang="en-US" sz="4400" b="1" smtClean="0">
              <a:solidFill>
                <a:srgbClr val="A0D0FF"/>
              </a:solidFill>
              <a:latin typeface="Charter Bd BT Bold"/>
            </a:endParaRP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ChangeArrowheads="1"/>
          </p:cNvSpPr>
          <p:nvPr>
            <p:ph type="ctrTitle" idx="4294967295"/>
          </p:nvPr>
        </p:nvSpPr>
        <p:spPr bwMode="auto">
          <a:xfrm>
            <a:off x="228600" y="228600"/>
            <a:ext cx="86868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The Good Wife</a:t>
            </a:r>
            <a:br>
              <a:rPr lang="en-US" altLang="en-US" b="1" i="1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200" b="1" i="1" smtClean="0">
                <a:solidFill>
                  <a:srgbClr val="FFFF99"/>
                </a:solidFill>
                <a:latin typeface="Charter Bd BT Bold"/>
              </a:rPr>
              <a:t>Proverbs 31:12</a:t>
            </a:r>
          </a:p>
        </p:txBody>
      </p:sp>
      <p:sp>
        <p:nvSpPr>
          <p:cNvPr id="145411" name="Rectangle 3"/>
          <p:cNvSpPr>
            <a:spLocks noChangeArrowheads="1"/>
          </p:cNvSpPr>
          <p:nvPr>
            <p:ph type="subTitle" idx="4294967295"/>
          </p:nvPr>
        </p:nvSpPr>
        <p:spPr bwMode="auto">
          <a:xfrm>
            <a:off x="228600" y="1447800"/>
            <a:ext cx="8672513" cy="227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indent="-220663" defTabSz="381000">
              <a:spcBef>
                <a:spcPct val="40000"/>
              </a:spcBef>
              <a:buClr>
                <a:srgbClr val="FFFFFF"/>
              </a:buClr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Continually Good – with no evil</a:t>
            </a:r>
          </a:p>
          <a:p>
            <a:pPr indent="-220663" defTabSz="381000">
              <a:spcBef>
                <a:spcPct val="40000"/>
              </a:spcBef>
              <a:buClr>
                <a:srgbClr val="FFFFFF"/>
              </a:buClr>
              <a:buFontTx/>
              <a:buNone/>
            </a:pP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Arises from a deeply committed moral character in which true love reigns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/>
      <p:bldP spid="145411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946</TotalTime>
  <Words>692</Words>
  <Application>Microsoft Office PowerPoint</Application>
  <PresentationFormat>On-screen Show (4:3)</PresentationFormat>
  <Paragraphs>124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31</vt:i4>
      </vt:variant>
    </vt:vector>
  </HeadingPairs>
  <TitlesOfParts>
    <vt:vector size="42" baseType="lpstr">
      <vt:lpstr>Arial</vt:lpstr>
      <vt:lpstr>Wingdings</vt:lpstr>
      <vt:lpstr>Arial Narrow</vt:lpstr>
      <vt:lpstr>Garamond</vt:lpstr>
      <vt:lpstr>Charter Bd BT Bold</vt:lpstr>
      <vt:lpstr>Tahoma</vt:lpstr>
      <vt:lpstr>Manuscript</vt:lpstr>
      <vt:lpstr>Custom Design</vt:lpstr>
      <vt:lpstr>1_Default Design</vt:lpstr>
      <vt:lpstr>Default Design</vt:lpstr>
      <vt:lpstr>3_Default Design</vt:lpstr>
      <vt:lpstr>PowerPoint Presentation</vt:lpstr>
      <vt:lpstr>A reminder to consider others Please:</vt:lpstr>
      <vt:lpstr>PowerPoint Presentation</vt:lpstr>
      <vt:lpstr>The Excellent Wife</vt:lpstr>
      <vt:lpstr>Scriptures &amp; Examples</vt:lpstr>
      <vt:lpstr>The Excellent Wife Proverbs 31:10-31</vt:lpstr>
      <vt:lpstr>The Excellent Wife Proverbs 31:10</vt:lpstr>
      <vt:lpstr>The Trustworthy Wife Proverbs 31:11</vt:lpstr>
      <vt:lpstr>The Good Wife Proverbs 31:12</vt:lpstr>
      <vt:lpstr>The Industrious Wife Proverbs 31:13</vt:lpstr>
      <vt:lpstr>The Prudent Wife Proverbs 31:14</vt:lpstr>
      <vt:lpstr>The Diligent Wife Proverbs 31:15</vt:lpstr>
      <vt:lpstr>The Entrepreneurial Wife Proverbs 31:16</vt:lpstr>
      <vt:lpstr>The Strong Wife Proverbs 31:17</vt:lpstr>
      <vt:lpstr>The Attentive Wife Proverbs 31:18</vt:lpstr>
      <vt:lpstr>The Hard Working Wife Proverbs 31:19</vt:lpstr>
      <vt:lpstr>The Compassionate Wife Proverbs 31:20</vt:lpstr>
      <vt:lpstr>The Confidant Wife Proverbs 31:21</vt:lpstr>
      <vt:lpstr>The Elegant Wife Proverbs 31:22</vt:lpstr>
      <vt:lpstr>The Admirable Wife Proverbs 31:23</vt:lpstr>
      <vt:lpstr>The Capitalist Wife  Proverbs 31:24</vt:lpstr>
      <vt:lpstr>The Dignified Wife Proverbs 31:25</vt:lpstr>
      <vt:lpstr>The Wise Wife Proverbs 31:26</vt:lpstr>
      <vt:lpstr>The Watchful Wife Proverbs 31:27</vt:lpstr>
      <vt:lpstr>The Honored Mom Proverbs 31:28</vt:lpstr>
      <vt:lpstr>The Respected Wife Proverbs 31:128-29</vt:lpstr>
      <vt:lpstr>The Godly Wife Proverbs 31:30</vt:lpstr>
      <vt:lpstr>The Acclaimed Wife Proverbs 31:31</vt:lpstr>
      <vt:lpstr>Conclusion</vt:lpstr>
      <vt:lpstr>Grace Bible Church  Glorifying God  by Making Disciples of Jesus Christ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 Harris</dc:creator>
  <cp:lastModifiedBy>Microsoft account</cp:lastModifiedBy>
  <cp:revision>52</cp:revision>
  <dcterms:modified xsi:type="dcterms:W3CDTF">2025-05-08T21:43:07Z</dcterms:modified>
</cp:coreProperties>
</file>