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62" r:id="rId2"/>
  </p:sldMasterIdLst>
  <p:notesMasterIdLst>
    <p:notesMasterId r:id="rId41"/>
  </p:notesMasterIdLst>
  <p:sldIdLst>
    <p:sldId id="296" r:id="rId3"/>
    <p:sldId id="299" r:id="rId4"/>
    <p:sldId id="260" r:id="rId5"/>
    <p:sldId id="278" r:id="rId6"/>
    <p:sldId id="311" r:id="rId7"/>
    <p:sldId id="300" r:id="rId8"/>
    <p:sldId id="312" r:id="rId9"/>
    <p:sldId id="301" r:id="rId10"/>
    <p:sldId id="279" r:id="rId11"/>
    <p:sldId id="313" r:id="rId12"/>
    <p:sldId id="302" r:id="rId13"/>
    <p:sldId id="314" r:id="rId14"/>
    <p:sldId id="280" r:id="rId15"/>
    <p:sldId id="303" r:id="rId16"/>
    <p:sldId id="281" r:id="rId17"/>
    <p:sldId id="316" r:id="rId18"/>
    <p:sldId id="317" r:id="rId19"/>
    <p:sldId id="315" r:id="rId20"/>
    <p:sldId id="318" r:id="rId21"/>
    <p:sldId id="282" r:id="rId22"/>
    <p:sldId id="319" r:id="rId23"/>
    <p:sldId id="304" r:id="rId24"/>
    <p:sldId id="283" r:id="rId25"/>
    <p:sldId id="320" r:id="rId26"/>
    <p:sldId id="305" r:id="rId27"/>
    <p:sldId id="321" r:id="rId28"/>
    <p:sldId id="306" r:id="rId29"/>
    <p:sldId id="307" r:id="rId30"/>
    <p:sldId id="308" r:id="rId31"/>
    <p:sldId id="284" r:id="rId32"/>
    <p:sldId id="309" r:id="rId33"/>
    <p:sldId id="286" r:id="rId34"/>
    <p:sldId id="322" r:id="rId35"/>
    <p:sldId id="323" r:id="rId36"/>
    <p:sldId id="324" r:id="rId37"/>
    <p:sldId id="287" r:id="rId38"/>
    <p:sldId id="310" r:id="rId39"/>
    <p:sldId id="297" r:id="rId4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106" d="100"/>
          <a:sy n="106" d="100"/>
        </p:scale>
        <p:origin x="1134" y="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39789428-71C6-475A-ACF5-C3DED584B5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38248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D2A124-5192-4D97-9DFA-BE78FFD509D0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464487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FDBC1D-F4EC-48D9-B25D-ADD50E393D1D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10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63365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FDBC1D-F4EC-48D9-B25D-ADD50E393D1D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198733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FDBC1D-F4EC-48D9-B25D-ADD50E393D1D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557990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0B21AF-52B8-4C91-9A4C-74CB70773C40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052933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0B21AF-52B8-4C91-9A4C-74CB70773C40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14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978065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C077CE-97B8-43AF-B721-C0685F5B2E5C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804045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C077CE-97B8-43AF-B721-C0685F5B2E5C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16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556254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C077CE-97B8-43AF-B721-C0685F5B2E5C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17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185555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C077CE-97B8-43AF-B721-C0685F5B2E5C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18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01387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C077CE-97B8-43AF-B721-C0685F5B2E5C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19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50327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2A35644-306E-4380-AFAA-5F9C2BABCA61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17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DB686D8D-05ED-414B-9527-12BF352B2183}" type="slidenum">
              <a:rPr lang="en-US" altLang="en-US">
                <a:solidFill>
                  <a:srgbClr val="000000"/>
                </a:solidFill>
              </a:rPr>
              <a:pPr algn="r">
                <a:spcBef>
                  <a:spcPct val="0"/>
                </a:spcBef>
              </a:pPr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389568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8CC39C4-9F40-472F-9CE2-86B2BFC4C6D6}" type="slidenum">
              <a:rPr lang="en-US" altLang="en-US" smtClean="0"/>
              <a:pPr>
                <a:spcBef>
                  <a:spcPct val="0"/>
                </a:spcBef>
              </a:pPr>
              <a:t>20</a:t>
            </a:fld>
            <a:endParaRPr lang="en-US" alt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044643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8CC39C4-9F40-472F-9CE2-86B2BFC4C6D6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119468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8CC39C4-9F40-472F-9CE2-86B2BFC4C6D6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246719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309608-C302-4943-AA93-794CCC6572BE}" type="slidenum">
              <a:rPr lang="en-US" altLang="en-US" smtClean="0"/>
              <a:pPr>
                <a:spcBef>
                  <a:spcPct val="0"/>
                </a:spcBef>
              </a:pPr>
              <a:t>23</a:t>
            </a:fld>
            <a:endParaRPr lang="en-US" alt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382212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309608-C302-4943-AA93-794CCC6572BE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24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394089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309608-C302-4943-AA93-794CCC6572BE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25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865755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309608-C302-4943-AA93-794CCC6572BE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26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7190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309608-C302-4943-AA93-794CCC6572BE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27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622304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309608-C302-4943-AA93-794CCC6572BE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28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709048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309608-C302-4943-AA93-794CCC6572BE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29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73796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CBA5A9-E91F-425A-8BDB-F5050AACB69F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844693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825496-1CF2-45DD-848D-7F90A86A6849}" type="slidenum">
              <a:rPr lang="en-US" altLang="en-US" smtClean="0"/>
              <a:pPr>
                <a:spcBef>
                  <a:spcPct val="0"/>
                </a:spcBef>
              </a:pPr>
              <a:t>30</a:t>
            </a:fld>
            <a:endParaRPr lang="en-US" alt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614196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825496-1CF2-45DD-848D-7F90A86A6849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155341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32CBFB-C792-4DAD-81ED-996E55B20D5D}" type="slidenum">
              <a:rPr lang="en-US" altLang="en-US" smtClean="0"/>
              <a:pPr>
                <a:spcBef>
                  <a:spcPct val="0"/>
                </a:spcBef>
              </a:pPr>
              <a:t>32</a:t>
            </a:fld>
            <a:endParaRPr lang="en-US" alt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6378672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32CBFB-C792-4DAD-81ED-996E55B20D5D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33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342341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32CBFB-C792-4DAD-81ED-996E55B20D5D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34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168657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32CBFB-C792-4DAD-81ED-996E55B20D5D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35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402992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56663A9-7A80-489C-9D4C-D36685354097}" type="slidenum">
              <a:rPr lang="en-US" altLang="en-US" smtClean="0"/>
              <a:pPr>
                <a:spcBef>
                  <a:spcPct val="0"/>
                </a:spcBef>
              </a:pPr>
              <a:t>36</a:t>
            </a:fld>
            <a:endParaRPr lang="en-US" alt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7473011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56663A9-7A80-489C-9D4C-D36685354097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37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3274234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39665E5-7169-468C-A900-764DBEE5E0FA}" type="slidenum">
              <a:rPr lang="en-US" altLang="en-US" smtClean="0"/>
              <a:pPr>
                <a:spcBef>
                  <a:spcPct val="0"/>
                </a:spcBef>
              </a:pPr>
              <a:t>38</a:t>
            </a:fld>
            <a:endParaRPr lang="en-US" alt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22156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E5E57E-6CE6-4FAC-A85A-757113626A41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3080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E5E57E-6CE6-4FAC-A85A-757113626A41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5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35068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E5E57E-6CE6-4FAC-A85A-757113626A41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6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32199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E5E57E-6CE6-4FAC-A85A-757113626A41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7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738202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E5E57E-6CE6-4FAC-A85A-757113626A41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8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51766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FDBC1D-F4EC-48D9-B25D-ADD50E393D1D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92462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65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576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745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745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889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5F476-215E-4362-AAD4-2B2A58B8AE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9531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E720C-5F75-4321-8220-2D2B86E679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3098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28730-2FFA-4D09-A65A-D4ED5270AE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7659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D125A-EAC2-46D5-8E9A-7DDC0AE006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6771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96FEF-A5A8-4305-B81E-1F2C104E4D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52049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4B3B6-4C4D-4EEE-AF7E-EFC33643B1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42095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A9E3A-5364-4657-B8D1-0AB6C4594D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70812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430AE-1085-4AEA-8D80-F6DBD163CC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6180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7673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C0A7E-5E27-40ED-BFC9-7B2C2FF509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71791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37419-B188-419E-BC03-C74621BDE3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44185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5D56A-3E75-4E4F-8B89-252DAEE7E6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4580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7218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07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966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103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4608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1137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5137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19200"/>
            <a:ext cx="9144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176213" indent="-176213" algn="l" rtl="0" eaLnBrk="0" fontAlgn="base" hangingPunct="0">
        <a:spcBef>
          <a:spcPct val="20000"/>
        </a:spcBef>
        <a:spcAft>
          <a:spcPct val="0"/>
        </a:spcAft>
        <a:buChar char="•"/>
        <a:defRPr sz="40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-166688" algn="l" rtl="0" eaLnBrk="0" fontAlgn="base" hangingPunct="0">
        <a:spcBef>
          <a:spcPct val="20000"/>
        </a:spcBef>
        <a:spcAft>
          <a:spcPct val="0"/>
        </a:spcAft>
        <a:buSzPct val="85000"/>
        <a:buFont typeface="Wingdings" panose="05000000000000000000" pitchFamily="2" charset="2"/>
        <a:buChar char="Ø"/>
        <a:defRPr sz="4000">
          <a:solidFill>
            <a:schemeClr val="bg1"/>
          </a:solidFill>
          <a:latin typeface="+mn-lt"/>
          <a:cs typeface="+mn-cs"/>
        </a:defRPr>
      </a:lvl2pPr>
      <a:lvl3pPr marL="735013" indent="-163513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bg1"/>
          </a:solidFill>
          <a:latin typeface="+mn-lt"/>
          <a:cs typeface="+mn-cs"/>
        </a:defRPr>
      </a:lvl3pPr>
      <a:lvl4pPr marL="1025525" indent="-176213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ü"/>
        <a:defRPr sz="3600">
          <a:solidFill>
            <a:schemeClr val="bg1"/>
          </a:solidFill>
          <a:latin typeface="+mn-lt"/>
          <a:cs typeface="+mn-cs"/>
        </a:defRPr>
      </a:lvl4pPr>
      <a:lvl5pPr marL="1254125" indent="-114300" algn="l" rtl="0" eaLnBrk="0" fontAlgn="base" hangingPunct="0">
        <a:spcBef>
          <a:spcPct val="20000"/>
        </a:spcBef>
        <a:spcAft>
          <a:spcPct val="0"/>
        </a:spcAft>
        <a:buSzPct val="65000"/>
        <a:buFont typeface="Wingdings" panose="05000000000000000000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5pPr>
      <a:lvl6pPr marL="1711325" indent="-114300" algn="l" rtl="0" fontAlgn="base">
        <a:spcBef>
          <a:spcPct val="20000"/>
        </a:spcBef>
        <a:spcAft>
          <a:spcPct val="0"/>
        </a:spcAft>
        <a:buSzPct val="65000"/>
        <a:buFont typeface="Wingdings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6pPr>
      <a:lvl7pPr marL="2168525" indent="-114300" algn="l" rtl="0" fontAlgn="base">
        <a:spcBef>
          <a:spcPct val="20000"/>
        </a:spcBef>
        <a:spcAft>
          <a:spcPct val="0"/>
        </a:spcAft>
        <a:buSzPct val="65000"/>
        <a:buFont typeface="Wingdings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7pPr>
      <a:lvl8pPr marL="2625725" indent="-114300" algn="l" rtl="0" fontAlgn="base">
        <a:spcBef>
          <a:spcPct val="20000"/>
        </a:spcBef>
        <a:spcAft>
          <a:spcPct val="0"/>
        </a:spcAft>
        <a:buSzPct val="65000"/>
        <a:buFont typeface="Wingdings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8pPr>
      <a:lvl9pPr marL="3082925" indent="-114300" algn="l" rtl="0" fontAlgn="base">
        <a:spcBef>
          <a:spcPct val="20000"/>
        </a:spcBef>
        <a:spcAft>
          <a:spcPct val="0"/>
        </a:spcAft>
        <a:buSzPct val="65000"/>
        <a:buFont typeface="Wingdings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6BED1B7-37C4-4C56-BAAC-CE32A5A5B0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33388" y="1838325"/>
            <a:ext cx="8240712" cy="2468563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sz="7200" b="1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Grace Bible Church</a:t>
            </a:r>
            <a:r>
              <a:rPr lang="en-US" altLang="en-US" sz="72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72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54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Glorifying God </a:t>
            </a:r>
            <a:b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Making Disciples of Jesus Christ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36731"/>
            <a:ext cx="9144000" cy="1292662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Review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4000" b="1" dirty="0">
                <a:solidFill>
                  <a:srgbClr val="FFFF99"/>
                </a:solidFill>
                <a:latin typeface="Arial Narrow" panose="020B0606020202030204" pitchFamily="34" charset="0"/>
              </a:rPr>
              <a:t>Pergamum: Revelation 2:12-17</a:t>
            </a:r>
            <a:endParaRPr lang="en-US" altLang="en-US" sz="40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Do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not fall for false teaching that distorts the gospel by excusing worldliness &amp; sin in the Christian life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134011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36731"/>
            <a:ext cx="9144000" cy="1292662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Review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4000" b="1" dirty="0">
                <a:solidFill>
                  <a:srgbClr val="FFFF99"/>
                </a:solidFill>
                <a:latin typeface="Arial Narrow" panose="020B0606020202030204" pitchFamily="34" charset="0"/>
              </a:rPr>
              <a:t>Thyatira: Revelation 2:18-29</a:t>
            </a:r>
            <a:endParaRPr lang="en-US" altLang="en-US" sz="40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Commended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for increasing deeds of love, faith, service &amp; perseverance 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Condemned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for tolerating false teacher &amp; teaching that merged paganism into the Christian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life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529939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36731"/>
            <a:ext cx="9144000" cy="1292662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Review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4000" b="1" dirty="0">
                <a:solidFill>
                  <a:srgbClr val="FFFF99"/>
                </a:solidFill>
                <a:latin typeface="Arial Narrow" panose="020B0606020202030204" pitchFamily="34" charset="0"/>
              </a:rPr>
              <a:t>Thyatira: Revelation 2:18-29</a:t>
            </a:r>
            <a:endParaRPr lang="en-US" altLang="en-US" sz="40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False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teachers can make the pursuit of what is worldly seem like a pursuit of godliness. Don’t Fall for It!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849578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4335"/>
            <a:ext cx="9144000" cy="1354217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Letter to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Sardis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b="1" dirty="0">
                <a:solidFill>
                  <a:srgbClr val="FFFF99"/>
                </a:solidFill>
                <a:latin typeface="Arial Narrow" panose="020B0606020202030204" pitchFamily="34" charset="0"/>
              </a:rPr>
              <a:t>Revelation 3:1-6</a:t>
            </a:r>
            <a:endParaRPr lang="en-US" altLang="en-US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36731"/>
            <a:ext cx="9144000" cy="1292662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Address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40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The Recipient - Revelation 3:1</a:t>
            </a:r>
            <a:endParaRPr lang="en-US" altLang="en-US" sz="40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A human messenger representing Sardis and delivering the letter to that church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9507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677108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The City </a:t>
            </a:r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of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Sardis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77108"/>
            <a:ext cx="9144000" cy="6180892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33 miles southwest of Thyatira on a plateau 1,500 </a:t>
            </a:r>
            <a:r>
              <a:rPr lang="en-US" altLang="en-US" sz="4400" b="1" dirty="0" err="1">
                <a:solidFill>
                  <a:srgbClr val="FFFFFF"/>
                </a:solidFill>
                <a:latin typeface="Arial Narrow" panose="020B0606020202030204" pitchFamily="34" charset="0"/>
              </a:rPr>
              <a:t>ft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 above </a:t>
            </a:r>
            <a:r>
              <a:rPr lang="en-US" altLang="en-US" sz="4400" b="1" dirty="0" err="1">
                <a:solidFill>
                  <a:srgbClr val="FFFFFF"/>
                </a:solidFill>
                <a:latin typeface="Arial Narrow" panose="020B0606020202030204" pitchFamily="34" charset="0"/>
              </a:rPr>
              <a:t>Hermus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 valley on King’s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highway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95600"/>
            <a:ext cx="9144000" cy="36857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3505200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Hill of acropolis of Sardis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9000" y="5043253"/>
            <a:ext cx="1667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Hermus</a:t>
            </a:r>
            <a:r>
              <a:rPr lang="en-US" dirty="0" smtClean="0">
                <a:solidFill>
                  <a:schemeClr val="bg1"/>
                </a:solidFill>
              </a:rPr>
              <a:t> Valley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91000" y="2895600"/>
            <a:ext cx="1488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4"/>
                </a:solidFill>
              </a:rPr>
              <a:t>←</a:t>
            </a:r>
            <a:r>
              <a:rPr lang="en-US" dirty="0" smtClean="0">
                <a:solidFill>
                  <a:schemeClr val="accent4"/>
                </a:solidFill>
              </a:rPr>
              <a:t>Mt </a:t>
            </a:r>
            <a:r>
              <a:rPr lang="en-US" dirty="0" err="1" smtClean="0">
                <a:solidFill>
                  <a:schemeClr val="accent4"/>
                </a:solidFill>
              </a:rPr>
              <a:t>Tmolus</a:t>
            </a:r>
            <a:endParaRPr lang="en-US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677108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The City </a:t>
            </a:r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of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Sardis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77108"/>
            <a:ext cx="9144000" cy="6180892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With only one approach it was a natural impregnable fortress - It became the capital of Lydian kingdom</a:t>
            </a:r>
            <a:endParaRPr lang="en-US" altLang="en-US" sz="44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2404" b="19379"/>
          <a:stretch/>
        </p:blipFill>
        <p:spPr>
          <a:xfrm>
            <a:off x="685800" y="2819400"/>
            <a:ext cx="7744691" cy="3962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6474023"/>
            <a:ext cx="87488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FFFFFF"/>
                </a:solidFill>
              </a:rPr>
              <a:t>User:Quintucket</a:t>
            </a:r>
            <a:r>
              <a:rPr lang="en-US" sz="1400" dirty="0">
                <a:solidFill>
                  <a:srgbClr val="FFFFFF"/>
                </a:solidFill>
              </a:rPr>
              <a:t>, CC BY-SA 4.0 &lt;https://creativecommons.org/licenses/by-sa/4.0&gt;, via Wikimedia Commons</a:t>
            </a:r>
          </a:p>
        </p:txBody>
      </p:sp>
    </p:spTree>
    <p:extLst>
      <p:ext uri="{BB962C8B-B14F-4D97-AF65-F5344CB8AC3E}">
        <p14:creationId xmlns:p14="http://schemas.microsoft.com/office/powerpoint/2010/main" val="35764631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677108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The City </a:t>
            </a:r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of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Sardis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77108"/>
            <a:ext cx="9144000" cy="6180892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In 549 B.C. Croesus did not guard the cliffs so Cyrus had them scaled &amp; captured Sardis shocking all</a:t>
            </a:r>
            <a:endParaRPr lang="en-US" altLang="en-US" sz="44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2404" b="19379"/>
          <a:stretch/>
        </p:blipFill>
        <p:spPr>
          <a:xfrm>
            <a:off x="685800" y="2819400"/>
            <a:ext cx="7744691" cy="3962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6474023"/>
            <a:ext cx="87488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FFFFFF"/>
                </a:solidFill>
              </a:rPr>
              <a:t>User:Quintucket</a:t>
            </a:r>
            <a:r>
              <a:rPr lang="en-US" sz="1400" dirty="0">
                <a:solidFill>
                  <a:srgbClr val="FFFFFF"/>
                </a:solidFill>
              </a:rPr>
              <a:t>, CC BY-SA 4.0 &lt;https://creativecommons.org/licenses/by-sa/4.0&gt;, via Wikimedia Commons</a:t>
            </a:r>
          </a:p>
        </p:txBody>
      </p:sp>
    </p:spTree>
    <p:extLst>
      <p:ext uri="{BB962C8B-B14F-4D97-AF65-F5344CB8AC3E}">
        <p14:creationId xmlns:p14="http://schemas.microsoft.com/office/powerpoint/2010/main" val="36239430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677108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The City </a:t>
            </a:r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of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Sardis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77108"/>
            <a:ext cx="9144000" cy="6180892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After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an earthquake in 17 A.D. Tiberius rebuilt city and emperor cult developed there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Sardis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was wealthy due to trade, agriculture, commerce, jewelry and woolen textiles &amp; fabric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dyeing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6011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677108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The City </a:t>
            </a:r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of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Sardis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77108"/>
            <a:ext cx="9144000" cy="6180892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Patron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goddess was Cybele (Artemis) with much pagan worship of the force of nature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It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had a wealthy &amp; influential Jewish community - church likely planted by converts from Ephesus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8352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304800"/>
            <a:ext cx="7696200" cy="762000"/>
          </a:xfrm>
        </p:spPr>
        <p:txBody>
          <a:bodyPr/>
          <a:lstStyle/>
          <a:p>
            <a:pPr eaLnBrk="1" hangingPunct="1"/>
            <a:r>
              <a:rPr lang="en-US" altLang="en-US" sz="4000" b="1" smtClean="0"/>
              <a:t>A reminder to consider others Please: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04800" y="1295400"/>
            <a:ext cx="8458200" cy="5334000"/>
          </a:xfrm>
        </p:spPr>
        <p:txBody>
          <a:bodyPr/>
          <a:lstStyle/>
          <a:p>
            <a:pPr marL="395288" indent="-395288" eaLnBrk="1" hangingPunct="1">
              <a:buFont typeface="Wingdings" panose="05000000000000000000" pitchFamily="2" charset="2"/>
              <a:buChar char="§"/>
            </a:pPr>
            <a:r>
              <a:rPr lang="en-US" altLang="en-US" b="1" dirty="0" smtClean="0"/>
              <a:t>Silence your cell phone &amp; all electronic devices</a:t>
            </a:r>
          </a:p>
          <a:p>
            <a:pPr marL="395288" indent="-395288" eaLnBrk="1" hangingPunct="1">
              <a:buFont typeface="Wingdings" panose="05000000000000000000" pitchFamily="2" charset="2"/>
              <a:buChar char="§"/>
            </a:pPr>
            <a:r>
              <a:rPr lang="en-US" altLang="en-US" b="1" dirty="0" smtClean="0"/>
              <a:t>Use the nursery or cry room if your child is fussy</a:t>
            </a:r>
          </a:p>
          <a:p>
            <a:pPr marL="395288" indent="-395288" eaLnBrk="1" hangingPunct="1">
              <a:buFont typeface="Wingdings" panose="05000000000000000000" pitchFamily="2" charset="2"/>
              <a:buChar char="§"/>
            </a:pPr>
            <a:r>
              <a:rPr lang="en-US" altLang="en-US" b="1" dirty="0" smtClean="0"/>
              <a:t>Get up during the preaching only if absolutely necessary (please sit in back if you must leave early)</a:t>
            </a:r>
          </a:p>
          <a:p>
            <a:pPr marL="395288" indent="-395288" eaLnBrk="1" hangingPunct="1">
              <a:buFont typeface="Wingdings" panose="05000000000000000000" pitchFamily="2" charset="2"/>
              <a:buChar char="§"/>
            </a:pPr>
            <a:r>
              <a:rPr lang="en-US" altLang="en-US" b="1" dirty="0" smtClean="0"/>
              <a:t>Refrain from eating &amp; drinking during worship service (</a:t>
            </a:r>
            <a:r>
              <a:rPr lang="en-US" altLang="en-US" b="1" smtClean="0"/>
              <a:t>except medical needs) </a:t>
            </a:r>
            <a:endParaRPr lang="en-US" alt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36731"/>
            <a:ext cx="9144000" cy="1292662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Author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4000" b="1" dirty="0">
                <a:solidFill>
                  <a:srgbClr val="FFFF99"/>
                </a:solidFill>
                <a:latin typeface="Arial Narrow" panose="020B0606020202030204" pitchFamily="34" charset="0"/>
              </a:rPr>
              <a:t>Revelation 3:1b</a:t>
            </a:r>
            <a:endParaRPr lang="en-US" altLang="en-US" sz="40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Seven Spirits of God (see 1:4) = Holy Spirit (See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Isaiah 11:2-5 - </a:t>
            </a:r>
            <a:r>
              <a:rPr lang="en-US" altLang="en-US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Spirit </a:t>
            </a:r>
            <a:r>
              <a:rPr lang="en-US" altLang="en-US" b="1" dirty="0">
                <a:solidFill>
                  <a:srgbClr val="FFFFFF"/>
                </a:solidFill>
                <a:latin typeface="Arial Narrow" panose="020B0606020202030204" pitchFamily="34" charset="0"/>
              </a:rPr>
              <a:t>of Yahweh, wisdom, understanding, counsel, strength, knowledge and fear of Yahweh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). 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Seven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stars = seven churches (Rev. 1:16; 2:1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)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36731"/>
            <a:ext cx="9144000" cy="1292662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Author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4000" b="1" dirty="0">
                <a:solidFill>
                  <a:srgbClr val="FFFF99"/>
                </a:solidFill>
                <a:latin typeface="Arial Narrow" panose="020B0606020202030204" pitchFamily="34" charset="0"/>
              </a:rPr>
              <a:t>Revelation 3:1b</a:t>
            </a:r>
            <a:endParaRPr lang="en-US" altLang="en-US" sz="40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City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preoccupied with death &amp; restoration of life. 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Jesus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gives life through Holy Spirit (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John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6:33;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Rom. 8:11; Eph. 2:5)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980013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36731"/>
            <a:ext cx="9144000" cy="1292662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Assessment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4000" b="1" dirty="0">
                <a:solidFill>
                  <a:srgbClr val="FFFF99"/>
                </a:solidFill>
                <a:latin typeface="Arial Narrow" panose="020B0606020202030204" pitchFamily="34" charset="0"/>
              </a:rPr>
              <a:t>Revelation </a:t>
            </a:r>
            <a:r>
              <a:rPr lang="en-US" altLang="en-US" sz="40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3:1c</a:t>
            </a:r>
            <a:endParaRPr lang="en-US" altLang="en-US" sz="40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Jesus is omniscient &amp; knows their past &amp; present condition. 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Their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reputation was being spiritually alive. but they were spiritually dead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evidence of their dead condition is that there is no opposition to them by pagans, Jews or false teachers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62993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36731"/>
            <a:ext cx="9144000" cy="1292662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Commands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4000" b="1" dirty="0">
                <a:solidFill>
                  <a:srgbClr val="FFFF99"/>
                </a:solidFill>
                <a:latin typeface="Arial Narrow" panose="020B0606020202030204" pitchFamily="34" charset="0"/>
              </a:rPr>
              <a:t>Wake up</a:t>
            </a:r>
            <a:r>
              <a:rPr lang="en-US" altLang="en-US" sz="40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! – Revelation 3:2</a:t>
            </a:r>
            <a:endParaRPr lang="en-US" altLang="en-US" sz="40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It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would seem futile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to command the dead to wake up, but Jesus can wake the dead - John 11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phrase is better translated as “you be watching” - an emphasis on what you do after you are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awake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36731"/>
            <a:ext cx="9144000" cy="1292662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Commands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4000" b="1" dirty="0">
                <a:solidFill>
                  <a:srgbClr val="FFFF99"/>
                </a:solidFill>
                <a:latin typeface="Arial Narrow" panose="020B0606020202030204" pitchFamily="34" charset="0"/>
              </a:rPr>
              <a:t>Wake up</a:t>
            </a:r>
            <a:r>
              <a:rPr lang="en-US" altLang="en-US" sz="40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! – Revelation 3:2</a:t>
            </a:r>
            <a:endParaRPr lang="en-US" altLang="en-US" sz="40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Given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the city’s history, it may be a tacit reference to being watchful lest an enemy surprises &amp; destroys you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38927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36731"/>
            <a:ext cx="9144000" cy="1292662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Commands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40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Strengthen! – Revelation 3:2</a:t>
            </a:r>
            <a:endParaRPr lang="en-US" altLang="en-US" sz="40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Something did remain, so there were a few cells in the corpse barely hanging on to life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Without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proper motivation &amp; faith, even many actions &amp; words are worthless exercises before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God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19734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37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36731"/>
            <a:ext cx="9144000" cy="1292662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Commands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40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Strengthen! – Revelation 3:2</a:t>
            </a:r>
            <a:endParaRPr lang="en-US" altLang="en-US" sz="40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Their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works were deficient, so God calls them to strengthen them to be firm in a proper attitude &amp; belief 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58920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36731"/>
            <a:ext cx="9144000" cy="1292662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Commands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40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Remember! – Revelation 3:3</a:t>
            </a:r>
            <a:endParaRPr lang="en-US" altLang="en-US" sz="40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A call to look back at what they had been given &amp; told in the past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44425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36731"/>
            <a:ext cx="9144000" cy="1292662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Commands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40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Keep it! – Revelation 3:3</a:t>
            </a:r>
            <a:endParaRPr lang="en-US" altLang="en-US" sz="40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Continue with present actions while going back to do again what you were doing in the past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49437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36731"/>
            <a:ext cx="9144000" cy="1292662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Commands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40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Repent! – Revelation 3:3</a:t>
            </a:r>
            <a:endParaRPr lang="en-US" altLang="en-US" sz="40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Change your mind about you are doing that is wrong &amp; proceed in a new direction of what is right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5240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37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36731"/>
            <a:ext cx="9144000" cy="1292662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Sardis: The Zombie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Church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4000" b="1" dirty="0">
                <a:solidFill>
                  <a:srgbClr val="FFFF99"/>
                </a:solidFill>
                <a:latin typeface="Arial Narrow" panose="020B0606020202030204" pitchFamily="34" charset="0"/>
              </a:rPr>
              <a:t>Revelation 3:1-6</a:t>
            </a:r>
            <a:endParaRPr lang="en-US" altLang="en-US" sz="40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5626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A zombie - a sci-fi creature that moves as if alive but it is actually dead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Specific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letters &amp; content to specific churches in specific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locations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&amp; time, but principles are universal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50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36731"/>
            <a:ext cx="9144000" cy="1292662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Warning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4000" b="1" dirty="0">
                <a:solidFill>
                  <a:srgbClr val="FFFF99"/>
                </a:solidFill>
                <a:latin typeface="Arial Narrow" panose="020B0606020202030204" pitchFamily="34" charset="0"/>
              </a:rPr>
              <a:t>Revelation 3:3b</a:t>
            </a:r>
            <a:endParaRPr lang="en-US" altLang="en-US" sz="40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If the commands are not heeded, Jesus will return without warning in judgment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36731"/>
            <a:ext cx="9144000" cy="1292662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Faithful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Few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4000" b="1" dirty="0">
                <a:solidFill>
                  <a:srgbClr val="FFFF99"/>
                </a:solidFill>
                <a:latin typeface="Arial Narrow" panose="020B0606020202030204" pitchFamily="34" charset="0"/>
              </a:rPr>
              <a:t>Revelation </a:t>
            </a:r>
            <a:r>
              <a:rPr lang="en-US" altLang="en-US" sz="40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3:4</a:t>
            </a:r>
            <a:endParaRPr lang="en-US" altLang="en-US" sz="40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There were a few that were still alive and had not soiled their garments - a life polluted with sin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Their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reward was a promise of purity walking in close fellowship with Christ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97025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36731"/>
            <a:ext cx="9144000" cy="1292662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Promises to the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Overcomers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4000" b="1" dirty="0">
                <a:solidFill>
                  <a:srgbClr val="FFFF99"/>
                </a:solidFill>
                <a:latin typeface="Arial Narrow" panose="020B0606020202030204" pitchFamily="34" charset="0"/>
              </a:rPr>
              <a:t>Revelation 3:5</a:t>
            </a:r>
            <a:endParaRPr lang="en-US" altLang="en-US" sz="40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The overcomer - all true Christians - receive the same promise of being clothed with purity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true Christian cannot lose salvation for it comes from God &amp; is kept by Christ - John 6:37-40;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10:27-30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5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36731"/>
            <a:ext cx="9144000" cy="1292662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Promises to the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Overcomers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4000" b="1" dirty="0">
                <a:solidFill>
                  <a:srgbClr val="FFFF99"/>
                </a:solidFill>
                <a:latin typeface="Arial Narrow" panose="020B0606020202030204" pitchFamily="34" charset="0"/>
              </a:rPr>
              <a:t>Revelation 3:5</a:t>
            </a:r>
            <a:endParaRPr lang="en-US" altLang="en-US" sz="40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A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litotes? The affirmative expressed by the negative of the contrary statement?  ∴ A promise of security 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book of life: Phil. 4:3; Rev. 13:8, 17:8, 20:12,15; 21:27 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lvl="1"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&amp; Psalm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69:28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is a prayer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to blot out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unrighteous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003234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5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36731"/>
            <a:ext cx="9144000" cy="1292662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Promises to the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Overcomers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4000" b="1" dirty="0">
                <a:solidFill>
                  <a:srgbClr val="FFFF99"/>
                </a:solidFill>
                <a:latin typeface="Arial Narrow" panose="020B0606020202030204" pitchFamily="34" charset="0"/>
              </a:rPr>
              <a:t>Revelation 3:5</a:t>
            </a:r>
            <a:endParaRPr lang="en-US" altLang="en-US" sz="40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A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theological antinomy - two truths in apparent contradiction resolved in the mind of God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A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roll of all humanity in which those that do not receive Christ as Savior have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their names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blotted out? 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660088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36731"/>
            <a:ext cx="9144000" cy="1292662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Promises to the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Overcomers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4000" b="1" dirty="0">
                <a:solidFill>
                  <a:srgbClr val="FFFF99"/>
                </a:solidFill>
                <a:latin typeface="Arial Narrow" panose="020B0606020202030204" pitchFamily="34" charset="0"/>
              </a:rPr>
              <a:t>Revelation 3:5</a:t>
            </a:r>
            <a:endParaRPr lang="en-US" altLang="en-US" sz="40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Don’t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worry if you do not understand - Deut. 29:29; Rom. 11:33-34. 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true Christian is assured salvation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777191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5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0933" y="-30778"/>
            <a:ext cx="9144000" cy="1292662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Call to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All</a:t>
            </a:r>
            <a:r>
              <a:rPr lang="en-US" altLang="en-US" b="1" i="0" u="sng" dirty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4000" b="1" dirty="0">
                <a:solidFill>
                  <a:srgbClr val="FFFF99"/>
                </a:solidFill>
                <a:latin typeface="Arial Narrow" panose="020B0606020202030204" pitchFamily="34" charset="0"/>
              </a:rPr>
              <a:t>Revelation </a:t>
            </a:r>
            <a:r>
              <a:rPr lang="en-US" altLang="en-US" sz="40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3:6</a:t>
            </a:r>
            <a:endParaRPr lang="en-US" altLang="en-US" sz="40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31106"/>
            <a:ext cx="9144000" cy="5626894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The principles in the letter apply to all Christians &amp; churches in all places &amp; times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1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2225" y="0"/>
            <a:ext cx="9144000" cy="677863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smtClean="0">
                <a:solidFill>
                  <a:srgbClr val="A0D0FF"/>
                </a:solidFill>
                <a:latin typeface="Arial Narrow" panose="020B0606020202030204" pitchFamily="34" charset="0"/>
              </a:rPr>
              <a:t>Conclusions</a:t>
            </a:r>
            <a:endParaRPr lang="en-US" altLang="en-US" sz="3600" b="1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77863"/>
            <a:ext cx="9144000" cy="6180137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Zombie Christians &amp; churches due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to</a:t>
            </a:r>
          </a:p>
          <a:p>
            <a:pPr lvl="1"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 Resting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on laurels? 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lvl="1"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 Dead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liturgy? 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lvl="1"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Being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worldly?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True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Christians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are called to remain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faithful, </a:t>
            </a:r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keep </a:t>
            </a:r>
            <a:r>
              <a:rPr lang="en-US" altLang="en-US" sz="4400" b="1" smtClean="0">
                <a:solidFill>
                  <a:srgbClr val="FFFFFF"/>
                </a:solidFill>
                <a:latin typeface="Arial Narrow" panose="020B0606020202030204" pitchFamily="34" charset="0"/>
              </a:rPr>
              <a:t>their garments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unsoiled</a:t>
            </a:r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, </a:t>
            </a:r>
            <a:r>
              <a:rPr lang="en-US" altLang="en-US" sz="4400" b="1" smtClean="0">
                <a:solidFill>
                  <a:srgbClr val="FFFFFF"/>
                </a:solidFill>
                <a:latin typeface="Arial Narrow" panose="020B0606020202030204" pitchFamily="34" charset="0"/>
              </a:rPr>
              <a:t> &amp; be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Christ’s light shining in the dark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679959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19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33388" y="1838325"/>
            <a:ext cx="8240712" cy="2468563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sz="7200" b="1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Grace Bible Church</a:t>
            </a:r>
            <a:r>
              <a:rPr lang="en-US" altLang="en-US" sz="72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72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54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Glorifying God </a:t>
            </a:r>
            <a:b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Making Disciples of Jesus Christ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677108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Review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77108"/>
            <a:ext cx="3200400" cy="6180892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Ephesus – 35 miles N to Smyrna – 65 miles N to Pergamum – 40 SE to Thyatira – 40 miles SE to Sardis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60543" t="22835" r="14175" b="14291"/>
          <a:stretch/>
        </p:blipFill>
        <p:spPr>
          <a:xfrm>
            <a:off x="4010781" y="762000"/>
            <a:ext cx="5057019" cy="5792585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36731"/>
            <a:ext cx="9144000" cy="1292662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Review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4000" b="1" dirty="0">
                <a:solidFill>
                  <a:srgbClr val="FFFF99"/>
                </a:solidFill>
                <a:latin typeface="Arial Narrow" panose="020B0606020202030204" pitchFamily="34" charset="0"/>
              </a:rPr>
              <a:t>Persecution &amp; Perseverance</a:t>
            </a:r>
            <a:endParaRPr lang="en-US" altLang="en-US" sz="40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First four churches commended for their faith &amp; perseverance in tribulation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8629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36731"/>
            <a:ext cx="9144000" cy="1292662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Review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40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Ephesus – Revelation 1:1-7</a:t>
            </a:r>
            <a:endParaRPr lang="en-US" altLang="en-US" sz="40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Commended for deeds, toil, perseverance and their moral &amp; doctrinal integrity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They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left their first love resulting in a cold orthodoxy without the warmth of Christian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charity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9966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36731"/>
            <a:ext cx="9144000" cy="1292662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Review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40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Ephesus – Revelation 1:1-7</a:t>
            </a:r>
            <a:endParaRPr lang="en-US" altLang="en-US" sz="40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Commanded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to remember, repent &amp; redo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– </a:t>
            </a:r>
          </a:p>
          <a:p>
            <a:pPr marL="625475" lvl="1" indent="-334963"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A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charge to all Christians &amp; churches of similar nature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06006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36731"/>
            <a:ext cx="9144000" cy="1292662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Review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40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Smyrna – Revelation 1:8-11</a:t>
            </a:r>
            <a:endParaRPr lang="en-US" altLang="en-US" sz="40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Endured much tribulation from pagan society &amp; unbelieving Jews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Encouraged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to continue to remain faithful despite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circumstances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Those with faith in Jesus have life, not death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An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encouragement to all in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similar situations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63389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36731"/>
            <a:ext cx="9144000" cy="1292662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Review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4000" b="1" dirty="0">
                <a:solidFill>
                  <a:srgbClr val="FFFF99"/>
                </a:solidFill>
                <a:latin typeface="Arial Narrow" panose="020B0606020202030204" pitchFamily="34" charset="0"/>
              </a:rPr>
              <a:t>Pergamum: Revelation 2:12-17</a:t>
            </a:r>
            <a:endParaRPr lang="en-US" altLang="en-US" sz="40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Commended for remaining faithful in a difficult place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Condemned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for tolerating those who followed the syncretism of false teachers (Balaam &amp; </a:t>
            </a:r>
            <a:r>
              <a:rPr lang="en-US" altLang="en-US" sz="4400" b="1" dirty="0" err="1">
                <a:solidFill>
                  <a:srgbClr val="FFFFFF"/>
                </a:solidFill>
                <a:latin typeface="Arial Narrow" panose="020B0606020202030204" pitchFamily="34" charset="0"/>
              </a:rPr>
              <a:t>Nicolaitans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)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uiExpand="1" build="p"/>
    </p:bld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Sermon 1</Template>
  <TotalTime>857</TotalTime>
  <Words>1131</Words>
  <Application>Microsoft Office PowerPoint</Application>
  <PresentationFormat>On-screen Show (4:3)</PresentationFormat>
  <Paragraphs>146</Paragraphs>
  <Slides>38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Arial Narrow</vt:lpstr>
      <vt:lpstr>Times New Roman</vt:lpstr>
      <vt:lpstr>Wingdings</vt:lpstr>
      <vt:lpstr>Custom Design</vt:lpstr>
      <vt:lpstr>3_Default Design</vt:lpstr>
      <vt:lpstr>Grace Bible Church  Glorifying God  by Making Disciples of Jesus Christ</vt:lpstr>
      <vt:lpstr>A reminder to consider others Please:</vt:lpstr>
      <vt:lpstr>Sardis: The Zombie Church Revelation 3:1-6</vt:lpstr>
      <vt:lpstr>Review</vt:lpstr>
      <vt:lpstr>Review Persecution &amp; Perseverance</vt:lpstr>
      <vt:lpstr>Review Ephesus – Revelation 1:1-7</vt:lpstr>
      <vt:lpstr>Review Ephesus – Revelation 1:1-7</vt:lpstr>
      <vt:lpstr>Review Smyrna – Revelation 1:8-11</vt:lpstr>
      <vt:lpstr>Review Pergamum: Revelation 2:12-17</vt:lpstr>
      <vt:lpstr>Review Pergamum: Revelation 2:12-17</vt:lpstr>
      <vt:lpstr>Review Thyatira: Revelation 2:18-29</vt:lpstr>
      <vt:lpstr>Review Thyatira: Revelation 2:18-29</vt:lpstr>
      <vt:lpstr>The Letter to Sardis Revelation 3:1-6</vt:lpstr>
      <vt:lpstr>The Address The Recipient - Revelation 3:1</vt:lpstr>
      <vt:lpstr>The City of Sardis</vt:lpstr>
      <vt:lpstr>The City of Sardis</vt:lpstr>
      <vt:lpstr>The City of Sardis</vt:lpstr>
      <vt:lpstr>The City of Sardis</vt:lpstr>
      <vt:lpstr>The City of Sardis</vt:lpstr>
      <vt:lpstr>The Author Revelation 3:1b</vt:lpstr>
      <vt:lpstr>The Author Revelation 3:1b</vt:lpstr>
      <vt:lpstr>The Assessment Revelation 3:1c</vt:lpstr>
      <vt:lpstr>The Commands Wake up! – Revelation 3:2</vt:lpstr>
      <vt:lpstr>The Commands Wake up! – Revelation 3:2</vt:lpstr>
      <vt:lpstr>The Commands Strengthen! – Revelation 3:2</vt:lpstr>
      <vt:lpstr>The Commands Strengthen! – Revelation 3:2</vt:lpstr>
      <vt:lpstr>The Commands Remember! – Revelation 3:3</vt:lpstr>
      <vt:lpstr>The Commands Keep it! – Revelation 3:3</vt:lpstr>
      <vt:lpstr>The Commands Repent! – Revelation 3:3</vt:lpstr>
      <vt:lpstr>The Warning Revelation 3:3b</vt:lpstr>
      <vt:lpstr>The Faithful Few Revelation 3:4</vt:lpstr>
      <vt:lpstr>Promises to the Overcomers Revelation 3:5</vt:lpstr>
      <vt:lpstr>Promises to the Overcomers Revelation 3:5</vt:lpstr>
      <vt:lpstr>Promises to the Overcomers Revelation 3:5</vt:lpstr>
      <vt:lpstr>Promises to the Overcomers Revelation 3:5</vt:lpstr>
      <vt:lpstr>The Call to All Revelation 3:6</vt:lpstr>
      <vt:lpstr>Conclusions</vt:lpstr>
      <vt:lpstr>Grace Bible Church  Glorifying God  by Making Disciples of Jesus Christ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Grace Bible Church</dc:title>
  <dc:creator>Scott</dc:creator>
  <cp:lastModifiedBy>Microsoft account</cp:lastModifiedBy>
  <cp:revision>57</cp:revision>
  <dcterms:modified xsi:type="dcterms:W3CDTF">2025-03-22T21:31:23Z</dcterms:modified>
</cp:coreProperties>
</file>