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2" r:id="rId2"/>
  </p:sldMasterIdLst>
  <p:notesMasterIdLst>
    <p:notesMasterId r:id="rId32"/>
  </p:notesMasterIdLst>
  <p:sldIdLst>
    <p:sldId id="296" r:id="rId3"/>
    <p:sldId id="299" r:id="rId4"/>
    <p:sldId id="260" r:id="rId5"/>
    <p:sldId id="278" r:id="rId6"/>
    <p:sldId id="301" r:id="rId7"/>
    <p:sldId id="279" r:id="rId8"/>
    <p:sldId id="280" r:id="rId9"/>
    <p:sldId id="300" r:id="rId10"/>
    <p:sldId id="302" r:id="rId11"/>
    <p:sldId id="281" r:id="rId12"/>
    <p:sldId id="305" r:id="rId13"/>
    <p:sldId id="307" r:id="rId14"/>
    <p:sldId id="309" r:id="rId15"/>
    <p:sldId id="306" r:id="rId16"/>
    <p:sldId id="282" r:id="rId17"/>
    <p:sldId id="310" r:id="rId18"/>
    <p:sldId id="283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284" r:id="rId27"/>
    <p:sldId id="286" r:id="rId28"/>
    <p:sldId id="318" r:id="rId29"/>
    <p:sldId id="287" r:id="rId30"/>
    <p:sldId id="297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7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1194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9789428-71C6-475A-ACF5-C3DED584B5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824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D2A124-5192-4D97-9DFA-BE78FFD509D0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6448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C077CE-97B8-43AF-B721-C0685F5B2E5C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0404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C077CE-97B8-43AF-B721-C0685F5B2E5C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52905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C077CE-97B8-43AF-B721-C0685F5B2E5C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52538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C077CE-97B8-43AF-B721-C0685F5B2E5C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97079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CC39C4-9F40-472F-9CE2-86B2BFC4C6D6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4464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CC39C4-9F40-472F-9CE2-86B2BFC4C6D6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0064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309608-C302-4943-AA93-794CCC6572BE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8221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309608-C302-4943-AA93-794CCC6572B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192684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309608-C302-4943-AA93-794CCC6572B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915566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309608-C302-4943-AA93-794CCC6572B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4348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A35644-306E-4380-AFAA-5F9C2BABCA6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DB686D8D-05ED-414B-9527-12BF352B2183}" type="slidenum">
              <a:rPr lang="en-US" altLang="en-US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89568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309608-C302-4943-AA93-794CCC6572B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41599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309608-C302-4943-AA93-794CCC6572B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48836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309608-C302-4943-AA93-794CCC6572B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375245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309608-C302-4943-AA93-794CCC6572B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172934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825496-1CF2-45DD-848D-7F90A86A6849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14196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32CBFB-C792-4DAD-81ED-996E55B20D5D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637867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32CBFB-C792-4DAD-81ED-996E55B20D5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674840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6663A9-7A80-489C-9D4C-D36685354097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747301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9665E5-7169-468C-A900-764DBEE5E0FA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22156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CBA5A9-E91F-425A-8BDB-F5050AACB69F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84469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E5E57E-6CE6-4FAC-A85A-757113626A41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080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E5E57E-6CE6-4FAC-A85A-757113626A4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23566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FDBC1D-F4EC-48D9-B25D-ADD50E393D1D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92462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0B21AF-52B8-4C91-9A4C-74CB70773C40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5293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0B21AF-52B8-4C91-9A4C-74CB70773C40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12174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C077CE-97B8-43AF-B721-C0685F5B2E5C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95039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6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7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89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5F476-215E-4362-AAD4-2B2A58B8A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531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E720C-5F75-4321-8220-2D2B86E679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098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28730-2FFA-4D09-A65A-D4ED5270AE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659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D125A-EAC2-46D5-8E9A-7DDC0AE00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771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96FEF-A5A8-4305-B81E-1F2C104E4D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204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4B3B6-4C4D-4EEE-AF7E-EFC33643B1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209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A9E3A-5364-4657-B8D1-0AB6C4594D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081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30AE-1085-4AEA-8D80-F6DBD163CC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18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67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C0A7E-5E27-40ED-BFC9-7B2C2FF509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179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37419-B188-419E-BC03-C74621BDE3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418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5D56A-3E75-4E4F-8B89-252DAEE7E6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58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721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0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66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0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60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113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513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16668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Ø"/>
        <a:defRPr sz="4000">
          <a:solidFill>
            <a:schemeClr val="bg1"/>
          </a:solidFill>
          <a:latin typeface="+mn-lt"/>
          <a:cs typeface="+mn-cs"/>
        </a:defRPr>
      </a:lvl2pPr>
      <a:lvl3pPr marL="735013" indent="-163513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cs typeface="+mn-cs"/>
        </a:defRPr>
      </a:lvl3pPr>
      <a:lvl4pPr marL="1025525" indent="-176213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ü"/>
        <a:defRPr sz="3600">
          <a:solidFill>
            <a:schemeClr val="bg1"/>
          </a:solidFill>
          <a:latin typeface="+mn-lt"/>
          <a:cs typeface="+mn-cs"/>
        </a:defRPr>
      </a:lvl4pPr>
      <a:lvl5pPr marL="1254125" indent="-1143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anose="05000000000000000000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5pPr>
      <a:lvl6pPr marL="17113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6pPr>
      <a:lvl7pPr marL="21685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7pPr>
      <a:lvl8pPr marL="26257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8pPr>
      <a:lvl9pPr marL="30829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6BED1B7-37C4-4C56-BAAC-CE32A5A5B0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sz="7200" b="1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Bible Church</a:t>
            </a:r>
            <a: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Glorifying God </a:t>
            </a:r>
            <a:b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Making Disciples of Jesus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" y="0"/>
            <a:ext cx="9126855" cy="6858000"/>
          </a:xfrm>
          <a:prstGeom prst="rect">
            <a:avLst/>
          </a:prstGeom>
        </p:spPr>
      </p:pic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Pergamum: Capital </a:t>
            </a:r>
            <a:r>
              <a:rPr lang="en-US" altLang="en-US" sz="4400" b="1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of an independent kingdom in 281 B.C. and developed strong ties to </a:t>
            </a:r>
            <a:r>
              <a:rPr lang="en-US" altLang="en-US" sz="4400" b="1" dirty="0" smtClean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Rome</a:t>
            </a:r>
            <a:endParaRPr lang="en-US" altLang="en-US" sz="4400" b="1" dirty="0"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" y="0"/>
            <a:ext cx="9126855" cy="6858000"/>
          </a:xfrm>
          <a:prstGeom prst="rect">
            <a:avLst/>
          </a:prstGeom>
        </p:spPr>
      </p:pic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Its golden age included a school of sculpture, a library of 200,000+ volumes, manufacture of parchment</a:t>
            </a:r>
          </a:p>
        </p:txBody>
      </p:sp>
    </p:spTree>
    <p:extLst>
      <p:ext uri="{BB962C8B-B14F-4D97-AF65-F5344CB8AC3E}">
        <p14:creationId xmlns:p14="http://schemas.microsoft.com/office/powerpoint/2010/main" val="26287680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" y="0"/>
            <a:ext cx="9126855" cy="6858000"/>
          </a:xfrm>
          <a:prstGeom prst="rect">
            <a:avLst/>
          </a:prstGeom>
        </p:spPr>
      </p:pic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It became capital of Roman province of Asia in 133 B.C. It had many pagan temples and altars</a:t>
            </a:r>
          </a:p>
        </p:txBody>
      </p:sp>
    </p:spTree>
    <p:extLst>
      <p:ext uri="{BB962C8B-B14F-4D97-AF65-F5344CB8AC3E}">
        <p14:creationId xmlns:p14="http://schemas.microsoft.com/office/powerpoint/2010/main" val="41077674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2400"/>
            <a:ext cx="9144000" cy="6089904"/>
          </a:xfrm>
          <a:prstGeom prst="rect">
            <a:avLst/>
          </a:prstGeom>
        </p:spPr>
      </p:pic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-152400"/>
            <a:ext cx="9144000" cy="2286000"/>
          </a:xfrm>
          <a:noFill/>
        </p:spPr>
        <p:txBody>
          <a:bodyPr/>
          <a:lstStyle/>
          <a:p>
            <a:pPr marL="117475" indent="0" eaLnBrk="1" hangingPunct="1">
              <a:buNone/>
            </a:pPr>
            <a:r>
              <a:rPr lang="en-US" altLang="en-US" sz="4400" b="1" dirty="0" smtClean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It </a:t>
            </a:r>
            <a:r>
              <a:rPr lang="en-US" altLang="en-US" sz="4400" b="1" dirty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was center and leader in Asia of the emperor cult with the first temple built to it in A.D. </a:t>
            </a:r>
            <a:r>
              <a:rPr lang="en-US" altLang="en-US" sz="4400" b="1" dirty="0" smtClean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29</a:t>
            </a:r>
            <a:endParaRPr lang="en-US" altLang="en-US" sz="4400" b="1" dirty="0"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479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" y="0"/>
            <a:ext cx="912685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76200" y="-14335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013" lvl="0" eaLnBrk="1" hangingPunct="1">
              <a:spcBef>
                <a:spcPct val="20000"/>
              </a:spcBef>
            </a:pPr>
            <a:r>
              <a:rPr lang="en-US" altLang="en-US" sz="4400" b="1" kern="0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/>
              </a:rPr>
              <a:t>It was “Satan’s throne” due to having state authority to execute those not yielding to the emperor worship</a:t>
            </a:r>
          </a:p>
        </p:txBody>
      </p:sp>
    </p:spTree>
    <p:extLst>
      <p:ext uri="{BB962C8B-B14F-4D97-AF65-F5344CB8AC3E}">
        <p14:creationId xmlns:p14="http://schemas.microsoft.com/office/powerpoint/2010/main" val="293382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Commendation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2:13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They continued to dwell there instead of fleeing the city in which Satan dwells and has his throne 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Persecution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is a legitimate reason to leave a place (Acts 8), but those who stay are to be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commended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Commendation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2:13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They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held fast to Jesus’ name and did not deny the faith though Antipas was executed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Many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Christians continue to show the same example of faithfulness in the midst of severe persecution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066586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Condemnation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2:14-15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Balaam’s actions in Numbers 22-24 appear to be proper commitment to declare what God said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God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knows the heart, which explains God’s anger in Numbers 22:22 and the incident of the talking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donkey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Condemnation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2:14-15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King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Balak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tries multiple times to get Balaam to curse Israel, but each time he blessed Israel instead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first clue to the teaching / error (Jude 11) of Balaam is that he is killed with the kings of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Midian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434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Condemnation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2:14-15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Numbers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31:16 explains Balaam counseled them on how to get the Israelites to trespass against the Lord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Numbers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25 - the daughters of Moab played the harlot with the Israelites &amp; involved them in their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sacrifices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684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04800"/>
            <a:ext cx="7696200" cy="762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A reminder to consider others Please: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295400"/>
            <a:ext cx="8458200" cy="5334000"/>
          </a:xfrm>
        </p:spPr>
        <p:txBody>
          <a:bodyPr/>
          <a:lstStyle/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Silence your cell phone &amp; all electronic devices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Use the nursery or cry room if your child is fussy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Get up during the preaching only if absolutely necessary (please sit in back if you must leave early)</a:t>
            </a:r>
          </a:p>
          <a:p>
            <a:pPr marL="395288" indent="-395288" eaLnBrk="1" hangingPunct="1">
              <a:buFont typeface="Wingdings" panose="05000000000000000000" pitchFamily="2" charset="2"/>
              <a:buChar char="§"/>
            </a:pPr>
            <a:r>
              <a:rPr lang="en-US" altLang="en-US" b="1" dirty="0" smtClean="0"/>
              <a:t>Refrain from eating &amp; drinking during worship service (</a:t>
            </a:r>
            <a:r>
              <a:rPr lang="en-US" altLang="en-US" b="1" smtClean="0"/>
              <a:t>except medical needs) </a:t>
            </a:r>
            <a:endParaRPr lang="en-US" alt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Condemnation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2:14-15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Deut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. 23:5; Josh. 24:10 - Yahweh </a:t>
            </a:r>
            <a:r>
              <a:rPr lang="en-US" altLang="en-US" sz="4400" b="1" i="1" dirty="0">
                <a:solidFill>
                  <a:srgbClr val="FFFFFF"/>
                </a:solidFill>
                <a:latin typeface="Arial Narrow" panose="020B0606020202030204" pitchFamily="34" charset="0"/>
              </a:rPr>
              <a:t>was not willing to listen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to Balaam and turned the curses into blessings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2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Peter 2:14-16 - Balaam </a:t>
            </a:r>
            <a:r>
              <a:rPr lang="en-US" altLang="en-US" sz="4400" b="1" i="1" dirty="0">
                <a:solidFill>
                  <a:srgbClr val="FFFFFF"/>
                </a:solidFill>
                <a:latin typeface="Arial Narrow" panose="020B0606020202030204" pitchFamily="34" charset="0"/>
              </a:rPr>
              <a:t>loved the wages of unrighteousness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- he was greedy &amp; wanted the riches of </a:t>
            </a:r>
            <a:r>
              <a:rPr lang="en-US" altLang="en-US" sz="4400" b="1" dirty="0" err="1" smtClean="0">
                <a:solidFill>
                  <a:srgbClr val="FFFFFF"/>
                </a:solidFill>
                <a:latin typeface="Arial Narrow" panose="020B0606020202030204" pitchFamily="34" charset="0"/>
              </a:rPr>
              <a:t>Balak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199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Condemnation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2:14-15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Rebuked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for tolerating those teaching participation in paganism &amp; sexual immorality were acceptable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It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would have been difficult to avoid food sacrificed to idols there, but Christians should have done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that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640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Condemnation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2:14-15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Sexual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immorality was also rampant in Greek culture, but Christians were to avoid that too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Christians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must be careful to avoid both worship of false caricatures of God and false practices of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worship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401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Condemnation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2:14-15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Christians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must also avoid being involved in the rampant sexual immorality of our society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Nicolaitans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taught a syncretism between the Christian life and the surrounding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culture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742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Condemnation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2:14-15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same ideas exist today in those proclaiming liberty in Christ in order to pursue their worldly desires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625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Correction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2:16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command is to change your mind &amp; direction or destruction is at hand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Call &amp;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Promise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2:17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sz="4400" b="1" i="1" dirty="0">
                <a:solidFill>
                  <a:srgbClr val="FFFFFF"/>
                </a:solidFill>
                <a:latin typeface="Arial Narrow" panose="020B0606020202030204" pitchFamily="34" charset="0"/>
              </a:rPr>
              <a:t>hidden manna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brings to mind God’s provision in the wilderness - a contrast to food sacrificed to idols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white stone with a new name - related to reward given to winning athletes which also admitted to a feast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l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)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Call &amp;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Promise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2:17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Both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appear to be related to the promise of the marriage supper of the Lamb in Revelation 19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A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new personal name qualitatively different upon receiving a new status (Example Jacob is renamed Israel)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304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225" y="0"/>
            <a:ext cx="9144000" cy="6778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smtClean="0">
                <a:solidFill>
                  <a:srgbClr val="A0D0FF"/>
                </a:solidFill>
                <a:latin typeface="Arial Narrow" panose="020B0606020202030204" pitchFamily="34" charset="0"/>
              </a:rPr>
              <a:t>Conclusions</a:t>
            </a:r>
            <a:endParaRPr lang="en-US" altLang="en-US" sz="3600" b="1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77863"/>
            <a:ext cx="9144000" cy="6180137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Hold fast to faith in Christ in all circumstances &amp; do not make any compromise with worldliness 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sz="7200" b="1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Grace Bible Church</a:t>
            </a:r>
            <a: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i="0" smtClean="0">
                <a:solidFill>
                  <a:srgbClr val="A0D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Glorifying God </a:t>
            </a:r>
            <a:b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smtClean="0">
                <a:solidFill>
                  <a:srgbClr val="FFFF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Making Disciples of Jesus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Pergamum: The Compromised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Church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2:12-17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5626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If you missed the introductory sermons or those on Chapter 1, please review them on the website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7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specific letters with specific messages to 7 specific churches in 7 specific places at a specific time period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Review - Letter to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Ephesus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2:1-7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Commended for their toil &amp; enduring hardship for the Lord’s sake 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Commended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for their strong moral &amp; doctrinal integrity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Rebuked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for leaving their first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love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Review - Letter to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Ephesus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2:1-7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Commanded to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Remember, Repent &amp; Re-do their first works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Promised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access to the tree of life in the garden of God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819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Review - Letter to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Smyrna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2:8-11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Commended and comforted in the midst of their current suffering and what was about to happen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Though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impoverished and slandered, they remained faithful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Their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suffering would be of limited duration and they were promised the crown of life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Letter to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Pergamum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2:12–17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Author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</a:t>
            </a:r>
            <a:r>
              <a:rPr lang="en-US" altLang="en-US" sz="3600" b="1" dirty="0" smtClean="0">
                <a:solidFill>
                  <a:srgbClr val="FFFF99"/>
                </a:solidFill>
                <a:latin typeface="Arial Narrow" panose="020B0606020202030204" pitchFamily="34" charset="0"/>
              </a:rPr>
              <a:t>2:12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i="1" dirty="0">
                <a:solidFill>
                  <a:srgbClr val="FFFFFF"/>
                </a:solidFill>
                <a:latin typeface="Arial Narrow" panose="020B0606020202030204" pitchFamily="34" charset="0"/>
              </a:rPr>
              <a:t>The one who has the sharp two-edged sword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- an instrument of aggressive attack, used to destroy &amp; conquer</a:t>
            </a:r>
          </a:p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Pergamum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was the capital of the province and had the “</a:t>
            </a:r>
            <a:r>
              <a:rPr lang="en-US" altLang="en-US" sz="4400" b="1" i="1" dirty="0">
                <a:solidFill>
                  <a:srgbClr val="FFFFFF"/>
                </a:solidFill>
                <a:latin typeface="Arial Narrow" panose="020B0606020202030204" pitchFamily="34" charset="0"/>
              </a:rPr>
              <a:t>right of the sword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” - freedom to execute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3437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altLang="en-US" b="1" u="sng" dirty="0">
                <a:solidFill>
                  <a:srgbClr val="A0D0FF"/>
                </a:solidFill>
                <a:latin typeface="Arial Narrow" panose="020B0606020202030204" pitchFamily="34" charset="0"/>
              </a:rPr>
              <a:t>The City of </a:t>
            </a:r>
            <a:r>
              <a:rPr lang="en-US" altLang="en-US" b="1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>Pergamum</a:t>
            </a:r>
            <a: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 dirty="0" smtClean="0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rgbClr val="FFFF99"/>
                </a:solidFill>
                <a:latin typeface="Arial Narrow" panose="020B0606020202030204" pitchFamily="34" charset="0"/>
              </a:rPr>
              <a:t>Revelation 2:13</a:t>
            </a:r>
            <a:endParaRPr lang="en-US" altLang="en-US" sz="3600" b="1" dirty="0" smtClean="0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4419600" cy="5715000"/>
          </a:xfrm>
          <a:noFill/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~65 miles north of Smyrna, 6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miles from Aegean sea in </a:t>
            </a:r>
            <a:r>
              <a:rPr lang="en-US" altLang="en-US" sz="44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Caicus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 river valley with an acropolis rising 1,000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feet</a:t>
            </a:r>
            <a:endParaRPr lang="en-US" altLang="en-US" sz="4400" b="1" dirty="0" smtClean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0543" t="22835" r="14175" b="14291"/>
          <a:stretch/>
        </p:blipFill>
        <p:spPr>
          <a:xfrm>
            <a:off x="4343400" y="1143000"/>
            <a:ext cx="4724400" cy="541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795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Sermon 1</Template>
  <TotalTime>965</TotalTime>
  <Words>884</Words>
  <Application>Microsoft Office PowerPoint</Application>
  <PresentationFormat>On-screen Show (4:3)</PresentationFormat>
  <Paragraphs>100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Arial Narrow</vt:lpstr>
      <vt:lpstr>Times New Roman</vt:lpstr>
      <vt:lpstr>Wingdings</vt:lpstr>
      <vt:lpstr>Custom Design</vt:lpstr>
      <vt:lpstr>3_Default Design</vt:lpstr>
      <vt:lpstr>Grace Bible Church  Glorifying God  by Making Disciples of Jesus Christ</vt:lpstr>
      <vt:lpstr>A reminder to consider others Please:</vt:lpstr>
      <vt:lpstr>Pergamum: The Compromised Church Revelation 2:12-17</vt:lpstr>
      <vt:lpstr>Review - Letter to Ephesus Revelation 2:1-7</vt:lpstr>
      <vt:lpstr>Review - Letter to Ephesus Revelation 2:1-7</vt:lpstr>
      <vt:lpstr>Review - Letter to Smyrna Revelation 2:8-11</vt:lpstr>
      <vt:lpstr>The Letter to Pergamum Revelation 2:12–17</vt:lpstr>
      <vt:lpstr>The Author Revelation 2:12</vt:lpstr>
      <vt:lpstr>The City of Pergamum Revelation 2:13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Commendation Revelation 2:13</vt:lpstr>
      <vt:lpstr>The Commendation Revelation 2:13</vt:lpstr>
      <vt:lpstr>The Condemnation Revelation 2:14-15</vt:lpstr>
      <vt:lpstr>The Condemnation Revelation 2:14-15</vt:lpstr>
      <vt:lpstr>The Condemnation Revelation 2:14-15</vt:lpstr>
      <vt:lpstr>The Condemnation Revelation 2:14-15</vt:lpstr>
      <vt:lpstr>The Condemnation Revelation 2:14-15</vt:lpstr>
      <vt:lpstr>The Condemnation Revelation 2:14-15</vt:lpstr>
      <vt:lpstr>The Condemnation Revelation 2:14-15</vt:lpstr>
      <vt:lpstr>The Condemnation Revelation 2:14-15</vt:lpstr>
      <vt:lpstr>The Correction Revelation 2:16</vt:lpstr>
      <vt:lpstr>The Call &amp; Promise Revelation 2:17</vt:lpstr>
      <vt:lpstr>The Call &amp; Promise Revelation 2:17</vt:lpstr>
      <vt:lpstr>Conclusions</vt:lpstr>
      <vt:lpstr>Grace Bible Church  Glorifying God  by Making Disciples of Jesus Christ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Grace Bible Church</dc:title>
  <dc:creator>Scott</dc:creator>
  <cp:lastModifiedBy>Microsoft account</cp:lastModifiedBy>
  <cp:revision>55</cp:revision>
  <dcterms:modified xsi:type="dcterms:W3CDTF">2025-02-22T21:03:38Z</dcterms:modified>
</cp:coreProperties>
</file>