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2" r:id="rId2"/>
  </p:sldMasterIdLst>
  <p:notesMasterIdLst>
    <p:notesMasterId r:id="rId33"/>
  </p:notesMasterIdLst>
  <p:sldIdLst>
    <p:sldId id="296" r:id="rId3"/>
    <p:sldId id="299" r:id="rId4"/>
    <p:sldId id="260" r:id="rId5"/>
    <p:sldId id="300" r:id="rId6"/>
    <p:sldId id="301" r:id="rId7"/>
    <p:sldId id="302" r:id="rId8"/>
    <p:sldId id="303" r:id="rId9"/>
    <p:sldId id="278" r:id="rId10"/>
    <p:sldId id="304" r:id="rId11"/>
    <p:sldId id="279" r:id="rId12"/>
    <p:sldId id="305" r:id="rId13"/>
    <p:sldId id="306" r:id="rId14"/>
    <p:sldId id="280" r:id="rId15"/>
    <p:sldId id="307" r:id="rId16"/>
    <p:sldId id="281" r:id="rId17"/>
    <p:sldId id="312" r:id="rId18"/>
    <p:sldId id="313" r:id="rId19"/>
    <p:sldId id="314" r:id="rId20"/>
    <p:sldId id="282" r:id="rId21"/>
    <p:sldId id="315" r:id="rId22"/>
    <p:sldId id="316" r:id="rId23"/>
    <p:sldId id="283" r:id="rId24"/>
    <p:sldId id="317" r:id="rId25"/>
    <p:sldId id="284" r:id="rId26"/>
    <p:sldId id="318" r:id="rId27"/>
    <p:sldId id="286" r:id="rId28"/>
    <p:sldId id="319" r:id="rId29"/>
    <p:sldId id="320" r:id="rId30"/>
    <p:sldId id="287" r:id="rId31"/>
    <p:sldId id="297" r:id="rId3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1134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0"/>
            <a:r>
              <a:rPr lang="en-US" noProof="0" smtClean="0"/>
              <a:t>Second level</a:t>
            </a:r>
          </a:p>
          <a:p>
            <a:pPr lvl="0"/>
            <a:r>
              <a:rPr lang="en-US" noProof="0" smtClean="0"/>
              <a:t>Third level</a:t>
            </a:r>
          </a:p>
          <a:p>
            <a:pPr lvl="0"/>
            <a:r>
              <a:rPr lang="en-US" noProof="0" smtClean="0"/>
              <a:t>Fourth level</a:t>
            </a:r>
          </a:p>
          <a:p>
            <a:pPr lvl="0"/>
            <a:r>
              <a:rPr lang="en-US" noProof="0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39789428-71C6-475A-ACF5-C3DED584B5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38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464487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924625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008422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3FDBC1D-F4EC-48D9-B25D-ADD50E393D1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26068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/>
              <a:pPr>
                <a:spcBef>
                  <a:spcPct val="0"/>
                </a:spcBef>
              </a:pPr>
              <a:t>13</a:t>
            </a:fld>
            <a:endParaRPr lang="en-US" altLang="en-US" smtClean="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1052933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40B21AF-52B8-4C91-9A4C-74CB70773C4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921711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8040451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469036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9045159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2C077CE-97B8-43AF-B721-C0685F5B2E5C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69957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704464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3895688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7068454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8CC39C4-9F40-472F-9CE2-86B2BFC4C6D6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1842963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382212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F309608-C302-4943-AA93-794CCC6572BE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23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228449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4614196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825496-1CF2-45DD-848D-7F90A86A6849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83903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96378672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3619608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532CBFB-C792-4DAD-81ED-996E55B20D5D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28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9324346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6663A9-7A80-489C-9D4C-D36685354097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974730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 smtClean="0"/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844693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665E5-7169-468C-A900-764DBEE5E0FA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221561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4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6467449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5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512191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6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616698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3CBA5A9-E91F-425A-8BDB-F5050AACB69F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7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83758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/>
              <a:pPr>
                <a:spcBef>
                  <a:spcPct val="0"/>
                </a:spcBef>
              </a:pPr>
              <a:t>8</a:t>
            </a:fld>
            <a:endParaRPr lang="en-US" altLang="en-US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0801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3E5E57E-6CE6-4FAC-A85A-757113626A4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9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881166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265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576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890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5313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30985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6596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6771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5204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209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970812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6180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673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71791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44185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4580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77218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007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96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103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460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1137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55137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15844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Hermeneutical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Approaches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61264"/>
            <a:ext cx="9144000" cy="619673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Continuous-historical: A symbolic presentation of church history culminating in the second advent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Allegorical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approach allows almost endless interpretations that change as history unfolds.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15844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Hermeneutical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Approaches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61264"/>
            <a:ext cx="9144000" cy="619673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Timeless-symbolic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or idealist: It represents the timeless conflict of good and evil in every age  - Allegorical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Contextualize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- same / similar to stand point epistemology.  Interpretation based on own culture /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experience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918766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15844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Hermeneutical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Approaches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61264"/>
            <a:ext cx="9144000" cy="619673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Futurist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Revelation is prophecy of things that must take place. Literal / grammatical-historical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Many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interpreters will mix their methods creating additional confusion and unique interpretations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3512975"/>
      </p:ext>
    </p:extLst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Theological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Systems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Theological presuppositions will direct the hermeneutic that is used in order to validate that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theology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Theological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Systems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Premillennialism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Jesus physically returns prior to setting up His millennial kingdom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variations in this view because not all follow a literal hermeneutic on all passages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81998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395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Theological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Systems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43158"/>
            <a:ext cx="9144000" cy="621484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err="1">
                <a:solidFill>
                  <a:srgbClr val="FFFFFF"/>
                </a:solidFill>
                <a:latin typeface="Arial Narrow" panose="020B0606020202030204" pitchFamily="34" charset="0"/>
              </a:rPr>
              <a:t>Amillennialism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has many variations but its essential elements is no actual millennium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Uses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allegorical / mystical / spiritual interpretation to make the kingdom &amp; reign of Christ only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spiritual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395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Theological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Systems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43158"/>
            <a:ext cx="9144000" cy="621484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Became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dominant over chiliasm in the 5th century due to Augustine &amp; social-political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situation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2690696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395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Theological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Systems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43158"/>
            <a:ext cx="9144000" cy="621484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Postmillennialism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Christianity will bring in a millennium (symbolic) of suppressed evil &amp; elevated good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returns after the millennium of undefined length, Jesus returns &amp; the dead are resurrected to be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judged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68848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395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Theological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Systems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43158"/>
            <a:ext cx="9144000" cy="621484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Postmillennialism has waxed &amp; waned depending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on the socio-political situation of the time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7417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99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Structure of Revelation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178629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Many outlines developed from simple to complex, from confusing to memorable alliteration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structure of Revelation follows its stated purpose in 1:1 and instructions to John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1:19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99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Structure of Revelation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178629"/>
          </a:xfrm>
          <a:noFill/>
        </p:spPr>
        <p:txBody>
          <a:bodyPr/>
          <a:lstStyle/>
          <a:p>
            <a:pPr marL="398463" indent="-39846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The Things Which You Have Seen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 (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1:1-20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 </a:t>
            </a:r>
          </a:p>
          <a:p>
            <a:pPr marL="687388" lvl="1" indent="-3968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prologue detailing John’s commission to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write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0" indent="0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The Things which Are (2:1-3:22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)</a:t>
            </a:r>
          </a:p>
          <a:p>
            <a:pPr marL="742950" lvl="1" indent="-45402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letters to the seven churches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Asia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264268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8299" y="2263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Structure of Revelation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9371"/>
            <a:ext cx="9144000" cy="6178629"/>
          </a:xfrm>
          <a:noFill/>
        </p:spPr>
        <p:txBody>
          <a:bodyPr/>
          <a:lstStyle/>
          <a:p>
            <a:pPr marL="687388" indent="-633413" eaLnBrk="1" hangingPunct="1">
              <a:buNone/>
            </a:pP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III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. The Things Which Will Take Place After This (4:1-22:21).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96925" lvl="1" indent="-625475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This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includes the scene in heaven, the tribulation period, the second coming of the Lord Jesus, the Millennium, judgment and the eternal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state.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062676"/>
      </p:ext>
    </p:extLst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5651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Structure of Revelation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structure is more complex than suggested by the literary outline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Chapter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12 gives a symbolic history of Satan’s efforts to destroy God’s plan of salvation &amp; God’s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protection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-25651" y="0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Structure of Revelation 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108"/>
            <a:ext cx="9144000" cy="6180892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7th seal brings the 7 trumpet judgments. The 7th trumpet brings the 7 bowl judgments.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a lot of symbolism, but symbols have established meaning while allegory allows imagination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271089"/>
      </p:ext>
    </p:extLst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John’s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Salutation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1:4-8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John is the one writing the letter to the 7 churches in the Roman province of Asia (western Turkey)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message is meant for all Christians, but they go to these 7 churches first to be sent out from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them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1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John’s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Salutation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1:4-8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greeting is a common to Christianity - a wish to stand in God’s grace and experience His peace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43913"/>
      </p:ext>
    </p:extLst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John’s Salutation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1:4-8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John marks a threefold source for this greeting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“one who is and was and who is to come”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lvl="1" indent="-5159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A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proper name for God the Father expressing He is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eternal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John’s Salutation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1:4-8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Present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(who is);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Past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(who was); 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Future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(who is to come) - expressing imminence of the prophecies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Seven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Spirits</a:t>
            </a:r>
          </a:p>
          <a:p>
            <a:pPr marL="742950" lvl="1" indent="-4524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Holy Spirit - see Revelation 3:1; 4:5; 5:6; Zechariah 4:1-10;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3390827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John’s Salutation</a:t>
            </a:r>
            <a: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1:4-8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Jesus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Christ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Faithful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witness;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Firstborn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the dead; 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lvl="1" eaLnBrk="1" hangingPunct="1"/>
            <a:r>
              <a:rPr lang="en-US" altLang="en-US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Ruler </a:t>
            </a:r>
            <a:r>
              <a:rPr lang="en-US" altLang="en-US" b="1" dirty="0">
                <a:solidFill>
                  <a:srgbClr val="FFFFFF"/>
                </a:solidFill>
                <a:latin typeface="Arial Narrow" panose="020B0606020202030204" pitchFamily="34" charset="0"/>
              </a:rPr>
              <a:t>of the kings of the earth</a:t>
            </a:r>
            <a:endParaRPr lang="en-US" altLang="en-US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860516"/>
      </p:ext>
    </p:extLst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14" presetClass="entr" presetSubtype="1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2225" y="0"/>
            <a:ext cx="9144000" cy="6778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smtClean="0">
                <a:solidFill>
                  <a:srgbClr val="A0D0FF"/>
                </a:solidFill>
                <a:latin typeface="Arial Narrow" panose="020B0606020202030204" pitchFamily="34" charset="0"/>
              </a:rPr>
              <a:t>Conclusions</a:t>
            </a:r>
            <a:endParaRPr lang="en-US" altLang="en-US" sz="3600" b="1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77863"/>
            <a:ext cx="9144000" cy="6180137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blessings of reading Revelation only come to those that heed it - which requires believing it is from God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Methods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of interpretation that confuse its message diminish the blessing and receiving God’s grace &amp; peace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/>
      <p:bldP spid="60419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Introduction to The Apocalypse, Part 2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1:4-5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Apocalypse means to “uncover”  - but it also now has the connotation of “great disaster”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Dionysius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challenged the authorship of Revelation and advocated allegorical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interpretation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Introduction to The Apocalypse, Part 2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1:4-5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authorship of Revelation is well attested externally and internally that it is John the Apostle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Revelation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1:1–2  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742950" lvl="1" indent="-452438"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human author, the apostle John, was only bearing witness to what God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revealed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051521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Introduction to The Apocalypse, Part 2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1:4-5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Christians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properly slaves of God - we have been purchased with the blood of Christ who is our master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“things that must happen”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are what Jesus told in the Olivet Discourse and Daniel was given in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prophecy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821130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Introduction to The Apocalypse, Part 2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1:4-5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That these things must happen soon / the time is near is often used to reject the prophetic view of Revelation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is the same / similar to statements by Jesus, apostles &amp; prophets - it refers to the doctrine of imminence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830814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0"/>
            <a:ext cx="9144000" cy="1219200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Introduction to The Apocalypse, Part 2</a:t>
            </a:r>
            <a: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3600" b="1" dirty="0">
                <a:solidFill>
                  <a:srgbClr val="FFFF99"/>
                </a:solidFill>
                <a:latin typeface="Arial Narrow" panose="020B0606020202030204" pitchFamily="34" charset="0"/>
              </a:rPr>
              <a:t>Revelation 1:4-5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562600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Hearing, reading &amp; heeding brings a blessing in motivation repentance and the pursuit of holiness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321115"/>
      </p:ext>
    </p:extLst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Hermeneutical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Approaches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“Hermeneutic” simply refers to the method used to determine interpretation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Presuppositions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can determine theology and </a:t>
            </a:r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hermeneutic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3196"/>
            <a:ext cx="9144000" cy="677108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b="1" u="sng" dirty="0">
                <a:solidFill>
                  <a:srgbClr val="A0D0FF"/>
                </a:solidFill>
                <a:latin typeface="Arial Narrow" panose="020B0606020202030204" pitchFamily="34" charset="0"/>
              </a:rPr>
              <a:t>Hermeneutical </a:t>
            </a:r>
            <a:r>
              <a:rPr lang="en-US" altLang="en-US" b="1" u="sng" dirty="0" smtClean="0">
                <a:solidFill>
                  <a:srgbClr val="A0D0FF"/>
                </a:solidFill>
                <a:latin typeface="Arial Narrow" panose="020B0606020202030204" pitchFamily="34" charset="0"/>
              </a:rPr>
              <a:t>Approaches</a:t>
            </a:r>
            <a:endParaRPr lang="en-US" altLang="en-US" sz="3600" b="1" dirty="0" smtClean="0">
              <a:solidFill>
                <a:srgbClr val="FFFF99"/>
              </a:solidFill>
              <a:latin typeface="Arial Narrow" panose="020B0606020202030204" pitchFamily="34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710304"/>
            <a:ext cx="9144000" cy="6147696"/>
          </a:xfrm>
          <a:noFill/>
        </p:spPr>
        <p:txBody>
          <a:bodyPr/>
          <a:lstStyle/>
          <a:p>
            <a:pPr eaLnBrk="1" hangingPunct="1"/>
            <a:r>
              <a:rPr lang="en-US" altLang="en-US" sz="4400" b="1" dirty="0" err="1" smtClean="0">
                <a:solidFill>
                  <a:srgbClr val="FFFFFF"/>
                </a:solidFill>
                <a:latin typeface="Arial Narrow" panose="020B0606020202030204" pitchFamily="34" charset="0"/>
              </a:rPr>
              <a:t>Preterism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: Assumes all events in Revelation fulfilled by ad 70 when Temple is destroyed.  </a:t>
            </a:r>
          </a:p>
          <a:p>
            <a:pPr eaLnBrk="1" hangingPunct="1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It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removes the prophetic elements of Revelation substituting vague suppositions - allegorical hermeneutic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044428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811</TotalTime>
  <Words>968</Words>
  <Application>Microsoft Office PowerPoint</Application>
  <PresentationFormat>On-screen Show (4:3)</PresentationFormat>
  <Paragraphs>121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Arial Narrow</vt:lpstr>
      <vt:lpstr>Times New Roman</vt:lpstr>
      <vt:lpstr>Wingdings</vt:lpstr>
      <vt:lpstr>Custom Design</vt:lpstr>
      <vt:lpstr>3_Default Design</vt:lpstr>
      <vt:lpstr>Grace Bible Church  Glorifying God  by Making Disciples of Jesus Christ</vt:lpstr>
      <vt:lpstr>A reminder to consider others Please:</vt:lpstr>
      <vt:lpstr>Introduction to The Apocalypse, Part 2 Revelation 1:4-5</vt:lpstr>
      <vt:lpstr>Introduction to The Apocalypse, Part 2 Revelation 1:4-5</vt:lpstr>
      <vt:lpstr>Introduction to The Apocalypse, Part 2 Revelation 1:4-5</vt:lpstr>
      <vt:lpstr>Introduction to The Apocalypse, Part 2 Revelation 1:4-5</vt:lpstr>
      <vt:lpstr>Introduction to The Apocalypse, Part 2 Revelation 1:4-5</vt:lpstr>
      <vt:lpstr>Hermeneutical Approaches</vt:lpstr>
      <vt:lpstr>Hermeneutical Approaches</vt:lpstr>
      <vt:lpstr>Hermeneutical Approaches</vt:lpstr>
      <vt:lpstr>Hermeneutical Approaches</vt:lpstr>
      <vt:lpstr>Hermeneutical Approaches</vt:lpstr>
      <vt:lpstr>Theological Systems</vt:lpstr>
      <vt:lpstr>Theological Systems</vt:lpstr>
      <vt:lpstr>Theological Systems</vt:lpstr>
      <vt:lpstr>Theological Systems</vt:lpstr>
      <vt:lpstr>Theological Systems</vt:lpstr>
      <vt:lpstr>Theological Systems</vt:lpstr>
      <vt:lpstr>Structure of Revelation </vt:lpstr>
      <vt:lpstr>Structure of Revelation </vt:lpstr>
      <vt:lpstr>Structure of Revelation </vt:lpstr>
      <vt:lpstr>Structure of Revelation </vt:lpstr>
      <vt:lpstr>Structure of Revelation </vt:lpstr>
      <vt:lpstr>John’s Salutation Revelation 1:4-8</vt:lpstr>
      <vt:lpstr>John’s Salutation Revelation 1:4-8</vt:lpstr>
      <vt:lpstr>John’s Salutation Revelation 1:4-8</vt:lpstr>
      <vt:lpstr>John’s Salutation Revelation 1:4-8</vt:lpstr>
      <vt:lpstr>John’s Salutation Revelation 1:4-8</vt:lpstr>
      <vt:lpstr>Conclusions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</dc:creator>
  <cp:lastModifiedBy>Microsoft account</cp:lastModifiedBy>
  <cp:revision>52</cp:revision>
  <dcterms:modified xsi:type="dcterms:W3CDTF">2025-01-12T03:45:40Z</dcterms:modified>
</cp:coreProperties>
</file>