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7"/>
  </p:notesMasterIdLst>
  <p:sldIdLst>
    <p:sldId id="296" r:id="rId3"/>
    <p:sldId id="299" r:id="rId4"/>
    <p:sldId id="260" r:id="rId5"/>
    <p:sldId id="300" r:id="rId6"/>
    <p:sldId id="301" r:id="rId7"/>
    <p:sldId id="278" r:id="rId8"/>
    <p:sldId id="302" r:id="rId9"/>
    <p:sldId id="303" r:id="rId10"/>
    <p:sldId id="279" r:id="rId11"/>
    <p:sldId id="304" r:id="rId12"/>
    <p:sldId id="280" r:id="rId13"/>
    <p:sldId id="305" r:id="rId14"/>
    <p:sldId id="306" r:id="rId15"/>
    <p:sldId id="281" r:id="rId16"/>
    <p:sldId id="282" r:id="rId17"/>
    <p:sldId id="307" r:id="rId18"/>
    <p:sldId id="308" r:id="rId19"/>
    <p:sldId id="283" r:id="rId20"/>
    <p:sldId id="310" r:id="rId21"/>
    <p:sldId id="311" r:id="rId22"/>
    <p:sldId id="286" r:id="rId23"/>
    <p:sldId id="312" r:id="rId24"/>
    <p:sldId id="313" r:id="rId25"/>
    <p:sldId id="297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3" d="100"/>
          <a:sy n="103" d="100"/>
        </p:scale>
        <p:origin x="91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F9748ED-23C4-4FDA-9097-7600FDF96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59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C77BD9-ABDF-44D4-B875-64A33EFA98A8}" type="slidenum">
              <a:rPr lang="en-US">
                <a:latin typeface="Arial" charset="0"/>
                <a:cs typeface="Arial" charset="0"/>
              </a:rPr>
              <a:pPr/>
              <a:t>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932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3412C7-D5DA-4649-BFB0-E7246C1BFCDC}" type="slidenum">
              <a:rPr lang="en-US">
                <a:latin typeface="Arial" charset="0"/>
                <a:cs typeface="Arial" charset="0"/>
              </a:rPr>
              <a:pPr/>
              <a:t>10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914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E8D6AB-642B-43E8-95CF-D13AA7B6020A}" type="slidenum">
              <a:rPr lang="en-US">
                <a:latin typeface="Arial" charset="0"/>
                <a:cs typeface="Arial" charset="0"/>
              </a:rPr>
              <a:pPr/>
              <a:t>11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8610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E8D6AB-642B-43E8-95CF-D13AA7B6020A}" type="slidenum">
              <a:rPr lang="en-US">
                <a:latin typeface="Arial" charset="0"/>
                <a:cs typeface="Arial" charset="0"/>
              </a:rPr>
              <a:pPr/>
              <a:t>12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5284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E8D6AB-642B-43E8-95CF-D13AA7B6020A}" type="slidenum">
              <a:rPr lang="en-US">
                <a:latin typeface="Arial" charset="0"/>
                <a:cs typeface="Arial" charset="0"/>
              </a:rPr>
              <a:pPr/>
              <a:t>13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9236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32C5E-4998-4717-8D47-C7D536CBC721}" type="slidenum">
              <a:rPr lang="en-US">
                <a:latin typeface="Arial" charset="0"/>
                <a:cs typeface="Arial" charset="0"/>
              </a:rPr>
              <a:pPr/>
              <a:t>14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6303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2CF5F3-C059-4714-BEB7-4BA19523F6D5}" type="slidenum">
              <a:rPr lang="en-US">
                <a:latin typeface="Arial" charset="0"/>
                <a:cs typeface="Arial" charset="0"/>
              </a:rPr>
              <a:pPr/>
              <a:t>15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6027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2CF5F3-C059-4714-BEB7-4BA19523F6D5}" type="slidenum">
              <a:rPr lang="en-US">
                <a:latin typeface="Arial" charset="0"/>
                <a:cs typeface="Arial" charset="0"/>
              </a:rPr>
              <a:pPr/>
              <a:t>16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8424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2CF5F3-C059-4714-BEB7-4BA19523F6D5}" type="slidenum">
              <a:rPr lang="en-US">
                <a:latin typeface="Arial" charset="0"/>
                <a:cs typeface="Arial" charset="0"/>
              </a:rPr>
              <a:pPr/>
              <a:t>17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6467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623A5-DEF1-4C17-A924-C5B4ACD7D166}" type="slidenum">
              <a:rPr lang="en-US">
                <a:latin typeface="Arial" charset="0"/>
                <a:cs typeface="Arial" charset="0"/>
              </a:rPr>
              <a:pPr/>
              <a:t>18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3823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623A5-DEF1-4C17-A924-C5B4ACD7D166}" type="slidenum">
              <a:rPr lang="en-US">
                <a:latin typeface="Arial" charset="0"/>
                <a:cs typeface="Arial" charset="0"/>
              </a:rPr>
              <a:pPr/>
              <a:t>19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537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0AD419-9D7E-4A76-B68A-0678FDA0E713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232B5978-74B7-4C41-BE18-DB34A8163B6E}" type="slidenum">
              <a:rPr lang="en-US" sz="1200">
                <a:solidFill>
                  <a:srgbClr val="000000"/>
                </a:solidFill>
              </a:rPr>
              <a:pPr algn="r" eaLnBrk="0" hangingPunct="0"/>
              <a:t>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1121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623A5-DEF1-4C17-A924-C5B4ACD7D166}" type="slidenum">
              <a:rPr lang="en-US">
                <a:latin typeface="Arial" charset="0"/>
                <a:cs typeface="Arial" charset="0"/>
              </a:rPr>
              <a:pPr/>
              <a:t>20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3692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F58DFC-2BC1-4261-8027-C2E696780256}" type="slidenum">
              <a:rPr lang="en-US">
                <a:latin typeface="Arial" charset="0"/>
                <a:cs typeface="Arial" charset="0"/>
              </a:rPr>
              <a:pPr/>
              <a:t>21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4713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F58DFC-2BC1-4261-8027-C2E696780256}" type="slidenum">
              <a:rPr lang="en-US">
                <a:latin typeface="Arial" charset="0"/>
                <a:cs typeface="Arial" charset="0"/>
              </a:rPr>
              <a:pPr/>
              <a:t>22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9831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F58DFC-2BC1-4261-8027-C2E696780256}" type="slidenum">
              <a:rPr lang="en-US">
                <a:latin typeface="Arial" charset="0"/>
                <a:cs typeface="Arial" charset="0"/>
              </a:rPr>
              <a:pPr/>
              <a:t>23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1793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4A3F92-63C4-4174-AAE3-2A06CA0A79AE}" type="slidenum">
              <a:rPr lang="en-US">
                <a:latin typeface="Arial" charset="0"/>
                <a:cs typeface="Arial" charset="0"/>
              </a:rPr>
              <a:pPr/>
              <a:t>24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789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CC7F75-DE08-4C87-B730-18A9FACF313D}" type="slidenum">
              <a:rPr lang="en-US">
                <a:latin typeface="Arial" charset="0"/>
                <a:cs typeface="Arial" charset="0"/>
              </a:rPr>
              <a:pPr/>
              <a:t>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156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CC7F75-DE08-4C87-B730-18A9FACF313D}" type="slidenum">
              <a:rPr lang="en-US">
                <a:latin typeface="Arial" charset="0"/>
                <a:cs typeface="Arial" charset="0"/>
              </a:rPr>
              <a:pPr/>
              <a:t>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449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CC7F75-DE08-4C87-B730-18A9FACF313D}" type="slidenum">
              <a:rPr lang="en-US">
                <a:latin typeface="Arial" charset="0"/>
                <a:cs typeface="Arial" charset="0"/>
              </a:rPr>
              <a:pPr/>
              <a:t>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9540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C736E3-8D50-4458-A938-9C80E19EEA51}" type="slidenum">
              <a:rPr lang="en-US">
                <a:latin typeface="Arial" charset="0"/>
                <a:cs typeface="Arial" charset="0"/>
              </a:rPr>
              <a:pPr/>
              <a:t>6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426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C736E3-8D50-4458-A938-9C80E19EEA51}" type="slidenum">
              <a:rPr lang="en-US">
                <a:latin typeface="Arial" charset="0"/>
                <a:cs typeface="Arial" charset="0"/>
              </a:rPr>
              <a:pPr/>
              <a:t>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110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C736E3-8D50-4458-A938-9C80E19EEA51}" type="slidenum">
              <a:rPr lang="en-US">
                <a:latin typeface="Arial" charset="0"/>
                <a:cs typeface="Arial" charset="0"/>
              </a:rPr>
              <a:pPr/>
              <a:t>8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9564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3412C7-D5DA-4649-BFB0-E7246C1BFCDC}" type="slidenum">
              <a:rPr lang="en-US">
                <a:latin typeface="Arial" charset="0"/>
                <a:cs typeface="Arial" charset="0"/>
              </a:rPr>
              <a:pPr/>
              <a:t>9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500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5E96D-269B-44B1-8080-E48A60598E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8DC3E-7502-4122-9E31-352D98ACE8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739A2-8D50-4423-8C4E-5CD100624F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1E81B-AF86-4663-ACB9-D235EDC64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D7DCB-355D-4958-ABFA-85ACA2AE7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719CB-15E0-4016-BAC6-FA65FD1B3C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C6B1D-2B3E-470A-A51F-0DFCC1550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D462C-333E-4F7D-9180-F1AD47078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F05CA-37AE-4A20-9DCD-24971B807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8BA37-3006-446C-9DF0-4886D6DFE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E74FF-47DD-4C8C-AC7B-53981EF356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A428B0D-5D7F-41D4-990E-9779FB4F8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Suddenness of His Coming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Most people live unprepared for their eternal future thinking they have plenty of time to do it later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Galatians 6:7-8 - God is not mocked. You reap what you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sow.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Ignoring God’s warnings risks destruction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Jewish Wedding Festival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Jesus gives two parables in Matthew 25 to encourage the faithful and warn those who are not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False professions of faith are serious, and more so because self-deception is so often a part of them	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Jewish Wedding Festival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Engagement: the fathers arrange for a suitable bride or groom for their son or daughter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Betrothal: a legal union in which the dowry is paid and the man prepares a home for his bride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Jewish Wedding Festival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Wedding Feast: a celebration lasting up to a week in which the marriage is celebrated and consummated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6731"/>
            <a:ext cx="9144000" cy="1292662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Parable of the 10 Virgins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4000" b="1" dirty="0" smtClean="0">
                <a:solidFill>
                  <a:srgbClr val="FFFF99"/>
                </a:solidFill>
                <a:latin typeface="Arial Narrow" pitchFamily="34" charset="0"/>
              </a:rPr>
              <a:t>Matthew 25:1-13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Point of the Parable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Allegorical, devotional and liberal method misinterpret parables with speculation and imagination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Parables include all the details needed to make the point and interpretation of them must match that point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Point of the Parable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This parable illustrates the same theme as Matthew 24:32-51 ending with the same warning (24:42,44)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10 virgins attend the bride according to Jewish custom, each with their lamp and waiting for the groom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Point of the Parable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Jesus is comparing them to the kingdom of heaven (25:1) - the church waits for the return of Christ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5 were foolish &amp; 5 were prudent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God’s people have always been a mixture - Isaiah 29:13; Romans 9:6; Matt. 13:25f; Acts 20:29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Point of the Parable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Five foolishly do not bring enough oil while the five prudent do so that they will be ready at any time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They know the groom will come that night, but they don’t know when - and he delays for unknown reasons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Jesus’ return seems delayed, but He knows the reason for waiting</a:t>
            </a:r>
          </a:p>
          <a:p>
            <a:pPr eaLnBrk="1" hangingPunct="1"/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Point of the Parable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Falling asleep is not condemned, but falling asleep while not being prepared is foolish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Resting quietly in self-deception and false assurance is foolish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bridegroom arrives, and the foolishness of the five now becomes apparent - they are not prepared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Turn off sound to all electronic devices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Point of the Parable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Isaiah 53:1-7 - Salvation is purchased without money by repentance and faith in God and His promises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five foolish maids miss the procession with the bridegroom because they are away getting oil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Tragedy of Self-Deception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When the foolish virgins arrive at the wedding feast, they are shut out because they are not recognized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Jesus’ warning from the parable is to be on the alert, because you do not know the day or hour of His return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Tragedy of Self-Deception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text is specific to the Tribulation generation, but the warning applies now - death comes suddenly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Many people think they are ready, but they are self-deceived for they are not - Matthew 7:21-23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Tragedy of Self-Deception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Trust in anything other than person and work of the Lord Jesus Christ will leave you unprepared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Heed the challenge of Paul in 2 Corinthians 13:5 to test yourself to see whether you are in the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faith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Don’t be caught unaware </a:t>
            </a:r>
            <a:r>
              <a:rPr lang="en-US" sz="4400" b="1" smtClean="0">
                <a:solidFill>
                  <a:srgbClr val="FFFFFF"/>
                </a:solidFill>
                <a:latin typeface="Arial Narrow" pitchFamily="34" charset="0"/>
              </a:rPr>
              <a:t>&amp; unready!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dirty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dirty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dirty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dirty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sz="3600" b="1" dirty="0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Necessity of Being Prepared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25:1-13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Ecclesiastes: life under the Sun apart from God is vanity - futile  emptiness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Solomon shows that materialism, hedonism, fame, power, position are all chasing the wind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Necessity of Being Prepared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25:1-13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False religions are worse because the truth may not be recognized until judgment day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Without meaning to life, people seek to dull or escape the pain of living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Ecclesiastes 12:13-14 - Solomon’s conclusion points to the source of hope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Necessity of Being Prepared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25:1-13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Life under the Sun apart from God is a contrast to the hope and purpose to life under the SON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1 Peter 1:3, Titus 2:13 - Christians have hope because of redemption, eternal life, and Jesus’ promises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Review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24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Matthew 24:4-13 are the signs of the </a:t>
            </a:r>
            <a:r>
              <a:rPr lang="en-US" sz="4400" b="1" i="1" dirty="0" smtClean="0">
                <a:solidFill>
                  <a:srgbClr val="FFFFFF"/>
                </a:solidFill>
                <a:latin typeface="Arial Narrow" pitchFamily="34" charset="0"/>
              </a:rPr>
              <a:t>“beginning of birth pangs”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- the early part of the Tribulation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mid period is marked by the Abomination of Desolation and the Great Tribulation (15-27)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Review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24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end period is marked by signs in the heavens and Jesus’ physical return in the clouds (28-31)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message of Matthew 24 is specifically to the generation alive at that time - but it warns us too</a:t>
            </a:r>
          </a:p>
          <a:p>
            <a:pPr eaLnBrk="1" hangingPunct="1"/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Review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24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Jesus returns for His church prior to the Tribulation  - 1 Thessalonians 4:17; 5:9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Suddenness of His Coming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Like in the days of Noah, people will be surprised at Jesus’ return because they ignore the signs for it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Jesus took care to give ample warning about the future - the season will be known though the day will not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1690</TotalTime>
  <Words>921</Words>
  <Application>Microsoft Office PowerPoint</Application>
  <PresentationFormat>On-screen Show (4:3)</PresentationFormat>
  <Paragraphs>96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Necessity of Being Prepared Matthew 25:1-13</vt:lpstr>
      <vt:lpstr>The Necessity of Being Prepared Matthew 25:1-13</vt:lpstr>
      <vt:lpstr>The Necessity of Being Prepared Matthew 25:1-13</vt:lpstr>
      <vt:lpstr>Review Matthew 24</vt:lpstr>
      <vt:lpstr>Review Matthew 24</vt:lpstr>
      <vt:lpstr>Review Matthew 24</vt:lpstr>
      <vt:lpstr>The Suddenness of His Coming</vt:lpstr>
      <vt:lpstr>The Suddenness of His Coming</vt:lpstr>
      <vt:lpstr>The Jewish Wedding Festival</vt:lpstr>
      <vt:lpstr>The Jewish Wedding Festival</vt:lpstr>
      <vt:lpstr>The Jewish Wedding Festival</vt:lpstr>
      <vt:lpstr>The Parable of the 10 Virgins  Matthew 25:1-13</vt:lpstr>
      <vt:lpstr>The Point of the Parable</vt:lpstr>
      <vt:lpstr>The Point of the Parable</vt:lpstr>
      <vt:lpstr>The Point of the Parable</vt:lpstr>
      <vt:lpstr>The Point of the Parable</vt:lpstr>
      <vt:lpstr>The Point of the Parable</vt:lpstr>
      <vt:lpstr>The Point of the Parable</vt:lpstr>
      <vt:lpstr>The Tragedy of Self-Deception</vt:lpstr>
      <vt:lpstr>The Tragedy of Self-Deception</vt:lpstr>
      <vt:lpstr>The Tragedy of Self-Deception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143</cp:revision>
  <dcterms:modified xsi:type="dcterms:W3CDTF">2024-12-07T18:23:25Z</dcterms:modified>
</cp:coreProperties>
</file>