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50" r:id="rId2"/>
    <p:sldMasterId id="2147483651" r:id="rId3"/>
  </p:sldMasterIdLst>
  <p:notesMasterIdLst>
    <p:notesMasterId r:id="rId42"/>
  </p:notesMasterIdLst>
  <p:sldIdLst>
    <p:sldId id="319" r:id="rId4"/>
    <p:sldId id="318" r:id="rId5"/>
    <p:sldId id="321" r:id="rId6"/>
    <p:sldId id="322" r:id="rId7"/>
    <p:sldId id="260" r:id="rId8"/>
    <p:sldId id="278" r:id="rId9"/>
    <p:sldId id="288" r:id="rId10"/>
    <p:sldId id="292" r:id="rId11"/>
    <p:sldId id="293" r:id="rId12"/>
    <p:sldId id="279" r:id="rId13"/>
    <p:sldId id="296" r:id="rId14"/>
    <p:sldId id="295" r:id="rId15"/>
    <p:sldId id="280" r:id="rId16"/>
    <p:sldId id="281" r:id="rId17"/>
    <p:sldId id="297" r:id="rId18"/>
    <p:sldId id="282" r:id="rId19"/>
    <p:sldId id="289" r:id="rId20"/>
    <p:sldId id="283" r:id="rId21"/>
    <p:sldId id="298" r:id="rId22"/>
    <p:sldId id="284" r:id="rId23"/>
    <p:sldId id="299" r:id="rId24"/>
    <p:sldId id="286" r:id="rId25"/>
    <p:sldId id="300" r:id="rId26"/>
    <p:sldId id="301" r:id="rId27"/>
    <p:sldId id="290" r:id="rId28"/>
    <p:sldId id="303" r:id="rId29"/>
    <p:sldId id="302" r:id="rId30"/>
    <p:sldId id="291" r:id="rId31"/>
    <p:sldId id="304" r:id="rId32"/>
    <p:sldId id="307" r:id="rId33"/>
    <p:sldId id="308" r:id="rId34"/>
    <p:sldId id="310" r:id="rId35"/>
    <p:sldId id="311" r:id="rId36"/>
    <p:sldId id="309" r:id="rId37"/>
    <p:sldId id="312" r:id="rId38"/>
    <p:sldId id="287" r:id="rId39"/>
    <p:sldId id="313" r:id="rId40"/>
    <p:sldId id="320" r:id="rId4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99"/>
    <a:srgbClr val="003399"/>
    <a:srgbClr val="C0C0C0"/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106" d="100"/>
          <a:sy n="106" d="100"/>
        </p:scale>
        <p:origin x="1134" y="2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presProps" Target="presProps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tableStyles" Target="tableStyles.xml"/><Relationship Id="rId20" Type="http://schemas.openxmlformats.org/officeDocument/2006/relationships/slide" Target="slides/slide17.xml"/><Relationship Id="rId41" Type="http://schemas.openxmlformats.org/officeDocument/2006/relationships/slide" Target="slides/slide3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 alt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endParaRPr lang="en-US" altLang="en-US"/>
          </a:p>
        </p:txBody>
      </p:sp>
      <p:sp>
        <p:nvSpPr>
          <p:cNvPr id="4198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0"/>
            <a:r>
              <a:rPr lang="en-US" altLang="en-US" smtClean="0"/>
              <a:t>Second level</a:t>
            </a:r>
          </a:p>
          <a:p>
            <a:pPr lvl="0"/>
            <a:r>
              <a:rPr lang="en-US" altLang="en-US" smtClean="0"/>
              <a:t>Third level</a:t>
            </a:r>
          </a:p>
          <a:p>
            <a:pPr lvl="0"/>
            <a:r>
              <a:rPr lang="en-US" altLang="en-US" smtClean="0"/>
              <a:t>Fourth level</a:t>
            </a:r>
          </a:p>
          <a:p>
            <a:pPr lvl="0"/>
            <a:r>
              <a:rPr lang="en-US" altLang="en-US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 alt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A5D08AF8-6192-46D4-8C97-A86F8523831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33670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287E6C-754B-460C-A8BA-834F1DEB64CF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9046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64F5125A-6952-4A82-814A-84D30F10E484}" type="slidenum">
              <a:rPr lang="en-US" altLang="en-US" sz="1200"/>
              <a:pPr algn="r"/>
              <a:t>1</a:t>
            </a:fld>
            <a:endParaRPr lang="en-US" altLang="en-US" sz="1200"/>
          </a:p>
        </p:txBody>
      </p:sp>
      <p:sp>
        <p:nvSpPr>
          <p:cNvPr id="1904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04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60463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72E7B2-B611-4818-908A-04497FB34E9F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645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93113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6C146A-DE1A-407C-82F9-21729507851C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921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58284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6028DD-EE52-4FEA-8147-E2B2AC1AB74C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901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62656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62FAF0-64DD-4E77-ACFB-1C34B746F603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655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701880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AF175D-4F35-42A7-9C57-C3BAF87CF68E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665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80649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5FCA9E-D426-4629-B5B5-89232E75EDF5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983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526480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C32CACB-6928-4DBC-8C37-F86C139E1F13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675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703797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5180A3-45AE-474A-BC78-DFA55C47096C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778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410916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0ECAD1-0A14-43B8-AF61-39A2BF5F129F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686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437213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95C8A1-9CDD-4A1B-BA08-D0E340A5D5D1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1003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27770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3C49BF-CDF0-4B5C-9BFD-8E04A3CE1092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18739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7C52296F-7B64-4405-81FF-FA08205EFA27}" type="slidenum">
              <a:rPr lang="en-US" altLang="en-US" sz="1200"/>
              <a:pPr algn="r"/>
              <a:t>2</a:t>
            </a:fld>
            <a:endParaRPr lang="en-US" altLang="en-US" sz="1200"/>
          </a:p>
        </p:txBody>
      </p:sp>
      <p:sp>
        <p:nvSpPr>
          <p:cNvPr id="1873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73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866869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C74EEC-A507-4FB0-A0D1-E6FE795322FD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696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78219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D4E50D-8C9D-4F84-9D15-66031C8E1D8D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1044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916253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9ADEFE-6A3F-4949-B0E0-7E08BF57394A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716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5534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944467-988C-48F3-9FE2-8D6FF15EF0DE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1064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781971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AB5770-6FE6-4C2F-9987-E310576BEDD0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1085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301681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F615AC-573D-417B-920B-6913AB8720B1}" type="slidenum">
              <a:rPr lang="en-US" altLang="en-US"/>
              <a:pPr/>
              <a:t>25</a:t>
            </a:fld>
            <a:endParaRPr lang="en-US" altLang="en-US"/>
          </a:p>
        </p:txBody>
      </p:sp>
      <p:sp>
        <p:nvSpPr>
          <p:cNvPr id="798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245564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6FFCFE-BBD4-4227-A3D2-735321453DD3}" type="slidenum">
              <a:rPr lang="en-US" altLang="en-US"/>
              <a:pPr/>
              <a:t>26</a:t>
            </a:fld>
            <a:endParaRPr lang="en-US" altLang="en-US"/>
          </a:p>
        </p:txBody>
      </p:sp>
      <p:sp>
        <p:nvSpPr>
          <p:cNvPr id="1126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757165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BCDB40-8205-42BA-A069-009DD4438606}" type="slidenum">
              <a:rPr lang="en-US" altLang="en-US"/>
              <a:pPr/>
              <a:t>27</a:t>
            </a:fld>
            <a:endParaRPr lang="en-US" altLang="en-US"/>
          </a:p>
        </p:txBody>
      </p:sp>
      <p:sp>
        <p:nvSpPr>
          <p:cNvPr id="1105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030307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D1020D-4AC8-4138-9E46-2E26CEF20207}" type="slidenum">
              <a:rPr lang="en-US" altLang="en-US"/>
              <a:pPr/>
              <a:t>28</a:t>
            </a:fld>
            <a:endParaRPr lang="en-US" altLang="en-US"/>
          </a:p>
        </p:txBody>
      </p:sp>
      <p:sp>
        <p:nvSpPr>
          <p:cNvPr id="819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471438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9CEF0C-D121-47E7-A46F-A654C0A38381}" type="slidenum">
              <a:rPr lang="en-US" altLang="en-US"/>
              <a:pPr/>
              <a:t>29</a:t>
            </a:fld>
            <a:endParaRPr lang="en-US" altLang="en-US"/>
          </a:p>
        </p:txBody>
      </p:sp>
      <p:sp>
        <p:nvSpPr>
          <p:cNvPr id="1146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2019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24F0D1-A0CD-46CB-98B4-A27D22280134}" type="slidenum">
              <a:rPr lang="en-US" altLang="en-US">
                <a:solidFill>
                  <a:srgbClr val="000000"/>
                </a:solidFill>
              </a:rPr>
              <a:pPr/>
              <a:t>3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34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179498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9705FC-D2EA-495A-80C0-1BE76AE24810}" type="slidenum">
              <a:rPr lang="en-US" altLang="en-US"/>
              <a:pPr/>
              <a:t>30</a:t>
            </a:fld>
            <a:endParaRPr lang="en-US" altLang="en-US"/>
          </a:p>
        </p:txBody>
      </p:sp>
      <p:sp>
        <p:nvSpPr>
          <p:cNvPr id="1208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890859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2991F2-2DC2-492E-BE05-6AD2B5586581}" type="slidenum">
              <a:rPr lang="en-US" altLang="en-US"/>
              <a:pPr/>
              <a:t>31</a:t>
            </a:fld>
            <a:endParaRPr lang="en-US" altLang="en-US"/>
          </a:p>
        </p:txBody>
      </p:sp>
      <p:sp>
        <p:nvSpPr>
          <p:cNvPr id="1228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733778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91FDCE-AF7A-41F9-A4B0-0ABE40BE1FCB}" type="slidenum">
              <a:rPr lang="en-US" altLang="en-US"/>
              <a:pPr/>
              <a:t>32</a:t>
            </a:fld>
            <a:endParaRPr lang="en-US" altLang="en-US"/>
          </a:p>
        </p:txBody>
      </p:sp>
      <p:sp>
        <p:nvSpPr>
          <p:cNvPr id="1269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881198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9DB484-EC22-48F3-971B-1E54FF6080B8}" type="slidenum">
              <a:rPr lang="en-US" altLang="en-US"/>
              <a:pPr/>
              <a:t>33</a:t>
            </a:fld>
            <a:endParaRPr lang="en-US" altLang="en-US"/>
          </a:p>
        </p:txBody>
      </p:sp>
      <p:sp>
        <p:nvSpPr>
          <p:cNvPr id="1290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407190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D6797F-5E3E-463A-B54E-6482A21E656F}" type="slidenum">
              <a:rPr lang="en-US" altLang="en-US"/>
              <a:pPr/>
              <a:t>34</a:t>
            </a:fld>
            <a:endParaRPr lang="en-US" altLang="en-US"/>
          </a:p>
        </p:txBody>
      </p:sp>
      <p:sp>
        <p:nvSpPr>
          <p:cNvPr id="1249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7490372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6F2AE6-2244-4CD9-8C6D-0DA5EB159F75}" type="slidenum">
              <a:rPr lang="en-US" altLang="en-US"/>
              <a:pPr/>
              <a:t>35</a:t>
            </a:fld>
            <a:endParaRPr lang="en-US" altLang="en-US"/>
          </a:p>
        </p:txBody>
      </p:sp>
      <p:sp>
        <p:nvSpPr>
          <p:cNvPr id="1331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7151440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2AA56A-E346-4191-8144-4A44107D96CD}" type="slidenum">
              <a:rPr lang="en-US" altLang="en-US"/>
              <a:pPr/>
              <a:t>36</a:t>
            </a:fld>
            <a:endParaRPr lang="en-US" altLang="en-US"/>
          </a:p>
        </p:txBody>
      </p:sp>
      <p:sp>
        <p:nvSpPr>
          <p:cNvPr id="727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3282749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5C1CED-9369-46FA-90BA-B5A51B7148B8}" type="slidenum">
              <a:rPr lang="en-US" altLang="en-US"/>
              <a:pPr/>
              <a:t>37</a:t>
            </a:fld>
            <a:endParaRPr lang="en-US" altLang="en-US"/>
          </a:p>
        </p:txBody>
      </p:sp>
      <p:sp>
        <p:nvSpPr>
          <p:cNvPr id="1351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8511122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372E3D-3190-49DD-BEAF-8E0128FF4919}" type="slidenum">
              <a:rPr lang="en-US" altLang="en-US"/>
              <a:pPr/>
              <a:t>38</a:t>
            </a:fld>
            <a:endParaRPr lang="en-US" altLang="en-US"/>
          </a:p>
        </p:txBody>
      </p:sp>
      <p:sp>
        <p:nvSpPr>
          <p:cNvPr id="19456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73241CF6-F158-42FB-8F7C-5BBF1EC94412}" type="slidenum">
              <a:rPr lang="en-US" altLang="en-US" sz="1200"/>
              <a:pPr algn="r"/>
              <a:t>38</a:t>
            </a:fld>
            <a:endParaRPr lang="en-US" altLang="en-US" sz="1200"/>
          </a:p>
        </p:txBody>
      </p:sp>
      <p:sp>
        <p:nvSpPr>
          <p:cNvPr id="1945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47889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24F0D1-A0CD-46CB-98B4-A27D22280134}" type="slidenum">
              <a:rPr lang="en-US" altLang="en-US">
                <a:solidFill>
                  <a:srgbClr val="000000"/>
                </a:solidFill>
              </a:rPr>
              <a:pPr/>
              <a:t>4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34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67644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A6860D-E05A-4046-876B-BA5DABE43C3D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624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94003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24F0D1-A0CD-46CB-98B4-A27D22280134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634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11073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3C497B-3B54-4AF2-9155-8D3E3E3C67CC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757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54747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D9B929-1976-4107-8718-6159FB6C0CF3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839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26378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86CD62-AFA5-4987-9D64-D6B8664F5356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860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16633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588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461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7168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9924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4883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364551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125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3099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7643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6197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44013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0335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243327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43522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10993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699C84-F57C-4551-9522-32AA1A6FD0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350578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87F299-BA56-4F0B-976A-65E8813227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483271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1B2FEC-2641-4436-8210-A15260B9681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482345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311919-C9AC-4A0D-8201-3197F8B2F71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846301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1BDA08-11F5-426E-91A5-061DED4F37B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538478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DE0920-5D88-444C-8559-59BE919821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845730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735ADB-4670-439E-93DD-C5F0AD38C73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5497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0791027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9FF957-3CEA-41C5-9B00-A0C6DAA7572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993982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822F73-BAFF-4AE9-B784-D0675288DAA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230419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6F77D7-4EB9-4031-A559-377462CE0C5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192170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297E8E-71AB-495F-9E64-571FFA2C25C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6192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390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60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029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21643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40839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0919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i="1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176213" indent="-176213" algn="l" rtl="0" fontAlgn="base">
        <a:spcBef>
          <a:spcPct val="20000"/>
        </a:spcBef>
        <a:spcAft>
          <a:spcPct val="0"/>
        </a:spcAft>
        <a:buChar char="•"/>
        <a:defRPr sz="4000" kern="12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fontAlgn="base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 kern="1200">
          <a:solidFill>
            <a:schemeClr val="bg1"/>
          </a:solidFill>
          <a:latin typeface="+mn-lt"/>
          <a:ea typeface="+mn-ea"/>
          <a:cs typeface="+mn-cs"/>
        </a:defRPr>
      </a:lvl2pPr>
      <a:lvl3pPr marL="735013" indent="-163513" algn="l" rtl="0" fontAlgn="base">
        <a:spcBef>
          <a:spcPct val="20000"/>
        </a:spcBef>
        <a:spcAft>
          <a:spcPct val="0"/>
        </a:spcAft>
        <a:buChar char="•"/>
        <a:defRPr sz="3600" kern="1200">
          <a:solidFill>
            <a:schemeClr val="bg1"/>
          </a:solidFill>
          <a:latin typeface="+mn-lt"/>
          <a:ea typeface="+mn-ea"/>
          <a:cs typeface="+mn-cs"/>
        </a:defRPr>
      </a:lvl3pPr>
      <a:lvl4pPr marL="1025525" indent="-176213" algn="l" rtl="0" fontAlgn="base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 kern="1200">
          <a:solidFill>
            <a:schemeClr val="bg1"/>
          </a:solidFill>
          <a:latin typeface="+mn-lt"/>
          <a:ea typeface="+mn-ea"/>
          <a:cs typeface="+mn-cs"/>
        </a:defRPr>
      </a:lvl4pPr>
      <a:lvl5pPr marL="1254125" indent="-114300" algn="l" rtl="0" fontAlgn="base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i="1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176213" indent="-176213" algn="l" rtl="0" fontAlgn="base">
        <a:spcBef>
          <a:spcPct val="20000"/>
        </a:spcBef>
        <a:spcAft>
          <a:spcPct val="0"/>
        </a:spcAft>
        <a:buChar char="•"/>
        <a:defRPr sz="4000" kern="12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fontAlgn="base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 kern="1200">
          <a:solidFill>
            <a:schemeClr val="bg1"/>
          </a:solidFill>
          <a:latin typeface="+mn-lt"/>
          <a:ea typeface="+mn-ea"/>
          <a:cs typeface="+mn-cs"/>
        </a:defRPr>
      </a:lvl2pPr>
      <a:lvl3pPr marL="735013" indent="-163513" algn="l" rtl="0" fontAlgn="base">
        <a:spcBef>
          <a:spcPct val="20000"/>
        </a:spcBef>
        <a:spcAft>
          <a:spcPct val="0"/>
        </a:spcAft>
        <a:buChar char="•"/>
        <a:defRPr sz="3600" kern="1200">
          <a:solidFill>
            <a:schemeClr val="bg1"/>
          </a:solidFill>
          <a:latin typeface="+mn-lt"/>
          <a:ea typeface="+mn-ea"/>
          <a:cs typeface="+mn-cs"/>
        </a:defRPr>
      </a:lvl3pPr>
      <a:lvl4pPr marL="1025525" indent="-176213" algn="l" rtl="0" fontAlgn="base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 kern="1200">
          <a:solidFill>
            <a:schemeClr val="bg1"/>
          </a:solidFill>
          <a:latin typeface="+mn-lt"/>
          <a:ea typeface="+mn-ea"/>
          <a:cs typeface="+mn-cs"/>
        </a:defRPr>
      </a:lvl4pPr>
      <a:lvl5pPr marL="1254125" indent="-114300" algn="l" rtl="0" fontAlgn="base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3304688-62C1-4081-875F-5A5D67246E9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/>
              <a:t>A reminder to consider others Please:</a:t>
            </a:r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/>
              <a:t>Turn off your cell phone or set to vibrate only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/>
              <a:t>Turn off sound to all electronic devices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/>
              <a:t>Use the nursery or cry room if your child is fussy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/>
              <a:t>Get up during the preaching only if absolutely necessary (please sit in back if you must leave early)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Government’s Purpose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Romans 13:3-4.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Government should promote what is good</a:t>
            </a:r>
          </a:p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Governments that cause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fear to those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who do good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risk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being replaced 		(Isaiah 5:20)</a:t>
            </a: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Government’s Purpose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Romans 13:3-4.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Government must cause fear to those who do evil because they carry the sword as an avenger</a:t>
            </a:r>
          </a:p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Government officials are 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“a minister of God to you for good”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(Romans 13:4)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8" grpId="0"/>
      <p:bldP spid="91139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Government’s Purpose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Romans 13:3-4.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Government officials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will give an account of their stewardship of office to God 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- 2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Chronicles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19:6-7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God has chastised or replaced governments that do not fulfill their God given duties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0" grpId="0"/>
      <p:bldP spid="89091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Responsibility to Government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Romans 13:5-8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We are to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submit to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government out of both fear and conscience</a:t>
            </a:r>
          </a:p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We are to pay our taxes whether we like them or not</a:t>
            </a:r>
          </a:p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We are to render proper respect to the authorities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69925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Christians &amp; Politics in a Democracy</a:t>
            </a:r>
            <a:endParaRPr lang="en-US" altLang="en-US" sz="4000" b="1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914400"/>
            <a:ext cx="9144000" cy="5943600"/>
          </a:xfrm>
          <a:noFill/>
          <a:ln/>
        </p:spPr>
        <p:txBody>
          <a:bodyPr/>
          <a:lstStyle/>
          <a:p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Christian citizens have 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responsibility in selecting our representatives and petitioning them on the issues</a:t>
            </a:r>
          </a:p>
          <a:p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In a fair election the people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get what they choose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Christians and Politics in a Democracy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Responsibilities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We must be serious about voting for who would best fulfill God’s purposes</a:t>
            </a:r>
          </a:p>
          <a:p>
            <a:pPr>
              <a:lnSpc>
                <a:spcPct val="90000"/>
              </a:lnSpc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We have a responsibility to see God’s standards upheld and seek a godly government – Proverbs 29:2</a:t>
            </a: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2" grpId="0"/>
      <p:bldP spid="9728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Christians and Politics in a Democracy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Responsibilities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We must not substitute the quest for a godly human government as a quest for the kingdom of God</a:t>
            </a:r>
          </a:p>
          <a:p>
            <a:pPr>
              <a:lnSpc>
                <a:spcPct val="90000"/>
              </a:lnSpc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We are to oppose people and policies that are contrary to the clear teachings of God’s word  - as did the prophets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Christians and Politics in a Democracy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Priorities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Do not allow the propaganda sway you from God’s priorities </a:t>
            </a:r>
          </a:p>
          <a:p>
            <a:pPr>
              <a:lnSpc>
                <a:spcPct val="90000"/>
              </a:lnSpc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God’s priorities are often different from  personal ones – Example: Justice over economics </a:t>
            </a:r>
          </a:p>
          <a:p>
            <a:pPr>
              <a:lnSpc>
                <a:spcPct val="90000"/>
              </a:lnSpc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Look for the best candidate your conscience allows you to vote for in a multiparty system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2" grpId="0"/>
      <p:bldP spid="7680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0325"/>
            <a:ext cx="9144000" cy="1339850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Evaluating the Candidates and the Issues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>
                <a:solidFill>
                  <a:srgbClr val="FFFF99"/>
                </a:solidFill>
                <a:latin typeface="Arial Narrow" panose="020B0606020202030204" pitchFamily="34" charset="0"/>
              </a:rPr>
              <a:t>Life</a:t>
            </a: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 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Life is the first moral priority 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 b="1">
                <a:solidFill>
                  <a:srgbClr val="FFFFFF"/>
                </a:solidFill>
                <a:latin typeface="Arial Narrow" panose="020B0606020202030204" pitchFamily="34" charset="0"/>
              </a:rPr>
              <a:t>(Gen. 1:26,27; 9:6; Num. 35, 2 Kings 24:2)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Human life begins in the womb 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 b="1">
                <a:solidFill>
                  <a:srgbClr val="FFFFFF"/>
                </a:solidFill>
                <a:latin typeface="Arial Narrow" panose="020B0606020202030204" pitchFamily="34" charset="0"/>
              </a:rPr>
              <a:t>(Psalm 139:13; Jer. 1:5-6; Luke 1:41-44)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Abortion, infanticide and euthanasia are all murder</a:t>
            </a: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" dur="500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" dur="500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8" dur="500"/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0325"/>
            <a:ext cx="9144000" cy="1339850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Evaluating the Candidates and the Issues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>
                <a:solidFill>
                  <a:srgbClr val="FFFF99"/>
                </a:solidFill>
                <a:latin typeface="Arial Narrow" panose="020B0606020202030204" pitchFamily="34" charset="0"/>
              </a:rPr>
              <a:t>Life</a:t>
            </a: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 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Questions: </a:t>
            </a:r>
          </a:p>
          <a:p>
            <a:pPr marL="685800" lvl="1" indent="-395288"/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What value does the candidate put on human life? </a:t>
            </a:r>
          </a:p>
          <a:p>
            <a:pPr marL="685800" lvl="1" indent="-395288"/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Are they pro-life, indifferent or pro-abortion? </a:t>
            </a:r>
          </a:p>
          <a:p>
            <a:pPr marL="685800" lvl="1" indent="-395288"/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What is their position on euthanasia?  </a:t>
            </a:r>
          </a:p>
          <a:p>
            <a:pPr marL="685800" lvl="1" indent="-395288"/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Do they uphold capital punishment for murder?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" dur="500"/>
                                        <p:tgtEl>
                                          <p:spTgt spid="9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" dur="500"/>
                                        <p:tgtEl>
                                          <p:spTgt spid="9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6" presetClass="entr" presetSubtype="37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9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99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16" presetClass="entr" presetSubtype="37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6" dur="500"/>
                                        <p:tgtEl>
                                          <p:spTgt spid="99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0" grpId="0"/>
      <p:bldP spid="99331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sz="7200" b="1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4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Evaluating the Candidates and the Issues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Protection 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Protection of its people against internal and external threats is a primary purpose of government </a:t>
            </a: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Evaluating the Candidates and the Issues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Protection 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Questions: </a:t>
            </a:r>
          </a:p>
          <a:p>
            <a:pPr lvl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Does the candidate understand the protective role of government both locally and nationally? </a:t>
            </a:r>
          </a:p>
          <a:p>
            <a:pPr lvl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Does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candidate understand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necessity and proper use of armed force as well as diplomacy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" dur="500"/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0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03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6" grpId="0"/>
      <p:bldP spid="103427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Evaluating the Candidates and the Issues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Justice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Justice: To the degree a government deviates from God’s standard of justice, it fails</a:t>
            </a:r>
          </a:p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True social justice is not equal outcome, it is equality of opportunity or fairness in the application of law</a:t>
            </a: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Evaluating the Candidates and the Issues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Justice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b="1">
                <a:solidFill>
                  <a:srgbClr val="FFFFFF"/>
                </a:solidFill>
                <a:latin typeface="Arial Narrow" panose="020B0606020202030204" pitchFamily="34" charset="0"/>
              </a:rPr>
              <a:t>Micah 6:8 – </a:t>
            </a:r>
          </a:p>
          <a:p>
            <a:pPr marL="754063" lvl="1" indent="-463550"/>
            <a:r>
              <a:rPr lang="en-US" altLang="en-US" b="1">
                <a:solidFill>
                  <a:srgbClr val="FFFFFF"/>
                </a:solidFill>
                <a:latin typeface="Arial Narrow" panose="020B0606020202030204" pitchFamily="34" charset="0"/>
              </a:rPr>
              <a:t>Justice is to be tempered by mercy. Mercy without justice is injustice.  </a:t>
            </a: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" dur="500"/>
                                        <p:tgtEl>
                                          <p:spTgt spid="105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105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4" grpId="0"/>
      <p:bldP spid="105475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Evaluating the Candidates and the Issues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Justice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Questions: </a:t>
            </a:r>
          </a:p>
          <a:p>
            <a:pPr marL="342900" lvl="1" indent="-52388">
              <a:buFont typeface="Wingdings" panose="05000000000000000000" pitchFamily="2" charset="2"/>
              <a:buNone/>
            </a:pP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Does the candidate uphold the rule of law? </a:t>
            </a:r>
          </a:p>
          <a:p>
            <a:pPr marL="342900" lvl="1" indent="-52388">
              <a:buFont typeface="Wingdings" panose="05000000000000000000" pitchFamily="2" charset="2"/>
              <a:buNone/>
            </a:pP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Is he fair in his dealings with supporters and opponents? </a:t>
            </a:r>
          </a:p>
          <a:p>
            <a:pPr marL="342900" lvl="1" indent="-52388">
              <a:buFont typeface="Wingdings" panose="05000000000000000000" pitchFamily="2" charset="2"/>
              <a:buNone/>
            </a:pP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Is the candidate subject to political corruption either in or outside of government?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" dur="500"/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14" presetClass="entr" presetSubtype="1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2" grpId="0"/>
      <p:bldP spid="107523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0325"/>
            <a:ext cx="9144000" cy="1339850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Evaluating the Candidates and the Issues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>
                <a:solidFill>
                  <a:srgbClr val="FFFF99"/>
                </a:solidFill>
                <a:latin typeface="Arial Narrow" panose="020B0606020202030204" pitchFamily="34" charset="0"/>
              </a:rPr>
              <a:t>Morality</a:t>
            </a: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 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Isaiah 5:20 - woe to those who call evil good, and good evil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Some things are especially evil and God pronounces them as abhorrent and abominations </a:t>
            </a: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0" grpId="0"/>
      <p:bldP spid="78851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0325"/>
            <a:ext cx="9144000" cy="1339850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Evaluating the Candidates and the Issues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>
                <a:solidFill>
                  <a:srgbClr val="FFFF99"/>
                </a:solidFill>
                <a:latin typeface="Arial Narrow" panose="020B0606020202030204" pitchFamily="34" charset="0"/>
              </a:rPr>
              <a:t>Morality</a:t>
            </a: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 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Leviticus 18 - immoral sexual practices and perversions and child sacrifice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Sexual perversions destroy families and spread diseases, some of which are deadly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500" fill="hold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8" grpId="0"/>
      <p:bldP spid="111619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0325"/>
            <a:ext cx="9144000" cy="1339850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Evaluating the Candidates and the Issues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>
                <a:solidFill>
                  <a:srgbClr val="FFFF99"/>
                </a:solidFill>
                <a:latin typeface="Arial Narrow" panose="020B0606020202030204" pitchFamily="34" charset="0"/>
              </a:rPr>
              <a:t>Morality</a:t>
            </a: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 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pPr marL="182563" indent="-182563"/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Questions: </a:t>
            </a:r>
          </a:p>
          <a:p>
            <a:pPr marL="411163" lvl="1" indent="-114300">
              <a:buNone/>
            </a:pP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Does the candidate uphold &amp; protect the sacredness of the family &amp; marriage between a man &amp; a woman</a:t>
            </a:r>
            <a:r>
              <a:rPr lang="en-US" altLang="en-US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? </a:t>
            </a:r>
          </a:p>
          <a:p>
            <a:pPr marL="411163" lvl="1" indent="-114300">
              <a:buNone/>
            </a:pPr>
            <a:r>
              <a:rPr lang="en-US" altLang="en-US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Does </a:t>
            </a: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candidate seek to protect children &amp; the family from the LGBT+ </a:t>
            </a:r>
            <a:r>
              <a:rPr lang="en-US" altLang="en-US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agenda?</a:t>
            </a:r>
          </a:p>
          <a:p>
            <a:pPr marL="411163" lvl="1" indent="-114300">
              <a:buNone/>
            </a:pPr>
            <a:r>
              <a:rPr lang="en-US" altLang="en-US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Does the NY candidate support or oppose Proposition 1? </a:t>
            </a:r>
            <a:endParaRPr lang="en-US" altLang="en-US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500" fill="hold"/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0" grpId="0"/>
      <p:bldP spid="109571" grpId="0" uiExpan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0325"/>
            <a:ext cx="9144000" cy="1339850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Evaluating the Candidates and the Issues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>
                <a:solidFill>
                  <a:srgbClr val="FFFF99"/>
                </a:solidFill>
                <a:latin typeface="Arial Narrow" panose="020B0606020202030204" pitchFamily="34" charset="0"/>
              </a:rPr>
              <a:t>Personal integrity - Proverbs 6:16-19. 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71600"/>
            <a:ext cx="9144000" cy="5486400"/>
          </a:xfrm>
          <a:noFill/>
          <a:ln/>
        </p:spPr>
        <p:txBody>
          <a:bodyPr/>
          <a:lstStyle/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Seven things that are abominations to the Lord. </a:t>
            </a:r>
          </a:p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Haughty eyes - The condescending look of the proud &amp; arrogant. 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the candidate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haughty or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humble?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8" grpId="0"/>
      <p:bldP spid="80899" grpId="0" uiExpand="1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0325"/>
            <a:ext cx="9144000" cy="1339850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Evaluating the Candidates and the Issues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>
                <a:solidFill>
                  <a:srgbClr val="FFFF99"/>
                </a:solidFill>
                <a:latin typeface="Arial Narrow" panose="020B0606020202030204" pitchFamily="34" charset="0"/>
              </a:rPr>
              <a:t>Personal integrity - Proverbs 6:16-19.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447800"/>
            <a:ext cx="9144000" cy="54102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A lying tongue - Liars cannot be trusted. 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Is the candidate characterized by honesty or lying?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" dur="500"/>
                                        <p:tgtEl>
                                          <p:spTgt spid="113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13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66" grpId="0"/>
      <p:bldP spid="113667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7915" y="1"/>
            <a:ext cx="9144000" cy="1354217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Applying Godly Priorities to Political Responsibilities</a:t>
            </a:r>
            <a:r>
              <a:rPr lang="en-US" altLang="en-US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 - Selected Scriptures</a:t>
            </a:r>
            <a:endParaRPr lang="en-US" altLang="en-US" sz="4000" b="1" dirty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447800"/>
            <a:ext cx="9144000" cy="5410200"/>
          </a:xfrm>
          <a:noFill/>
          <a:ln/>
        </p:spPr>
        <p:txBody>
          <a:bodyPr/>
          <a:lstStyle/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An “election sermon” deals with Biblical issues that need to be considered for making wise choices</a:t>
            </a:r>
          </a:p>
          <a:p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Christians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are citizens of heaven &amp; ambassadors of Christ to those held in Satan’s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realm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6984709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0325"/>
            <a:ext cx="9144000" cy="1339850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Evaluating the Candidates and the Issues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>
                <a:solidFill>
                  <a:srgbClr val="FFFF99"/>
                </a:solidFill>
                <a:latin typeface="Arial Narrow" panose="020B0606020202030204" pitchFamily="34" charset="0"/>
              </a:rPr>
              <a:t>Personal integrity - Proverbs 6:16-19. 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Shed innocent blood - Accomplices advocate laws allowing it or are complacent in preventing it.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What is the candidate’s position on abortion, infanticide, euthanasia, law enforcement, justice?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19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9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19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0" grpId="0"/>
      <p:bldP spid="119811" grpId="0" uiExpand="1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0325"/>
            <a:ext cx="9144000" cy="1339850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Evaluating the Candidates and the Issues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>
                <a:solidFill>
                  <a:srgbClr val="FFFF99"/>
                </a:solidFill>
                <a:latin typeface="Arial Narrow" panose="020B0606020202030204" pitchFamily="34" charset="0"/>
              </a:rPr>
              <a:t>Personal integrity - Proverbs 6:16-19. 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71600"/>
            <a:ext cx="9144000" cy="54864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A heart that devises wicked plans – 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Do the candidate’s policies better match the policies of God or Satan?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21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58" grpId="0"/>
      <p:bldP spid="121859" grpId="0" uiExpand="1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0325"/>
            <a:ext cx="9144000" cy="1339850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Evaluating the Candidates and the Issues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>
                <a:solidFill>
                  <a:srgbClr val="FFFF99"/>
                </a:solidFill>
                <a:latin typeface="Arial Narrow" panose="020B0606020202030204" pitchFamily="34" charset="0"/>
              </a:rPr>
              <a:t>Personal integrity - Proverbs 6:16-19. 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19200"/>
            <a:ext cx="9144000" cy="60198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Feet that run rapidly to evil – 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What is their response to evil? </a:t>
            </a:r>
          </a:p>
          <a:p>
            <a:pPr lvl="1"/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Intervene? </a:t>
            </a:r>
          </a:p>
          <a:p>
            <a:pPr lvl="1"/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Watch ? </a:t>
            </a:r>
          </a:p>
          <a:p>
            <a:pPr lvl="1"/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Join in?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25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54" grpId="0"/>
      <p:bldP spid="125955" grpId="0" uiExpand="1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7508"/>
            <a:ext cx="9144000" cy="1354217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Evaluating the Candidates and the Issues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dirty="0">
                <a:solidFill>
                  <a:srgbClr val="FFFF99"/>
                </a:solidFill>
                <a:latin typeface="Arial Narrow" panose="020B0606020202030204" pitchFamily="34" charset="0"/>
              </a:rPr>
              <a:t>Personal integrity - Proverbs </a:t>
            </a:r>
            <a:r>
              <a:rPr lang="en-US" altLang="en-US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6:16-19 </a:t>
            </a:r>
            <a:endParaRPr lang="en-US" altLang="en-US" b="1" dirty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55626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A false witness - done to destroy the other person. 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Does the candidate lie / slander others?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28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8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28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02" grpId="0"/>
      <p:bldP spid="128003" grpId="0" uiExpand="1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0325"/>
            <a:ext cx="9144000" cy="1339850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Evaluating the Candidates and the Issues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>
                <a:solidFill>
                  <a:srgbClr val="FFFF99"/>
                </a:solidFill>
                <a:latin typeface="Arial Narrow" panose="020B0606020202030204" pitchFamily="34" charset="0"/>
              </a:rPr>
              <a:t>Personal integrity - Proverbs 6:16-19. 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5562600"/>
          </a:xfrm>
          <a:noFill/>
          <a:ln/>
        </p:spPr>
        <p:txBody>
          <a:bodyPr/>
          <a:lstStyle/>
          <a:p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Spread strife among brothers - either generate it or perpetuate it by lies, rumor and innuendo </a:t>
            </a:r>
          </a:p>
          <a:p>
            <a:r>
              <a:rPr lang="en-US" altLang="en-US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Does </a:t>
            </a: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candidate </a:t>
            </a:r>
            <a:r>
              <a:rPr lang="en-US" altLang="en-US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unnecessarily divide people or does he work to bring about peace &amp; cooperation?</a:t>
            </a:r>
            <a:endParaRPr lang="en-US" altLang="en-US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23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06" grpId="0"/>
      <p:bldP spid="123907" grpId="0" uiExpand="1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0325"/>
            <a:ext cx="9144000" cy="1339850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Evaluating the Candidates and the Issues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>
                <a:solidFill>
                  <a:srgbClr val="FFFF99"/>
                </a:solidFill>
                <a:latin typeface="Arial Narrow" panose="020B0606020202030204" pitchFamily="34" charset="0"/>
              </a:rPr>
              <a:t>Personal integrity - Proverbs 6:16-19. 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5562600"/>
          </a:xfrm>
          <a:noFill/>
          <a:ln/>
        </p:spPr>
        <p:txBody>
          <a:bodyPr/>
          <a:lstStyle/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the candidate able to hold convictions firmly without being either obstinate or lying?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32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098" grpId="0"/>
      <p:bldP spid="132099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69925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Conclusions </a:t>
            </a:r>
            <a:endParaRPr lang="en-US" altLang="en-US" sz="4000" b="1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914400"/>
            <a:ext cx="9144000" cy="5943600"/>
          </a:xfrm>
          <a:noFill/>
          <a:ln/>
        </p:spPr>
        <p:txBody>
          <a:bodyPr/>
          <a:lstStyle/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Strive to approach politics according to Biblical values and priorities instead of political ones 	</a:t>
            </a:r>
          </a:p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Christian’s first priority is always to be pleasing to our Lord &amp; trust Him whether voting, running or serving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69925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Conclusions </a:t>
            </a:r>
            <a:endParaRPr lang="en-US" altLang="en-US" sz="4000" b="1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914400"/>
            <a:ext cx="9144000" cy="59436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The goal of every Christian should be to one day stand before our Lord and hear  </a:t>
            </a:r>
            <a:r>
              <a:rPr lang="en-US" altLang="en-US" sz="4400" b="1" i="1">
                <a:solidFill>
                  <a:srgbClr val="FFFFFF"/>
                </a:solidFill>
                <a:latin typeface="Arial Narrow" panose="020B0606020202030204" pitchFamily="34" charset="0"/>
              </a:rPr>
              <a:t>“Well done thou good and faithful servant.”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34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34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4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146" grpId="0"/>
      <p:bldP spid="134147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sz="7200" b="1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4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7915" y="1"/>
            <a:ext cx="9144000" cy="1354217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Applying Godly Priorities to Political Responsibilities</a:t>
            </a:r>
            <a:r>
              <a:rPr lang="en-US" altLang="en-US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 - Selected Scriptures</a:t>
            </a:r>
            <a:endParaRPr lang="en-US" altLang="en-US" sz="4000" b="1" dirty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447800"/>
            <a:ext cx="9144000" cy="5410200"/>
          </a:xfrm>
          <a:noFill/>
          <a:ln/>
        </p:spPr>
        <p:txBody>
          <a:bodyPr/>
          <a:lstStyle/>
          <a:p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There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are no valid or rational reasons for Christians not to be involved in the political process </a:t>
            </a:r>
          </a:p>
        </p:txBody>
      </p:sp>
    </p:spTree>
    <p:extLst>
      <p:ext uri="{BB962C8B-B14F-4D97-AF65-F5344CB8AC3E}">
        <p14:creationId xmlns:p14="http://schemas.microsoft.com/office/powerpoint/2010/main" val="287903251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69925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Biblical Principles for Politics</a:t>
            </a:r>
            <a:endParaRPr lang="en-US" altLang="en-US" sz="4000" b="1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838200"/>
            <a:ext cx="9144000" cy="6019800"/>
          </a:xfrm>
          <a:noFill/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Historical Background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>
              <a:lnSpc>
                <a:spcPct val="90000"/>
              </a:lnSpc>
            </a:pPr>
            <a:r>
              <a:rPr lang="en-US" altLang="en-US" sz="4400" b="1" dirty="0" err="1" smtClean="0">
                <a:solidFill>
                  <a:srgbClr val="FFFFFF"/>
                </a:solidFill>
                <a:latin typeface="Arial Narrow" panose="020B0606020202030204" pitchFamily="34" charset="0"/>
              </a:rPr>
              <a:t>A</a:t>
            </a:r>
            <a:r>
              <a:rPr lang="en-US" altLang="en-US" sz="4400" b="1" i="1" dirty="0" err="1" smtClean="0">
                <a:solidFill>
                  <a:srgbClr val="FFFFFF"/>
                </a:solidFill>
                <a:latin typeface="Arial Narrow" panose="020B0606020202030204" pitchFamily="34" charset="0"/>
              </a:rPr>
              <a:t>“separation</a:t>
            </a:r>
            <a:r>
              <a:rPr lang="en-US" altLang="en-US" sz="4400" b="1" i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of church and state”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clause is not anywhere in the U.S. Constitution or its amendments</a:t>
            </a:r>
          </a:p>
          <a:p>
            <a:pPr>
              <a:lnSpc>
                <a:spcPct val="90000"/>
              </a:lnSpc>
            </a:pP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Churches are tax exempt by virtue of being a church - not a 503 (c)(3) organization</a:t>
            </a:r>
          </a:p>
          <a:p>
            <a:pPr>
              <a:lnSpc>
                <a:spcPct val="90000"/>
              </a:lnSpc>
            </a:pP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Politics and Politicians were not always words with negative connotations.</a:t>
            </a: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69925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Types of Government</a:t>
            </a:r>
            <a:endParaRPr lang="en-US" altLang="en-US" sz="4000" b="1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838200"/>
            <a:ext cx="9144000" cy="60198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The Bible has great tolerance for many types of governments</a:t>
            </a:r>
          </a:p>
          <a:p>
            <a:pPr lvl="1">
              <a:spcBef>
                <a:spcPct val="0"/>
              </a:spcBef>
            </a:pPr>
            <a:r>
              <a:rPr lang="en-US" altLang="en-US" sz="4400" b="1" i="1">
                <a:solidFill>
                  <a:srgbClr val="FFFFFF"/>
                </a:solidFill>
                <a:latin typeface="Arial Narrow" panose="020B0606020202030204" pitchFamily="34" charset="0"/>
              </a:rPr>
              <a:t>Patriarchal</a:t>
            </a: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 – Abraham</a:t>
            </a:r>
          </a:p>
          <a:p>
            <a:pPr lvl="1">
              <a:spcBef>
                <a:spcPct val="0"/>
              </a:spcBef>
            </a:pPr>
            <a:r>
              <a:rPr lang="en-US" altLang="en-US" sz="4400" b="1" i="1">
                <a:solidFill>
                  <a:srgbClr val="FFFFFF"/>
                </a:solidFill>
                <a:latin typeface="Arial Narrow" panose="020B0606020202030204" pitchFamily="34" charset="0"/>
              </a:rPr>
              <a:t>Tribal</a:t>
            </a: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 – early Israel</a:t>
            </a:r>
          </a:p>
          <a:p>
            <a:pPr lvl="1">
              <a:spcBef>
                <a:spcPct val="0"/>
              </a:spcBef>
            </a:pPr>
            <a:r>
              <a:rPr lang="en-US" altLang="en-US" sz="4400" b="1" i="1">
                <a:solidFill>
                  <a:srgbClr val="FFFFFF"/>
                </a:solidFill>
                <a:latin typeface="Arial Narrow" panose="020B0606020202030204" pitchFamily="34" charset="0"/>
              </a:rPr>
              <a:t>Theocratic</a:t>
            </a: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 – Joshua – Judges</a:t>
            </a:r>
          </a:p>
          <a:p>
            <a:pPr lvl="1">
              <a:spcBef>
                <a:spcPct val="0"/>
              </a:spcBef>
            </a:pPr>
            <a:r>
              <a:rPr lang="en-US" altLang="en-US" sz="4400" b="1" i="1">
                <a:solidFill>
                  <a:srgbClr val="FFFFFF"/>
                </a:solidFill>
                <a:latin typeface="Arial Narrow" panose="020B0606020202030204" pitchFamily="34" charset="0"/>
              </a:rPr>
              <a:t>Kingdom</a:t>
            </a: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 – Saul / David</a:t>
            </a:r>
          </a:p>
          <a:p>
            <a:pPr lvl="1"/>
            <a:r>
              <a:rPr lang="en-US" altLang="en-US" sz="4400" b="1" i="1">
                <a:solidFill>
                  <a:srgbClr val="FFFFFF"/>
                </a:solidFill>
                <a:latin typeface="Arial Narrow" panose="020B0606020202030204" pitchFamily="34" charset="0"/>
              </a:rPr>
              <a:t>Representative</a:t>
            </a: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 – Sanhedrin</a:t>
            </a:r>
          </a:p>
          <a:p>
            <a:pPr lvl="1"/>
            <a:r>
              <a:rPr lang="en-US" altLang="en-US" sz="4400" b="1" i="1">
                <a:solidFill>
                  <a:srgbClr val="FFFFFF"/>
                </a:solidFill>
                <a:latin typeface="Arial Narrow" panose="020B0606020202030204" pitchFamily="34" charset="0"/>
              </a:rPr>
              <a:t>Dictator</a:t>
            </a: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 – Jesus in Millennium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1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Christian &amp; Government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 dirty="0">
                <a:solidFill>
                  <a:srgbClr val="FFFF99"/>
                </a:solidFill>
                <a:latin typeface="Arial Narrow" panose="020B0606020202030204" pitchFamily="34" charset="0"/>
              </a:rPr>
              <a:t>Government’s Foundation 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pPr marL="571500" indent="-571500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It is God that establishes or removes those in positions of power - Daniel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4</a:t>
            </a:r>
          </a:p>
          <a:p>
            <a:pPr marL="571500" indent="-571500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Those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in office should be humble.  God put you in office and can easily remove you. 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4" grpId="0"/>
      <p:bldP spid="74755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The Christian &amp; Government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Government’s Foundation 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pPr marL="398463" indent="-398463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Those running for office need to be more concerned about pleasing the Lord than people</a:t>
            </a:r>
          </a:p>
          <a:p>
            <a:pPr marL="398463" indent="-398463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Believers have hope regardless of who is in office and how good or bad they may be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6" grpId="0"/>
      <p:bldP spid="82947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The Christian &amp; Government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Government’s Foundation 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pPr marL="571500" indent="-571500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Romans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13:1-2 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571500" indent="-571500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Christians submit to government as long as it does not require disobedience to God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4" grpId="0"/>
      <p:bldP spid="84995" grpId="0" uiExpand="1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2172</TotalTime>
  <Words>1294</Words>
  <Application>Microsoft Office PowerPoint</Application>
  <PresentationFormat>On-screen Show (4:3)</PresentationFormat>
  <Paragraphs>173</Paragraphs>
  <Slides>38</Slides>
  <Notes>38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38</vt:i4>
      </vt:variant>
    </vt:vector>
  </HeadingPairs>
  <TitlesOfParts>
    <vt:vector size="45" baseType="lpstr">
      <vt:lpstr>Arial</vt:lpstr>
      <vt:lpstr>Wingdings</vt:lpstr>
      <vt:lpstr>Times New Roman</vt:lpstr>
      <vt:lpstr>Arial Narrow</vt:lpstr>
      <vt:lpstr>Custom Design</vt:lpstr>
      <vt:lpstr>1_Custom Design</vt:lpstr>
      <vt:lpstr>3_Default Design</vt:lpstr>
      <vt:lpstr>A reminder to consider others Please:</vt:lpstr>
      <vt:lpstr>Grace Bible Church  Glorifying God  by Making Disciples of Jesus Christ</vt:lpstr>
      <vt:lpstr>Applying Godly Priorities to Political Responsibilities - Selected Scriptures</vt:lpstr>
      <vt:lpstr>Applying Godly Priorities to Political Responsibilities - Selected Scriptures</vt:lpstr>
      <vt:lpstr>Biblical Principles for Politics</vt:lpstr>
      <vt:lpstr>Types of Government</vt:lpstr>
      <vt:lpstr>The Christian &amp; Government Government’s Foundation </vt:lpstr>
      <vt:lpstr>The Christian &amp; Government Government’s Foundation </vt:lpstr>
      <vt:lpstr>The Christian &amp; Government Government’s Foundation </vt:lpstr>
      <vt:lpstr>Government’s Purpose  Romans 13:3-4.</vt:lpstr>
      <vt:lpstr>Government’s Purpose  Romans 13:3-4.</vt:lpstr>
      <vt:lpstr>Government’s Purpose  Romans 13:3-4.</vt:lpstr>
      <vt:lpstr>Responsibility to Government  Romans 13:5-8</vt:lpstr>
      <vt:lpstr>Christians &amp; Politics in a Democracy</vt:lpstr>
      <vt:lpstr>Christians and Politics in a Democracy Responsibilities</vt:lpstr>
      <vt:lpstr>Christians and Politics in a Democracy Responsibilities</vt:lpstr>
      <vt:lpstr>Christians and Politics in a Democracy Priorities</vt:lpstr>
      <vt:lpstr>Evaluating the Candidates and the Issues Life </vt:lpstr>
      <vt:lpstr>Evaluating the Candidates and the Issues Life </vt:lpstr>
      <vt:lpstr>Evaluating the Candidates and the Issues Protection </vt:lpstr>
      <vt:lpstr>Evaluating the Candidates and the Issues Protection </vt:lpstr>
      <vt:lpstr>Evaluating the Candidates and the Issues Justice</vt:lpstr>
      <vt:lpstr>Evaluating the Candidates and the Issues Justice</vt:lpstr>
      <vt:lpstr>Evaluating the Candidates and the Issues Justice</vt:lpstr>
      <vt:lpstr>Evaluating the Candidates and the Issues Morality </vt:lpstr>
      <vt:lpstr>Evaluating the Candidates and the Issues Morality </vt:lpstr>
      <vt:lpstr>Evaluating the Candidates and the Issues Morality </vt:lpstr>
      <vt:lpstr>Evaluating the Candidates and the Issues Personal integrity - Proverbs 6:16-19. </vt:lpstr>
      <vt:lpstr>Evaluating the Candidates and the Issues Personal integrity - Proverbs 6:16-19. </vt:lpstr>
      <vt:lpstr>Evaluating the Candidates and the Issues Personal integrity - Proverbs 6:16-19. </vt:lpstr>
      <vt:lpstr>Evaluating the Candidates and the Issues Personal integrity - Proverbs 6:16-19. </vt:lpstr>
      <vt:lpstr>Evaluating the Candidates and the Issues Personal integrity - Proverbs 6:16-19. </vt:lpstr>
      <vt:lpstr>Evaluating the Candidates and the Issues Personal integrity - Proverbs 6:16-19 </vt:lpstr>
      <vt:lpstr>Evaluating the Candidates and the Issues Personal integrity - Proverbs 6:16-19. </vt:lpstr>
      <vt:lpstr>Evaluating the Candidates and the Issues Personal integrity - Proverbs 6:16-19. </vt:lpstr>
      <vt:lpstr>Conclusions </vt:lpstr>
      <vt:lpstr>Conclusions 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 Harris</dc:creator>
  <cp:lastModifiedBy>Microsoft account</cp:lastModifiedBy>
  <cp:revision>58</cp:revision>
  <dcterms:modified xsi:type="dcterms:W3CDTF">2024-10-05T01:49:10Z</dcterms:modified>
</cp:coreProperties>
</file>