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1" r:id="rId2"/>
    <p:sldMasterId id="2147483673" r:id="rId3"/>
  </p:sldMasterIdLst>
  <p:notesMasterIdLst>
    <p:notesMasterId r:id="rId32"/>
  </p:notesMasterIdLst>
  <p:sldIdLst>
    <p:sldId id="312" r:id="rId4"/>
    <p:sldId id="313" r:id="rId5"/>
    <p:sldId id="260" r:id="rId6"/>
    <p:sldId id="296" r:id="rId7"/>
    <p:sldId id="314" r:id="rId8"/>
    <p:sldId id="278" r:id="rId9"/>
    <p:sldId id="297" r:id="rId10"/>
    <p:sldId id="298" r:id="rId11"/>
    <p:sldId id="279" r:id="rId12"/>
    <p:sldId id="299" r:id="rId13"/>
    <p:sldId id="280" r:id="rId14"/>
    <p:sldId id="300" r:id="rId15"/>
    <p:sldId id="301" r:id="rId16"/>
    <p:sldId id="302" r:id="rId17"/>
    <p:sldId id="303" r:id="rId18"/>
    <p:sldId id="281" r:id="rId19"/>
    <p:sldId id="304" r:id="rId20"/>
    <p:sldId id="305" r:id="rId21"/>
    <p:sldId id="306" r:id="rId22"/>
    <p:sldId id="307" r:id="rId23"/>
    <p:sldId id="308" r:id="rId24"/>
    <p:sldId id="283" r:id="rId25"/>
    <p:sldId id="309" r:id="rId26"/>
    <p:sldId id="284" r:id="rId27"/>
    <p:sldId id="286" r:id="rId28"/>
    <p:sldId id="310" r:id="rId29"/>
    <p:sldId id="287" r:id="rId30"/>
    <p:sldId id="295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3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28844B8-04C7-4F9C-8147-9E6E8F805A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004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5205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CE2BDF-69DF-4E10-A621-7E1EBBD54A9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653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FC49AB-50F4-411A-9FE4-5484ABF3CB0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352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54C53E-9D69-4DF0-BC2E-9703914A574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492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414CF5-2AE5-4173-AF1C-14B11B55766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472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1E77D-1028-4824-A23B-C63729DEFB2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77527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BD830-AF82-4D28-8148-6ABC64FED3A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829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B5943-BC01-4514-BC2F-4A2D223D7B4A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6079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3C425-42EE-4CED-BDD9-CC629A004FA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477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83F09F-8A3E-4F21-81BF-9ECA2BBAB25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117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37734-F1CF-400D-AA6C-4C15755CC3D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726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97294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B5CCC-E534-4FAF-A9D9-7B361BFF91E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3871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F3FDE-253F-4319-B571-7494C79F17C0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6297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3DB23D-2D5E-4CE0-88E4-CFE8ADF1ACA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025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A70A7C-E261-4380-BB1C-D8FAA88253B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6740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8D565-F874-4D81-897F-48E371DFEEB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567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40922-E8E5-4DD0-922A-5FCFEB40973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5934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EA57EA-C094-4779-AE5E-C5E16FD1EEB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4493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EF28A-FEB3-4E08-B979-4027401DEDC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1834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082F7-167E-4872-983B-262F78035539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670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C29A0B-6F4E-4BE6-86DB-BA5E96652B1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24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82A01-4C59-4030-ADED-3E21D86550C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221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82A01-4C59-4030-ADED-3E21D86550C0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64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C3678-D884-438D-86E1-37DC49DDAB4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241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4DBA99-CEEC-4C40-B6FF-55EBDBABAEE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516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F878B8-94B5-4F10-89D5-CB7B690F610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801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0AFB2B-9CA2-4AD4-B249-5D759C46F9A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86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4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1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29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48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3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22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11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87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6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326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201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53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3933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44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84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016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8567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104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449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1035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04234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5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64181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621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045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3715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67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9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39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287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670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14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73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6638413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Cause of Divorce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Matthew 19:7-9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Hard hearts include not only the one that sins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will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repent, but also the one that will not forgive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 9: Not a cause for divorce, just the exception in which remarriage after divorce doesn’t cause adultery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Clear teaching in the Scriptures </a:t>
            </a:r>
            <a:b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regarding marriage &amp; divorce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pPr marL="519113" indent="-519113">
              <a:buFontTx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intended marriage to be permanent (Gen. 2:24 cf. Mt. 19:4-8)</a:t>
            </a:r>
          </a:p>
          <a:p>
            <a:pPr marL="519113" indent="-519113">
              <a:buFontTx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hates divorce (Malachi 2:16)</a:t>
            </a:r>
          </a:p>
          <a:p>
            <a:pPr marL="519113" indent="-519113">
              <a:buFontTx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only commanded divorce in one unique situation - Ezra 10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Clear teaching in the Scriptures </a:t>
            </a:r>
            <a:b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regarding marriage &amp; divorce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pPr marL="519113" indent="-519113">
              <a:buFontTx/>
              <a:buAutoNum type="arabicParenR" startAt="4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allowed for divorce in particular situations </a:t>
            </a:r>
          </a:p>
          <a:p>
            <a:pPr marL="1090613" lvl="1" indent="-457200">
              <a:buFontTx/>
              <a:buAutoNum type="alphaL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Exodus 20:7f</a:t>
            </a:r>
          </a:p>
          <a:p>
            <a:pPr marL="1090613" lvl="1" indent="-457200">
              <a:buFontTx/>
              <a:buAutoNum type="alphaL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Deuteronomy 21:10f</a:t>
            </a:r>
          </a:p>
          <a:p>
            <a:pPr marL="1090613" lvl="1" indent="-457200">
              <a:buFontTx/>
              <a:buAutoNum type="alphaL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Deuteronomy 24:1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Clear teaching in the Scriptures </a:t>
            </a:r>
            <a:b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regarding marriage &amp; divorce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pPr marL="519113" indent="-519113">
              <a:buFontTx/>
              <a:buAutoNum type="arabicParenR" startAt="5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regulated divorce in certain situations and said it could not take place</a:t>
            </a:r>
          </a:p>
          <a:p>
            <a:pPr marL="1090613" lvl="1" indent="-457200">
              <a:buFontTx/>
              <a:buAutoNum type="alphaL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Deuteronomy 22:13-19</a:t>
            </a:r>
          </a:p>
          <a:p>
            <a:pPr marL="1090613" lvl="1" indent="-457200">
              <a:buFontTx/>
              <a:buAutoNum type="alphaL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Deuteronomy 22:28-29</a:t>
            </a:r>
          </a:p>
          <a:p>
            <a:pPr marL="1090613" lvl="1" indent="-457200">
              <a:buFontTx/>
              <a:buAutoNum type="alphaL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Deuteronomy 24:1-4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Clear teaching in the Scriptures </a:t>
            </a:r>
            <a:b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regarding marriage &amp; divorce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pPr marL="519113" indent="-519113">
              <a:buFontTx/>
              <a:buAutoNum type="arabicParenR" startAt="6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Divorcees are treated differently in certain circumstances</a:t>
            </a:r>
          </a:p>
          <a:p>
            <a:pPr marL="1143000" lvl="1" indent="-509588">
              <a:buFontTx/>
              <a:buAutoNum type="alphaL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Leviticus 21:7,14</a:t>
            </a:r>
          </a:p>
          <a:p>
            <a:pPr marL="1143000" lvl="1" indent="-509588">
              <a:buFontTx/>
              <a:buAutoNum type="alphaL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Leviticus 22:13</a:t>
            </a:r>
          </a:p>
          <a:p>
            <a:pPr marL="1143000" lvl="1" indent="-509588">
              <a:buFontTx/>
              <a:buAutoNum type="alphaL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Numbers 30:9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Clear teaching in the Scriptures </a:t>
            </a:r>
            <a:b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regarding marriage &amp; divorce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pPr marL="633413" indent="-633413">
              <a:buFontTx/>
              <a:buAutoNum type="arabicParenR" startAt="7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uses the analogy of divorce to express his dealings with Israel at the time of the captivities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Various Views on </a:t>
            </a:r>
            <a:b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Divorce &amp; Remarriage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pPr marL="633413" indent="-633413">
              <a:buFontTx/>
              <a:buAutoNum type="alphaUcPeriod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Divorce is not allowed for any reason - or if divorce does occur, remarriage is not allowed</a:t>
            </a:r>
          </a:p>
          <a:p>
            <a:pPr marL="633413" indent="-633413">
              <a:buFontTx/>
              <a:buAutoNum type="alphaUcPeriod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Divorce is allowed only for adultery - but Jesus uses </a:t>
            </a:r>
            <a:r>
              <a:rPr lang="en-US" altLang="en-US" sz="4400" b="1">
                <a:solidFill>
                  <a:srgbClr val="FFFFFF"/>
                </a:solidFill>
                <a:latin typeface="TekniaGreek" panose="02000503060000020004" pitchFamily="2" charset="0"/>
              </a:rPr>
              <a:t>porneiva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/ porneia</a:t>
            </a:r>
            <a:r>
              <a:rPr lang="en-US" altLang="en-US" sz="4400" b="1">
                <a:solidFill>
                  <a:srgbClr val="FFFFFF"/>
                </a:solidFill>
                <a:latin typeface="TekniaGreek" panose="02000503060000020004" pitchFamily="2" charset="0"/>
              </a:rPr>
              <a:t> 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not</a:t>
            </a:r>
            <a:r>
              <a:rPr lang="en-US" altLang="en-US" sz="4400" b="1">
                <a:solidFill>
                  <a:srgbClr val="FFFFFF"/>
                </a:solidFill>
                <a:latin typeface="TekniaGreek" panose="02000503060000020004" pitchFamily="2" charset="0"/>
              </a:rPr>
              <a:t> moica;w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/ moichao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Various Views on </a:t>
            </a:r>
            <a:b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Divorce &amp; Remarriage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pPr marL="633413" indent="-633413">
              <a:buFontTx/>
              <a:buAutoNum type="alphaUcPeriod" startAt="3"/>
              <a:tabLst>
                <a:tab pos="633413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Divorce is allowed only if there was unfaithful pre-marital sexual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immorality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33413" indent="-633413">
              <a:buFontTx/>
              <a:buAutoNum type="alphaUcPeriod" startAt="3"/>
              <a:tabLst>
                <a:tab pos="633413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Divorce is allowed only if the marriage is to too close a relative - consanguinity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3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Various Views on </a:t>
            </a:r>
            <a:b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Divorce &amp; Remarriage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pPr marL="571500" indent="-571500"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E) Divorce is allowed for sexual immorality and perversion such as those listed in Leviticus 18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Exception to Multiplied Adultery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Matthew 5:32; 19:9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Divorce is an extension of God’s mercy to the sinner who should die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Mary &amp; Joseph –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Matthew 1:19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Israel –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Isaiah 50, Jeremiah 3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woman caught in adultery  - 	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John 8</a:t>
            </a:r>
          </a:p>
          <a:p>
            <a:endParaRPr lang="en-US" altLang="en-US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1167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Exception to Multiplied Adultery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Matthew 5:32; 19:9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1 Corinthians 6:15-16 - In marriage, the two become one and sexual immorality perverts that bond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Remarriage is assumed since the adultery does not occur for the innocent spouse until remarriage takes place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Exception to Multiplied Adultery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Matthew 5:32; 19:9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Jesus does not command or approve divorce, but only states the exception which does not multiply adultery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Separation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7:10-16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Verses 10-11: The Scriptures give room for separation. We protect the abused, not force them back into it. 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Those separated seek to reconcile or remain single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Verses 12-16: </a:t>
            </a:r>
          </a:p>
          <a:p>
            <a:pPr marL="685800" lvl="1" indent="-395288"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Do all you reasonably can to remain together, but you can let an unbelieving spouse leave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Separation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7:10-16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proper to force an spouse who continues to be unfaithful to choose between you and their paramour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passage does not give approval for divorce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remarriage – it recognizes it due to hardness of heart - 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 &amp; 19 still apply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Pursuing Righteousness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Christian resists divorce with it occurring only because of the spouse’s hardness of heart and sexual sin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“innocent” spouse should be like Hosea - willing to forgive and seeking reconciliation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There are consequences to divorce, but even the guilty one can be washed, sanctified and justified by Christ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My Counsel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arenR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 never counsel anyone to divorce</a:t>
            </a:r>
          </a:p>
          <a:p>
            <a:pPr marL="609600" indent="-609600">
              <a:buFontTx/>
              <a:buAutoNum type="arabicParenR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 may counsel for separation in particular circumstances with a view toward reconciliation</a:t>
            </a:r>
          </a:p>
          <a:p>
            <a:pPr marL="609600" indent="-609600">
              <a:buFontTx/>
              <a:buAutoNum type="arabicParenR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 encourage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openness to reconciliation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until it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impossible (death, remarriage)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My Counsel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762000" indent="-762000">
              <a:buFont typeface="+mj-lt"/>
              <a:buAutoNum type="arabicParenR" startAt="4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 pursue church discipline for professing believers that seek a divorce for cause other than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porneia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62000" indent="-762000">
              <a:buFontTx/>
              <a:buAutoNum type="arabicParenR" startAt="4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 counsel for remarriage on a case by case basis depending on many factors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/>
      <p:bldP spid="12902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Divorce breaks God’s design for the family and has a high cost financially, personally, spiritually &amp; socially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Jesus Christ there is forgiveness of sin, healing for the hurt, and restoration to usefulness in His kingdom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Glorifying God </a:t>
            </a:r>
            <a:b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 Dissolution</a:t>
            </a:r>
            <a:endParaRPr lang="en-US" altLang="en-US" sz="3600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Marriages dissolve because of sin which brings tragic consequences to the couple, the family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society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three most significant passages: Matthew 5:31-32; Matthew 19:1-12 &amp;      1 Corinthians 7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Righteousness &amp; Divorce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5:31-32</a:t>
            </a:r>
            <a:endParaRPr lang="en-US" altLang="en-US" sz="3600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9144000" cy="56388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teaching on divorce in Matt. 5:31-32 is in contrast to the self-righteousness standards of the scribes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scribes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claimed to obey Deuteronomy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24:1-4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teaching allowed sinful divorce &amp; remarriage as long as the legal paper work was done. 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Righteousness &amp; Divorce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5:31-32</a:t>
            </a:r>
            <a:endParaRPr lang="en-US" altLang="en-US" sz="3600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9144000" cy="56388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rebuked their lame excuses  - divorce for reason other than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porneiva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porneia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multiplies adultery</a:t>
            </a:r>
          </a:p>
        </p:txBody>
      </p:sp>
    </p:spTree>
    <p:extLst>
      <p:ext uri="{BB962C8B-B14F-4D97-AF65-F5344CB8AC3E}">
        <p14:creationId xmlns:p14="http://schemas.microsoft.com/office/powerpoint/2010/main" val="3061193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Intention for Marriage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Matthew 19:1-6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Pharisees are purposely “testing” Jesus in the effort to cause Him to lose popularity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Rabbi Hillel taught divorce could occur for nearly any reason - his view was the most popular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God’s Intention for Marriage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Matthew 19:1-6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Rabbi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Shammai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taught that divorce was not allowed for any reason under any circumstance - not popular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third view allowed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divorce,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but only under special circumstances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self-righteous seek loopholes in the law in order to do what they want and still think they are righteous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God’s Intention for Marriage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Matthew 19:1-6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Jesus ignores their question and instead teaches them God’s perspective on marriage - Matt. 19:4-6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God's moral will for marriage is one man and one woman joined together for life - God joins them together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Cause of Divorce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Matthew 19:7-9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Verse 7: The Pharisee’s interpreted Deuteronomy 24:1-4 as a command to divorce, not a restriction on it.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Verse 8: Divorce was not commanded, only permitted due to the hardness of human hearts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783</TotalTime>
  <Words>982</Words>
  <Application>Microsoft Office PowerPoint</Application>
  <PresentationFormat>On-screen Show (4:3)</PresentationFormat>
  <Paragraphs>122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Wingdings</vt:lpstr>
      <vt:lpstr>Manuscript</vt:lpstr>
      <vt:lpstr>Arial Narrow</vt:lpstr>
      <vt:lpstr>TekniaGreek</vt:lpstr>
      <vt:lpstr>Times New Roman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Marriage Dissolution</vt:lpstr>
      <vt:lpstr>Righteousness &amp; Divorce Matthew 5:31-32</vt:lpstr>
      <vt:lpstr>Righteousness &amp; Divorce Matthew 5:31-32</vt:lpstr>
      <vt:lpstr>God’s Intention for Marriage Matthew 19:1-6</vt:lpstr>
      <vt:lpstr>God’s Intention for Marriage Matthew 19:1-6</vt:lpstr>
      <vt:lpstr>God’s Intention for Marriage Matthew 19:1-6</vt:lpstr>
      <vt:lpstr>The Cause of Divorce Matthew 19:7-9</vt:lpstr>
      <vt:lpstr>The Cause of Divorce Matthew 19:7-9</vt:lpstr>
      <vt:lpstr>Clear teaching in the Scriptures  regarding marriage &amp; divorce</vt:lpstr>
      <vt:lpstr>Clear teaching in the Scriptures  regarding marriage &amp; divorce</vt:lpstr>
      <vt:lpstr>Clear teaching in the Scriptures  regarding marriage &amp; divorce</vt:lpstr>
      <vt:lpstr>Clear teaching in the Scriptures  regarding marriage &amp; divorce</vt:lpstr>
      <vt:lpstr>Clear teaching in the Scriptures  regarding marriage &amp; divorce</vt:lpstr>
      <vt:lpstr>The Various Views on  Divorce &amp; Remarriage</vt:lpstr>
      <vt:lpstr>The Various Views on  Divorce &amp; Remarriage</vt:lpstr>
      <vt:lpstr>The Various Views on  Divorce &amp; Remarriage</vt:lpstr>
      <vt:lpstr>The Exception to Multiplied Adultery Matthew 5:32; 19:9</vt:lpstr>
      <vt:lpstr>The Exception to Multiplied Adultery Matthew 5:32; 19:9</vt:lpstr>
      <vt:lpstr>The Exception to Multiplied Adultery Matthew 5:32; 19:9</vt:lpstr>
      <vt:lpstr>Separation 1 Corinthians 7:10-16</vt:lpstr>
      <vt:lpstr>Separation 1 Corinthians 7:10-16</vt:lpstr>
      <vt:lpstr>Pursuing Righteousness</vt:lpstr>
      <vt:lpstr>My Counsel</vt:lpstr>
      <vt:lpstr>My Counsel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50</cp:revision>
  <dcterms:modified xsi:type="dcterms:W3CDTF">2024-10-24T14:04:58Z</dcterms:modified>
</cp:coreProperties>
</file>