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  <p:sldMasterId id="2147483662" r:id="rId2"/>
  </p:sldMasterIdLst>
  <p:notesMasterIdLst>
    <p:notesMasterId r:id="rId16"/>
  </p:notesMasterIdLst>
  <p:sldIdLst>
    <p:sldId id="296" r:id="rId3"/>
    <p:sldId id="299" r:id="rId4"/>
    <p:sldId id="260" r:id="rId5"/>
    <p:sldId id="278" r:id="rId6"/>
    <p:sldId id="279" r:id="rId7"/>
    <p:sldId id="280" r:id="rId8"/>
    <p:sldId id="281" r:id="rId9"/>
    <p:sldId id="282" r:id="rId10"/>
    <p:sldId id="283" r:id="rId11"/>
    <p:sldId id="284" r:id="rId12"/>
    <p:sldId id="286" r:id="rId13"/>
    <p:sldId id="287" r:id="rId14"/>
    <p:sldId id="297" r:id="rId1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FFFF99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0" autoAdjust="0"/>
  </p:normalViewPr>
  <p:slideViewPr>
    <p:cSldViewPr>
      <p:cViewPr varScale="1">
        <p:scale>
          <a:sx n="106" d="100"/>
          <a:sy n="106" d="100"/>
        </p:scale>
        <p:origin x="1686" y="-23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0"/>
            <a:r>
              <a:rPr lang="en-US" noProof="0" smtClean="0"/>
              <a:t>Second level</a:t>
            </a:r>
          </a:p>
          <a:p>
            <a:pPr lvl="0"/>
            <a:r>
              <a:rPr lang="en-US" noProof="0" smtClean="0"/>
              <a:t>Third level</a:t>
            </a:r>
          </a:p>
          <a:p>
            <a:pPr lvl="0"/>
            <a:r>
              <a:rPr lang="en-US" noProof="0" smtClean="0"/>
              <a:t>Fourth level</a:t>
            </a:r>
          </a:p>
          <a:p>
            <a:pPr lvl="0"/>
            <a:r>
              <a:rPr lang="en-US" noProof="0" smtClean="0"/>
              <a:t>Fifth level</a:t>
            </a:r>
          </a:p>
        </p:txBody>
      </p:sp>
      <p:sp>
        <p:nvSpPr>
          <p:cNvPr id="419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39789428-71C6-475A-ACF5-C3DED584B56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738248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CD2A124-5192-4D97-9DFA-BE78FFD509D0}" type="slidenum">
              <a:rPr lang="en-US" altLang="en-US" smtClean="0"/>
              <a:pPr>
                <a:spcBef>
                  <a:spcPct val="0"/>
                </a:spcBef>
              </a:pPr>
              <a:t>1</a:t>
            </a:fld>
            <a:endParaRPr lang="en-US" altLang="en-US" smtClean="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54644878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0825496-1CF2-45DD-848D-7F90A86A6849}" type="slidenum">
              <a:rPr lang="en-US" altLang="en-US" smtClean="0"/>
              <a:pPr>
                <a:spcBef>
                  <a:spcPct val="0"/>
                </a:spcBef>
              </a:pPr>
              <a:t>10</a:t>
            </a:fld>
            <a:endParaRPr lang="en-US" altLang="en-US" smtClean="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46141963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532CBFB-C792-4DAD-81ED-996E55B20D5D}" type="slidenum">
              <a:rPr lang="en-US" altLang="en-US" smtClean="0"/>
              <a:pPr>
                <a:spcBef>
                  <a:spcPct val="0"/>
                </a:spcBef>
              </a:pPr>
              <a:t>11</a:t>
            </a:fld>
            <a:endParaRPr lang="en-US" altLang="en-US" smtClean="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96378672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56663A9-7A80-489C-9D4C-D36685354097}" type="slidenum">
              <a:rPr lang="en-US" altLang="en-US" smtClean="0"/>
              <a:pPr>
                <a:spcBef>
                  <a:spcPct val="0"/>
                </a:spcBef>
              </a:pPr>
              <a:t>12</a:t>
            </a:fld>
            <a:endParaRPr lang="en-US" altLang="en-US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97473011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39665E5-7169-468C-A900-764DBEE5E0FA}" type="slidenum">
              <a:rPr lang="en-US" altLang="en-US" smtClean="0"/>
              <a:pPr>
                <a:spcBef>
                  <a:spcPct val="0"/>
                </a:spcBef>
              </a:pPr>
              <a:t>13</a:t>
            </a:fld>
            <a:endParaRPr lang="en-US" altLang="en-US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1221561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2A35644-306E-4380-AFAA-5F9C2BABCA61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2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7171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>
              <a:spcBef>
                <a:spcPct val="0"/>
              </a:spcBef>
            </a:pPr>
            <a:fld id="{DB686D8D-05ED-414B-9527-12BF352B2183}" type="slidenum">
              <a:rPr lang="en-US" altLang="en-US">
                <a:solidFill>
                  <a:srgbClr val="000000"/>
                </a:solidFill>
              </a:rPr>
              <a:pPr algn="r">
                <a:spcBef>
                  <a:spcPct val="0"/>
                </a:spcBef>
              </a:pPr>
              <a:t>2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17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0389568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3CBA5A9-E91F-425A-8BDB-F5050AACB69F}" type="slidenum">
              <a:rPr lang="en-US" altLang="en-US" smtClean="0"/>
              <a:pPr>
                <a:spcBef>
                  <a:spcPct val="0"/>
                </a:spcBef>
              </a:pPr>
              <a:t>3</a:t>
            </a:fld>
            <a:endParaRPr lang="en-US" altLang="en-US" smtClean="0"/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844693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3E5E57E-6CE6-4FAC-A85A-757113626A41}" type="slidenum">
              <a:rPr lang="en-US" altLang="en-US" smtClean="0"/>
              <a:pPr>
                <a:spcBef>
                  <a:spcPct val="0"/>
                </a:spcBef>
              </a:pPr>
              <a:t>4</a:t>
            </a:fld>
            <a:endParaRPr lang="en-US" altLang="en-US" smtClean="0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930801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3FDBC1D-F4EC-48D9-B25D-ADD50E393D1D}" type="slidenum">
              <a:rPr lang="en-US" altLang="en-US" smtClean="0"/>
              <a:pPr>
                <a:spcBef>
                  <a:spcPct val="0"/>
                </a:spcBef>
              </a:pPr>
              <a:t>5</a:t>
            </a:fld>
            <a:endParaRPr lang="en-US" altLang="en-US" smtClean="0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59246250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40B21AF-52B8-4C91-9A4C-74CB70773C40}" type="slidenum">
              <a:rPr lang="en-US" altLang="en-US" smtClean="0"/>
              <a:pPr>
                <a:spcBef>
                  <a:spcPct val="0"/>
                </a:spcBef>
              </a:pPr>
              <a:t>6</a:t>
            </a:fld>
            <a:endParaRPr lang="en-US" altLang="en-US" smtClean="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10529334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2C077CE-97B8-43AF-B721-C0685F5B2E5C}" type="slidenum">
              <a:rPr lang="en-US" altLang="en-US" smtClean="0"/>
              <a:pPr>
                <a:spcBef>
                  <a:spcPct val="0"/>
                </a:spcBef>
              </a:pPr>
              <a:t>7</a:t>
            </a:fld>
            <a:endParaRPr lang="en-US" altLang="en-US" smtClean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68040451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8CC39C4-9F40-472F-9CE2-86B2BFC4C6D6}" type="slidenum">
              <a:rPr lang="en-US" altLang="en-US" smtClean="0"/>
              <a:pPr>
                <a:spcBef>
                  <a:spcPct val="0"/>
                </a:spcBef>
              </a:pPr>
              <a:t>8</a:t>
            </a:fld>
            <a:endParaRPr lang="en-US" altLang="en-US" smtClean="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70446436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F309608-C302-4943-AA93-794CCC6572BE}" type="slidenum">
              <a:rPr lang="en-US" altLang="en-US" smtClean="0"/>
              <a:pPr>
                <a:spcBef>
                  <a:spcPct val="0"/>
                </a:spcBef>
              </a:pPr>
              <a:t>9</a:t>
            </a:fld>
            <a:endParaRPr lang="en-US" altLang="en-US" smtClean="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1382212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82658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5761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57451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57451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38890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D5F476-215E-4362-AAD4-2B2A58B8AEF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095313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AE720C-5F75-4321-8220-2D2B86E679C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1309850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B28730-2FFA-4D09-A65A-D4ED5270AE4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576596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BD125A-EAC2-46D5-8E9A-7DDC0AE0062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767710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496FEF-A5A8-4305-B81E-1F2C104E4DF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4520492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54B3B6-4C4D-4EEE-AF7E-EFC33643B1D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420951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BA9E3A-5364-4657-B8D1-0AB6C4594D8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9708121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C430AE-1085-4AEA-8D80-F6DBD163CCB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161801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76736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3C0A7E-5E27-40ED-BFC9-7B2C2FF509C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4717916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737419-B188-419E-BC03-C74621BDE33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3441852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B5D56A-3E75-4E4F-8B89-252DAEE7E69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245800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77218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219200"/>
            <a:ext cx="4495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495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0071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59668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31038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94608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711376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551373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1219200"/>
            <a:ext cx="91440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176213" indent="-176213" algn="l" rtl="0" eaLnBrk="0" fontAlgn="base" hangingPunct="0">
        <a:spcBef>
          <a:spcPct val="20000"/>
        </a:spcBef>
        <a:spcAft>
          <a:spcPct val="0"/>
        </a:spcAft>
        <a:buChar char="•"/>
        <a:defRPr sz="4000">
          <a:solidFill>
            <a:schemeClr val="bg1"/>
          </a:solidFill>
          <a:latin typeface="+mn-lt"/>
          <a:ea typeface="+mn-ea"/>
          <a:cs typeface="+mn-cs"/>
        </a:defRPr>
      </a:lvl1pPr>
      <a:lvl2pPr marL="457200" indent="-166688" algn="l" rtl="0" eaLnBrk="0" fontAlgn="base" hangingPunct="0">
        <a:spcBef>
          <a:spcPct val="20000"/>
        </a:spcBef>
        <a:spcAft>
          <a:spcPct val="0"/>
        </a:spcAft>
        <a:buSzPct val="85000"/>
        <a:buFont typeface="Wingdings" panose="05000000000000000000" pitchFamily="2" charset="2"/>
        <a:buChar char="Ø"/>
        <a:defRPr sz="4000">
          <a:solidFill>
            <a:schemeClr val="bg1"/>
          </a:solidFill>
          <a:latin typeface="+mn-lt"/>
          <a:cs typeface="+mn-cs"/>
        </a:defRPr>
      </a:lvl2pPr>
      <a:lvl3pPr marL="735013" indent="-163513" algn="l" rtl="0" eaLnBrk="0" fontAlgn="base" hangingPunct="0">
        <a:spcBef>
          <a:spcPct val="20000"/>
        </a:spcBef>
        <a:spcAft>
          <a:spcPct val="0"/>
        </a:spcAft>
        <a:buChar char="•"/>
        <a:defRPr sz="3600">
          <a:solidFill>
            <a:schemeClr val="bg1"/>
          </a:solidFill>
          <a:latin typeface="+mn-lt"/>
          <a:cs typeface="+mn-cs"/>
        </a:defRPr>
      </a:lvl3pPr>
      <a:lvl4pPr marL="1025525" indent="-176213" algn="l" rtl="0" eaLnBrk="0" fontAlgn="base" hangingPunct="0">
        <a:spcBef>
          <a:spcPct val="20000"/>
        </a:spcBef>
        <a:spcAft>
          <a:spcPct val="0"/>
        </a:spcAft>
        <a:buSzPct val="80000"/>
        <a:buFont typeface="Wingdings" panose="05000000000000000000" pitchFamily="2" charset="2"/>
        <a:buChar char="ü"/>
        <a:defRPr sz="3600">
          <a:solidFill>
            <a:schemeClr val="bg1"/>
          </a:solidFill>
          <a:latin typeface="+mn-lt"/>
          <a:cs typeface="+mn-cs"/>
        </a:defRPr>
      </a:lvl4pPr>
      <a:lvl5pPr marL="1254125" indent="-114300" algn="l" rtl="0" eaLnBrk="0" fontAlgn="base" hangingPunct="0">
        <a:spcBef>
          <a:spcPct val="20000"/>
        </a:spcBef>
        <a:spcAft>
          <a:spcPct val="0"/>
        </a:spcAft>
        <a:buSzPct val="65000"/>
        <a:buFont typeface="Wingdings" panose="05000000000000000000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5pPr>
      <a:lvl6pPr marL="17113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6pPr>
      <a:lvl7pPr marL="21685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7pPr>
      <a:lvl8pPr marL="26257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8pPr>
      <a:lvl9pPr marL="30829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8704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704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704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E6BED1B7-37C4-4C56-BAAC-CE32A5A5B07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433388" y="1838325"/>
            <a:ext cx="8240712" cy="2468563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sz="7200" b="1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Grace Bible Church</a:t>
            </a:r>
            <a:r>
              <a:rPr lang="en-US" altLang="en-US" sz="72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en-US" sz="72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54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Glorifying God </a:t>
            </a:r>
            <a:b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 Making Disciples of Jesus Christ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0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The Ultimate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Kingdom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77108"/>
            <a:ext cx="9144000" cy="6180892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Jesus Christ will physically &amp; bodily return one day in the future (John 14:3; Acts 1:9-10)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There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will then be only one kingdom - 1 Corinthians 15:24; Zechariah 14:9; Daniel 7:13–14, Isaiah 9:6–7 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Satan’s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realm ends for he will be “thrown into the lake of fire and brimstone”  Revelation 20:10–15 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We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look forward to the new heavens &amp; earth - Revelation 21:1–8 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Heed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the admonition of 2 Peter 3 to live life in light of the consummation of this age &amp; start of eternity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500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500"/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" dur="500"/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6" dur="500"/>
                                        <p:tgtEl>
                                          <p:spTgt spid="57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1" dur="500"/>
                                        <p:tgtEl>
                                          <p:spTgt spid="57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6" grpId="0"/>
      <p:bldP spid="57347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smtClean="0">
                <a:solidFill>
                  <a:srgbClr val="A0D0FF"/>
                </a:solidFill>
                <a:latin typeface="Arial Narrow" panose="020B0606020202030204" pitchFamily="34" charset="0"/>
              </a:rPr>
              <a:t>Title</a:t>
            </a:r>
            <a:r>
              <a:rPr lang="en-US" altLang="en-US" b="1" i="0" u="sng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smtClean="0">
                <a:solidFill>
                  <a:srgbClr val="FFFF99"/>
                </a:solidFill>
                <a:latin typeface="Arial Narrow" panose="020B0606020202030204" pitchFamily="34" charset="0"/>
              </a:rPr>
              <a:t>Text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smtClean="0">
                <a:solidFill>
                  <a:srgbClr val="FFFFFF"/>
                </a:solidFill>
                <a:latin typeface="Arial Narrow" panose="020B0606020202030204" pitchFamily="34" charset="0"/>
              </a:rPr>
              <a:t>Points – Random bars horizontal</a:t>
            </a:r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4" grpId="0"/>
      <p:bldP spid="59395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22225" y="0"/>
            <a:ext cx="9144000" cy="677863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smtClean="0">
                <a:solidFill>
                  <a:srgbClr val="A0D0FF"/>
                </a:solidFill>
                <a:latin typeface="Arial Narrow" panose="020B0606020202030204" pitchFamily="34" charset="0"/>
              </a:rPr>
              <a:t>Conclusions</a:t>
            </a:r>
            <a:endParaRPr lang="en-US" altLang="en-US" sz="3600" b="1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77863"/>
            <a:ext cx="9144000" cy="6180137"/>
          </a:xfrm>
          <a:noFill/>
        </p:spPr>
        <p:txBody>
          <a:bodyPr/>
          <a:lstStyle/>
          <a:p>
            <a:pPr eaLnBrk="1" hangingPunct="1"/>
            <a:r>
              <a:rPr lang="en-US" altLang="en-US" sz="4400" b="1" smtClean="0">
                <a:solidFill>
                  <a:srgbClr val="FFFFFF"/>
                </a:solidFill>
                <a:latin typeface="Arial Narrow" panose="020B0606020202030204" pitchFamily="34" charset="0"/>
              </a:rPr>
              <a:t>Points – faded zoom</a:t>
            </a: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8" grpId="0"/>
      <p:bldP spid="60419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433388" y="1838325"/>
            <a:ext cx="8240712" cy="2468563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sz="7200" b="1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Grace Bible Church</a:t>
            </a:r>
            <a:r>
              <a:rPr lang="en-US" altLang="en-US" sz="72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en-US" sz="72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54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Glorifying God </a:t>
            </a:r>
            <a:b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 Making Disciples of Jesus Christ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0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685800" y="304800"/>
            <a:ext cx="7696200" cy="762000"/>
          </a:xfrm>
        </p:spPr>
        <p:txBody>
          <a:bodyPr/>
          <a:lstStyle/>
          <a:p>
            <a:pPr eaLnBrk="1" hangingPunct="1"/>
            <a:r>
              <a:rPr lang="en-US" altLang="en-US" sz="4000" b="1" smtClean="0"/>
              <a:t>A reminder to consider others Please: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304800" y="1295400"/>
            <a:ext cx="8458200" cy="5334000"/>
          </a:xfrm>
        </p:spPr>
        <p:txBody>
          <a:bodyPr/>
          <a:lstStyle/>
          <a:p>
            <a:pPr marL="395288" indent="-395288" eaLnBrk="1" hangingPunct="1">
              <a:buFont typeface="Wingdings" panose="05000000000000000000" pitchFamily="2" charset="2"/>
              <a:buChar char="§"/>
            </a:pPr>
            <a:r>
              <a:rPr lang="en-US" altLang="en-US" b="1" dirty="0" smtClean="0"/>
              <a:t>Silence your cell phone &amp; all electronic devices</a:t>
            </a:r>
          </a:p>
          <a:p>
            <a:pPr marL="395288" indent="-395288" eaLnBrk="1" hangingPunct="1">
              <a:buFont typeface="Wingdings" panose="05000000000000000000" pitchFamily="2" charset="2"/>
              <a:buChar char="§"/>
            </a:pPr>
            <a:r>
              <a:rPr lang="en-US" altLang="en-US" b="1" dirty="0" smtClean="0"/>
              <a:t>Use the nursery or cry room if your child is fussy</a:t>
            </a:r>
          </a:p>
          <a:p>
            <a:pPr marL="395288" indent="-395288" eaLnBrk="1" hangingPunct="1">
              <a:buFont typeface="Wingdings" panose="05000000000000000000" pitchFamily="2" charset="2"/>
              <a:buChar char="§"/>
            </a:pPr>
            <a:r>
              <a:rPr lang="en-US" altLang="en-US" b="1" dirty="0" smtClean="0"/>
              <a:t>Get up during the preaching only if absolutely necessary (please sit in back if you must leave early)</a:t>
            </a:r>
          </a:p>
          <a:p>
            <a:pPr marL="395288" indent="-395288" eaLnBrk="1" hangingPunct="1">
              <a:buFont typeface="Wingdings" panose="05000000000000000000" pitchFamily="2" charset="2"/>
              <a:buChar char="§"/>
            </a:pPr>
            <a:r>
              <a:rPr lang="en-US" altLang="en-US" b="1" dirty="0" smtClean="0"/>
              <a:t>Refrain from eating &amp; drinking during worship service (</a:t>
            </a:r>
            <a:r>
              <a:rPr lang="en-US" altLang="en-US" b="1" smtClean="0"/>
              <a:t>except medical needs) </a:t>
            </a:r>
            <a:endParaRPr lang="en-US" altLang="en-US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Two Kingdoms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Selected Scriptures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5626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Two Kingdoms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Two Kingdoms: A Guide for the Perplexed by W. Bradford Littlejohn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50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-13580" y="33196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Development of Two Kingdoms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Theology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710304"/>
            <a:ext cx="9144000" cy="6147696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“Reformed two-kingdoms” (R2K) doctrine 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Criticisms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by R2K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Criticism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of R2K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Original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magisterial Protestant two-kingdoms doctrine 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Take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what you have been handed down &amp; carefully apply the Scriptures to ensure you are following Christ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Benefits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of Magisterial Protestant two-kingdoms doctrine 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512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2" grpId="0"/>
      <p:bldP spid="5120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6790" y="11317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Summary and Answering the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Critics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88425"/>
            <a:ext cx="9144000" cy="6169575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Churches following “high ecclesiology” are in danger of being institutions of man, not God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2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Peter 1:2-3 - The Scriptures are sufficient for everything pertaining to life and godliness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Great Commission (Matt. 28:19-20)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concludes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: “teaching them to observe all that I commanded you.” 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A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false Two kingdom idea is keeping evangelicals out of politics where they properly belong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“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Church &amp; State” - Jefferson’s letter: 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“two kingdoms” are not “Church and State” 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Romans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8:1-5 - Submission to governing authorities - &amp; them being “ministers” &amp; “servants” of God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1" dur="5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6" dur="500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1" dur="500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6" dur="500"/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1" dur="500"/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6" dur="500"/>
                                        <p:tgtEl>
                                          <p:spTgt spid="5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41" dur="500"/>
                                        <p:tgtEl>
                                          <p:spTgt spid="52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6" grpId="0"/>
      <p:bldP spid="52227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11317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Many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Kingdoms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88425"/>
            <a:ext cx="9144000" cy="6169575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The Scriptures speak of all sorts of kingdoms and realms with many of them being multilayered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Nations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exist as either independent entities that govern themselves or in subjection to a stronger power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What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is your proper allegiance to authoritative entity in which you exist? 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0" grpId="0"/>
      <p:bldP spid="53251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33196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Satan’s Realm -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Reality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710304"/>
            <a:ext cx="9144000" cy="6147696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Satan is our adversary who is a deceiver &amp; he has power in this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world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: 1 Pt 5:8; </a:t>
            </a:r>
            <a:r>
              <a:rPr lang="en-US" altLang="en-US" sz="4400" b="1" dirty="0" err="1">
                <a:solidFill>
                  <a:srgbClr val="FFFFFF"/>
                </a:solidFill>
                <a:latin typeface="Arial Narrow" panose="020B0606020202030204" pitchFamily="34" charset="0"/>
              </a:rPr>
              <a:t>Jn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 8:44; 1 John 5:19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influences people to evil &amp; everyone is born subject to him because of sin: Psalm 51:5; Ephesians 2:1–3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Satan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also influences nations: Ephesians 6:12; Daniel 10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Satan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also has a presence in the Church: “tares among the wheat” (Mt. 13:24-20), Wolves (Acts 20:29-30)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4" grpId="0"/>
      <p:bldP spid="5427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Christ’s Current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Realm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77108"/>
            <a:ext cx="9144000" cy="6180892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Not of this world / realm (John 18:36), but manifested in His body, the church (1 Cor. 12; </a:t>
            </a:r>
            <a:r>
              <a:rPr lang="en-US" altLang="en-US" sz="4400" b="1" dirty="0" err="1">
                <a:solidFill>
                  <a:srgbClr val="FFFFFF"/>
                </a:solidFill>
                <a:latin typeface="Arial Narrow" panose="020B0606020202030204" pitchFamily="34" charset="0"/>
              </a:rPr>
              <a:t>Eph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 4:11-16)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Churches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developed elaborate organizational structures far beyond what is said in the Scriptures about it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church organizes itself to worship, receive teaching, fellowship, pray together &amp; celebrate communion, 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church is the people, not the buildings or organization - it exists 24/7 everywhere its people may be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Organizations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that may call themselves a church may actually be a den of Satan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55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/>
      <p:bldP spid="55299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Change of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Citizenship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77108"/>
            <a:ext cx="9144000" cy="6180892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Colossians 1:13–14 - Rescued from Satan’s realm &amp; transferred to Christ’s kingdom. Acts 2:38; Phil. 3:20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Christian is a </a:t>
            </a:r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citizen </a:t>
            </a:r>
            <a:r>
              <a:rPr lang="en-US" altLang="en-US" sz="4400" b="1" smtClean="0">
                <a:solidFill>
                  <a:srgbClr val="FFFFFF"/>
                </a:solidFill>
                <a:latin typeface="Arial Narrow" panose="020B0606020202030204" pitchFamily="34" charset="0"/>
              </a:rPr>
              <a:t>of heaven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and also whatever temporal government realm he is in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A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Christian is radically changed - becomes a new creation (2 Cor. 5:17), from dead to alive (</a:t>
            </a:r>
            <a:r>
              <a:rPr lang="en-US" altLang="en-US" sz="4400" b="1" dirty="0" err="1">
                <a:solidFill>
                  <a:srgbClr val="FFFFFF"/>
                </a:solidFill>
                <a:latin typeface="Arial Narrow" panose="020B0606020202030204" pitchFamily="34" charset="0"/>
              </a:rPr>
              <a:t>Eph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)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Christian becomes an ambassador for Christ (2 Cor. 5:20) - an alien representing Christ here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Christian is to live out the reality of these radical changes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A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citizen of Christ’s kingdom owes first allegiance to Him - He is our Lord and Savior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You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must respectfully resist &amp; disobey &amp; government directive that is contrary to God’s commands / will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" dur="500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6" dur="500"/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1" dur="500"/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6" dur="500"/>
                                        <p:tgtEl>
                                          <p:spTgt spid="56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1" dur="500"/>
                                        <p:tgtEl>
                                          <p:spTgt spid="56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6" dur="500"/>
                                        <p:tgtEl>
                                          <p:spTgt spid="563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1" dur="500"/>
                                        <p:tgtEl>
                                          <p:spTgt spid="563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2" grpId="0"/>
      <p:bldP spid="56323" grpId="0" build="p"/>
    </p:bldLst>
  </p:timing>
</p:sld>
</file>

<file path=ppt/theme/theme1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3_Default Design">
  <a:themeElements>
    <a:clrScheme name="3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3_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3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Sermon 1</Template>
  <TotalTime>831</TotalTime>
  <Words>721</Words>
  <Application>Microsoft Office PowerPoint</Application>
  <PresentationFormat>On-screen Show (4:3)</PresentationFormat>
  <Paragraphs>72</Paragraphs>
  <Slides>13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Arial Narrow</vt:lpstr>
      <vt:lpstr>Times New Roman</vt:lpstr>
      <vt:lpstr>Wingdings</vt:lpstr>
      <vt:lpstr>Custom Design</vt:lpstr>
      <vt:lpstr>3_Default Design</vt:lpstr>
      <vt:lpstr>Grace Bible Church  Glorifying God  by Making Disciples of Jesus Christ</vt:lpstr>
      <vt:lpstr>A reminder to consider others Please:</vt:lpstr>
      <vt:lpstr>Two Kingdoms Selected Scriptures</vt:lpstr>
      <vt:lpstr>Development of Two Kingdoms Theology</vt:lpstr>
      <vt:lpstr>Summary and Answering the Critics</vt:lpstr>
      <vt:lpstr>Many Kingdoms</vt:lpstr>
      <vt:lpstr>Satan’s Realm - Reality</vt:lpstr>
      <vt:lpstr>Christ’s Current Realm</vt:lpstr>
      <vt:lpstr>Change of Citizenship</vt:lpstr>
      <vt:lpstr>The Ultimate Kingdom</vt:lpstr>
      <vt:lpstr>Title Text</vt:lpstr>
      <vt:lpstr>Conclusions</vt:lpstr>
      <vt:lpstr>Grace Bible Church  Glorifying God  by Making Disciples of Jesus Christ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Grace Bible Church</dc:title>
  <dc:creator>Scott</dc:creator>
  <cp:lastModifiedBy>Microsoft account</cp:lastModifiedBy>
  <cp:revision>50</cp:revision>
  <dcterms:modified xsi:type="dcterms:W3CDTF">2024-09-29T13:09:02Z</dcterms:modified>
</cp:coreProperties>
</file>