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0"/>
  </p:notesMasterIdLst>
  <p:sldIdLst>
    <p:sldId id="296" r:id="rId3"/>
    <p:sldId id="299" r:id="rId4"/>
    <p:sldId id="260" r:id="rId5"/>
    <p:sldId id="278" r:id="rId6"/>
    <p:sldId id="301" r:id="rId7"/>
    <p:sldId id="279" r:id="rId8"/>
    <p:sldId id="302" r:id="rId9"/>
    <p:sldId id="280" r:id="rId10"/>
    <p:sldId id="300" r:id="rId11"/>
    <p:sldId id="281" r:id="rId12"/>
    <p:sldId id="303" r:id="rId13"/>
    <p:sldId id="304" r:id="rId14"/>
    <p:sldId id="305" r:id="rId15"/>
    <p:sldId id="307" r:id="rId16"/>
    <p:sldId id="313" r:id="rId17"/>
    <p:sldId id="306" r:id="rId18"/>
    <p:sldId id="314" r:id="rId19"/>
    <p:sldId id="308" r:id="rId20"/>
    <p:sldId id="315" r:id="rId21"/>
    <p:sldId id="283" r:id="rId22"/>
    <p:sldId id="284" r:id="rId23"/>
    <p:sldId id="311" r:id="rId24"/>
    <p:sldId id="312" r:id="rId25"/>
    <p:sldId id="286" r:id="rId26"/>
    <p:sldId id="310" r:id="rId27"/>
    <p:sldId id="309" r:id="rId28"/>
    <p:sldId id="297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C0C0C0"/>
    <a:srgbClr val="00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92" autoAdjust="0"/>
    <p:restoredTop sz="94606" autoAdjust="0"/>
  </p:normalViewPr>
  <p:slideViewPr>
    <p:cSldViewPr>
      <p:cViewPr varScale="1">
        <p:scale>
          <a:sx n="100" d="100"/>
          <a:sy n="100" d="100"/>
        </p:scale>
        <p:origin x="18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E0D42AF-FE5A-47D2-AB7A-3C73F5AF68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68426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157EA0-DF7A-47E8-A50B-4CC8961C7C8F}" type="slidenum">
              <a:rPr lang="en-US" altLang="en-US" smtClean="0">
                <a:latin typeface="Arial" charset="0"/>
                <a:cs typeface="Arial" charset="0"/>
              </a:rPr>
              <a:pPr/>
              <a:t>1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89600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CE73C5-9838-4A3B-99A2-53A8501EF606}" type="slidenum">
              <a:rPr lang="en-US" altLang="en-US" smtClean="0">
                <a:latin typeface="Arial" charset="0"/>
                <a:cs typeface="Arial" charset="0"/>
              </a:rPr>
              <a:pPr/>
              <a:t>10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31043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AED60161-BCD1-4FC7-9789-EA9EE4B4A364}" type="slidenum">
              <a:rPr lang="en-US" altLang="en-US" sz="1200"/>
              <a:pPr algn="r" eaLnBrk="0" hangingPunct="0"/>
              <a:t>11</a:t>
            </a:fld>
            <a:endParaRPr lang="en-US" altLang="en-US" sz="12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3608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A4691C00-A897-4CBD-B460-507C6A0EB98B}" type="slidenum">
              <a:rPr lang="en-US" altLang="en-US" sz="1200"/>
              <a:pPr algn="r" eaLnBrk="0" hangingPunct="0"/>
              <a:t>12</a:t>
            </a:fld>
            <a:endParaRPr lang="en-US" altLang="en-US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46009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0CFAE600-16C5-4635-B9C4-0908D9326EF9}" type="slidenum">
              <a:rPr lang="en-US" altLang="en-US" sz="1200"/>
              <a:pPr algn="r" eaLnBrk="0" hangingPunct="0"/>
              <a:t>13</a:t>
            </a:fld>
            <a:endParaRPr lang="en-US" altLang="en-US" sz="120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7193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0CC826F0-F12B-49DC-83B1-512BE00E027F}" type="slidenum">
              <a:rPr lang="en-US" altLang="en-US" sz="1200"/>
              <a:pPr algn="r" eaLnBrk="0" hangingPunct="0"/>
              <a:t>14</a:t>
            </a:fld>
            <a:endParaRPr lang="en-US" altLang="en-US" sz="120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60603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EA6953-3634-46E0-A99C-047311DBC0D8}" type="slidenum">
              <a:rPr lang="en-US" alt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15</a:t>
            </a:fld>
            <a:endParaRPr lang="en-US" alt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9001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37B8C4C6-4EB5-4292-8A88-8ACB5398CF9A}" type="slidenum">
              <a:rPr lang="en-US" altLang="en-US" sz="1200"/>
              <a:pPr algn="r" eaLnBrk="0" hangingPunct="0"/>
              <a:t>16</a:t>
            </a:fld>
            <a:endParaRPr lang="en-US" altLang="en-US" sz="12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6065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EA6953-3634-46E0-A99C-047311DBC0D8}" type="slidenum">
              <a:rPr lang="en-US" alt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17</a:t>
            </a:fld>
            <a:endParaRPr lang="en-US" alt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25766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F1B93C04-D3BA-4840-8DD2-28C14E982C77}" type="slidenum">
              <a:rPr lang="en-US" altLang="en-US" sz="1200"/>
              <a:pPr algn="r" eaLnBrk="0" hangingPunct="0"/>
              <a:t>18</a:t>
            </a:fld>
            <a:endParaRPr lang="en-US" altLang="en-US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81421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EA6953-3634-46E0-A99C-047311DBC0D8}" type="slidenum">
              <a:rPr lang="en-US" alt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19</a:t>
            </a:fld>
            <a:endParaRPr lang="en-US" alt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4961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7C584A-39EA-4CB4-9D3E-5F8E9DDCEF51}" type="slidenum">
              <a:rPr lang="en-US" altLang="en-US" smtClean="0">
                <a:solidFill>
                  <a:srgbClr val="000000"/>
                </a:solidFill>
                <a:latin typeface="Arial" charset="0"/>
                <a:cs typeface="Arial" charset="0"/>
              </a:rPr>
              <a:pPr/>
              <a:t>2</a:t>
            </a:fld>
            <a:endParaRPr lang="en-US" altLang="en-US" smtClean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29698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66F5C9A4-C4F4-42CA-AAF9-7E20CE246913}" type="slidenum">
              <a:rPr lang="en-US" altLang="en-US" sz="1200">
                <a:solidFill>
                  <a:srgbClr val="000000"/>
                </a:solidFill>
              </a:rPr>
              <a:pPr algn="r" eaLnBrk="0" hangingPunct="0"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117361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3E7E26-AAC0-4776-B24B-E921021610B8}" type="slidenum">
              <a:rPr lang="en-US" altLang="en-US" smtClean="0">
                <a:latin typeface="Arial" charset="0"/>
                <a:cs typeface="Arial" charset="0"/>
              </a:rPr>
              <a:pPr/>
              <a:t>20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7955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67CA30-FAE3-4E7E-A1C7-A20EDD5A0F15}" type="slidenum">
              <a:rPr lang="en-US" altLang="en-US" smtClean="0">
                <a:latin typeface="Arial" charset="0"/>
                <a:cs typeface="Arial" charset="0"/>
              </a:rPr>
              <a:pPr/>
              <a:t>21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0732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87EDE3E8-7C85-47CD-8569-9178497E5F6E}" type="slidenum">
              <a:rPr lang="en-US" altLang="en-US" sz="1200"/>
              <a:pPr algn="r" eaLnBrk="0" hangingPunct="0"/>
              <a:t>22</a:t>
            </a:fld>
            <a:endParaRPr lang="en-US" altLang="en-US" sz="120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3758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99E9884A-8B78-40EB-8507-6F7E6C87616D}" type="slidenum">
              <a:rPr lang="en-US" altLang="en-US" sz="1200"/>
              <a:pPr algn="r" eaLnBrk="0" hangingPunct="0"/>
              <a:t>23</a:t>
            </a:fld>
            <a:endParaRPr lang="en-US" altLang="en-US" sz="120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67144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F5673B-D7F6-4864-843F-ABD0A2C51FA5}" type="slidenum">
              <a:rPr lang="en-US" altLang="en-US" smtClean="0">
                <a:latin typeface="Arial" charset="0"/>
                <a:cs typeface="Arial" charset="0"/>
              </a:rPr>
              <a:pPr/>
              <a:t>24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38754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674C581C-D876-4562-8621-8AD0F72F24BD}" type="slidenum">
              <a:rPr lang="en-US" altLang="en-US" sz="1200"/>
              <a:pPr algn="r" eaLnBrk="0" hangingPunct="0"/>
              <a:t>25</a:t>
            </a:fld>
            <a:endParaRPr lang="en-US" altLang="en-US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7529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404CDE4B-CC3D-4F79-9141-E6B5132A55A5}" type="slidenum">
              <a:rPr lang="en-US" altLang="en-US" sz="1200"/>
              <a:pPr algn="r" eaLnBrk="0" hangingPunct="0"/>
              <a:t>26</a:t>
            </a:fld>
            <a:endParaRPr lang="en-US" altLang="en-US" sz="120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813293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45628B-C485-455D-BAF4-805D9A4D206D}" type="slidenum">
              <a:rPr lang="en-US" altLang="en-US" smtClean="0">
                <a:latin typeface="Arial" charset="0"/>
                <a:cs typeface="Arial" charset="0"/>
              </a:rPr>
              <a:pPr/>
              <a:t>27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4428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3E9E13-67E0-42D7-A42C-615E2D331A9B}" type="slidenum">
              <a:rPr lang="en-US" altLang="en-US" smtClean="0">
                <a:latin typeface="Arial" charset="0"/>
                <a:cs typeface="Arial" charset="0"/>
              </a:rPr>
              <a:pPr/>
              <a:t>3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905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203E93-79C3-4348-83EC-0E0C0C44A47D}" type="slidenum">
              <a:rPr lang="en-US" altLang="en-US" smtClean="0">
                <a:latin typeface="Arial" charset="0"/>
                <a:cs typeface="Arial" charset="0"/>
              </a:rPr>
              <a:pPr/>
              <a:t>4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3571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84276AB1-67FC-4136-AE9A-DAA78B2956D9}" type="slidenum">
              <a:rPr lang="en-US" altLang="en-US" sz="1200"/>
              <a:pPr algn="r" eaLnBrk="0" hangingPunct="0"/>
              <a:t>5</a:t>
            </a:fld>
            <a:endParaRPr lang="en-US" altLang="en-US" sz="120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738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ADA0FC-FD31-4F48-AC41-8A6A99EF184F}" type="slidenum">
              <a:rPr lang="en-US" altLang="en-US" smtClean="0">
                <a:latin typeface="Arial" charset="0"/>
                <a:cs typeface="Arial" charset="0"/>
              </a:rPr>
              <a:pPr/>
              <a:t>6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1158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431E6812-271F-4F20-B686-19525D0CFF44}" type="slidenum">
              <a:rPr lang="en-US" altLang="en-US" sz="1200"/>
              <a:pPr algn="r" eaLnBrk="0" hangingPunct="0"/>
              <a:t>7</a:t>
            </a:fld>
            <a:endParaRPr lang="en-US" altLang="en-US" sz="120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406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EA6953-3634-46E0-A99C-047311DBC0D8}" type="slidenum">
              <a:rPr lang="en-US" altLang="en-US" smtClean="0">
                <a:latin typeface="Arial" charset="0"/>
                <a:cs typeface="Arial" charset="0"/>
              </a:rPr>
              <a:pPr/>
              <a:t>8</a:t>
            </a:fld>
            <a:endParaRPr lang="en-US" altLang="en-US" smtClean="0">
              <a:latin typeface="Arial" charset="0"/>
              <a:cs typeface="Arial" charset="0"/>
            </a:endParaRPr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0160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FE98A681-C46C-436E-A599-ADF0FFFC427F}" type="slidenum">
              <a:rPr lang="en-US" altLang="en-US" sz="1200"/>
              <a:pPr algn="r" eaLnBrk="0" hangingPunct="0"/>
              <a:t>9</a:t>
            </a:fld>
            <a:endParaRPr lang="en-US" altLang="en-US" sz="120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7486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5F855-C4E3-4703-8501-8130700D417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551714-1829-4A2F-B183-BCFE827D05E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F3BCC-ABB4-49C9-8EE0-24C055E74D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601C1-5451-4F3D-A42F-04FBFD7E9C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B30FEF-516B-4311-A0D4-9A52DF2F28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5D84A-B450-4264-912B-6E5E860216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2062F-FCB6-4A21-9C52-009A186798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A06C8F-773C-472E-B90C-9824F260E0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B82E6-C51C-48A8-961A-3B9C45747E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06AFB-B378-498E-BC47-578439F34A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1FB4E-E23D-4A73-8EF4-8AD4E2A9B1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8149F44-D316-4D21-BB28-307B6F8FE9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2" r:id="rId3"/>
    <p:sldLayoutId id="2147483681" r:id="rId4"/>
    <p:sldLayoutId id="2147483680" r:id="rId5"/>
    <p:sldLayoutId id="2147483679" r:id="rId6"/>
    <p:sldLayoutId id="2147483678" r:id="rId7"/>
    <p:sldLayoutId id="2147483677" r:id="rId8"/>
    <p:sldLayoutId id="2147483676" r:id="rId9"/>
    <p:sldLayoutId id="2147483675" r:id="rId10"/>
    <p:sldLayoutId id="214748367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Conflict – Must Win Situations</a:t>
            </a:r>
            <a:endParaRPr lang="en-US" altLang="en-US" sz="3600" b="1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Adam &amp; Eve enjoyed a wonderful life in the Garden of Eden until sin entered their lives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Eve’s actions, including her evil in offering him the fruit, put Adam in a dilemma: Obey God or yield to her?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Conflict – Must Win Situations</a:t>
            </a:r>
            <a:endParaRPr lang="en-US" altLang="en-US" sz="3600" b="1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The perfect harmony between them had now changed. 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Whatever his motivation, he chose to yield to Eve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Adam placed a high value on Eve, but it was not love 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Joining in her sin was not what was best for her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Conflict – Must Win Situations</a:t>
            </a:r>
            <a:endParaRPr lang="en-US" altLang="en-US" sz="3600" b="1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Adam would have to remain in his innocent state to be able to have any ability to help Eve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Adam’s disobedience to God demonstrated his lack of love and trust of Him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Conflict – Must Win Situations</a:t>
            </a:r>
            <a:endParaRPr lang="en-US" altLang="en-US" sz="3600" b="1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Adam should have: </a:t>
            </a:r>
          </a:p>
          <a:p>
            <a:pPr marL="742950" lvl="1" indent="-285750"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Protected Eve better, </a:t>
            </a:r>
          </a:p>
          <a:p>
            <a:pPr marL="742950" lvl="1" indent="-285750"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Refused the fruit, </a:t>
            </a:r>
          </a:p>
          <a:p>
            <a:pPr marL="742950" lvl="1" indent="-285750"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Pleaded with God for her life at any cost to himself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Conflict – Must Win Situations</a:t>
            </a:r>
            <a:endParaRPr lang="en-US" altLang="en-US" sz="3600" b="1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High value on the issue &amp; relationship strives for resolution, 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Compromise is acceptable, but God must be obeyed &amp; that requires a “win” - Matt 4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447800" y="1676400"/>
            <a:ext cx="6248400" cy="316865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FFFFFF"/>
                </a:solidFill>
                <a:latin typeface="Arial Narrow" pitchFamily="34" charset="0"/>
              </a:rPr>
              <a:t>Yield			   Resolve</a:t>
            </a:r>
          </a:p>
          <a:p>
            <a:endParaRPr lang="en-US" sz="4000" b="1">
              <a:solidFill>
                <a:srgbClr val="FFFFFF"/>
              </a:solidFill>
              <a:latin typeface="Arial Narrow" pitchFamily="34" charset="0"/>
            </a:endParaRPr>
          </a:p>
          <a:p>
            <a:pPr lvl="3"/>
            <a:r>
              <a:rPr lang="en-US" sz="4000" b="1">
                <a:solidFill>
                  <a:srgbClr val="FFFFFF"/>
                </a:solidFill>
                <a:latin typeface="Arial Narrow" pitchFamily="34" charset="0"/>
              </a:rPr>
              <a:t>Compromise</a:t>
            </a:r>
          </a:p>
          <a:p>
            <a:endParaRPr lang="en-US" sz="4000" b="1">
              <a:solidFill>
                <a:srgbClr val="FFFFFF"/>
              </a:solidFill>
              <a:latin typeface="Arial Narrow" pitchFamily="34" charset="0"/>
            </a:endParaRPr>
          </a:p>
          <a:p>
            <a:r>
              <a:rPr lang="en-US" sz="4000" b="1">
                <a:solidFill>
                  <a:srgbClr val="FFFFFF"/>
                </a:solidFill>
                <a:latin typeface="Arial Narrow" pitchFamily="34" charset="0"/>
              </a:rPr>
              <a:t>Withdraw			  Win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295400" y="4724400"/>
            <a:ext cx="7239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FFFF"/>
                </a:solidFill>
                <a:latin typeface="Arial Narrow" pitchFamily="34" charset="0"/>
              </a:rPr>
              <a:t>Low Concern for Relationship </a:t>
            </a:r>
            <a:r>
              <a:rPr lang="en-US" sz="5400" b="1">
                <a:solidFill>
                  <a:srgbClr val="FFFFFF"/>
                </a:solidFill>
                <a:latin typeface="Arial Narrow" pitchFamily="34" charset="0"/>
              </a:rPr>
              <a:t>↓</a:t>
            </a:r>
          </a:p>
        </p:txBody>
      </p:sp>
      <p:sp>
        <p:nvSpPr>
          <p:cNvPr id="36872" name="Text Box 8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noFill/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u="sng" dirty="0" smtClean="0">
                <a:solidFill>
                  <a:srgbClr val="A0D0FF"/>
                </a:solidFill>
                <a:latin typeface="Arial Narrow" pitchFamily="34" charset="0"/>
              </a:rPr>
              <a:t>Situations to Yield</a:t>
            </a:r>
            <a:endParaRPr lang="en-US" b="1" dirty="0" smtClean="0">
              <a:latin typeface="Arial Narrow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dirty="0" smtClean="0">
                <a:latin typeface="Arial Narrow" pitchFamily="34" charset="0"/>
              </a:rPr>
              <a:t>		  </a:t>
            </a:r>
            <a:r>
              <a:rPr lang="en-US" b="1" dirty="0" smtClean="0">
                <a:latin typeface="Arial Narrow" pitchFamily="34" charset="0"/>
              </a:rPr>
              <a:t>  High Concern for Relationship</a:t>
            </a:r>
            <a:r>
              <a:rPr lang="en-US" sz="5400" b="1" dirty="0" smtClean="0">
                <a:latin typeface="Arial Narrow" pitchFamily="34" charset="0"/>
              </a:rPr>
              <a:t>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5400" b="1" dirty="0">
              <a:latin typeface="Arial Narrow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5400" b="1" dirty="0" smtClean="0">
              <a:latin typeface="Arial Narrow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5400" b="1" dirty="0">
              <a:latin typeface="Arial Narrow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5400" b="1" dirty="0" smtClean="0">
              <a:latin typeface="Arial Narrow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5400" b="1" dirty="0">
              <a:latin typeface="Arial Narrow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4400" b="1" dirty="0" smtClean="0">
                <a:solidFill>
                  <a:srgbClr val="FFFF66"/>
                </a:solidFill>
                <a:latin typeface="Arial Narrow" pitchFamily="34" charset="0"/>
              </a:rPr>
              <a:t>The </a:t>
            </a:r>
            <a:r>
              <a:rPr lang="en-US" sz="4400" b="1" dirty="0">
                <a:solidFill>
                  <a:srgbClr val="FFFF66"/>
                </a:solidFill>
                <a:latin typeface="Arial Narrow" pitchFamily="34" charset="0"/>
              </a:rPr>
              <a:t>relationship </a:t>
            </a:r>
            <a:r>
              <a:rPr lang="en-US" sz="4400" b="1" dirty="0" smtClean="0">
                <a:solidFill>
                  <a:srgbClr val="FFFF66"/>
                </a:solidFill>
                <a:latin typeface="Arial Narrow" pitchFamily="34" charset="0"/>
              </a:rPr>
              <a:t>value is high &amp; </a:t>
            </a:r>
            <a:r>
              <a:rPr lang="en-US" sz="4400" b="1" dirty="0">
                <a:solidFill>
                  <a:srgbClr val="FFFF66"/>
                </a:solidFill>
                <a:latin typeface="Arial Narrow" pitchFamily="34" charset="0"/>
              </a:rPr>
              <a:t>issue </a:t>
            </a:r>
            <a:r>
              <a:rPr lang="en-US" sz="4400" b="1" dirty="0" smtClean="0">
                <a:solidFill>
                  <a:srgbClr val="FFFF66"/>
                </a:solidFill>
                <a:latin typeface="Arial Narrow" pitchFamily="34" charset="0"/>
              </a:rPr>
              <a:t>value is low</a:t>
            </a:r>
            <a:endParaRPr lang="en-US" sz="4400" b="1" dirty="0">
              <a:solidFill>
                <a:srgbClr val="FFFF66"/>
              </a:solidFill>
              <a:latin typeface="Arial Narrow" pitchFamily="34" charset="0"/>
            </a:endParaRP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152400" y="1676400"/>
            <a:ext cx="1295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FFFF"/>
                </a:solidFill>
                <a:latin typeface="Arial Narrow" pitchFamily="34" charset="0"/>
              </a:rPr>
              <a:t>Low Value Issue</a:t>
            </a:r>
            <a:r>
              <a:rPr lang="en-US" sz="5400" b="1">
                <a:solidFill>
                  <a:srgbClr val="FFFFFF"/>
                </a:solidFill>
                <a:latin typeface="Arial Narrow" pitchFamily="34" charset="0"/>
              </a:rPr>
              <a:t>←</a:t>
            </a:r>
            <a:r>
              <a:rPr lang="en-US" sz="4000" b="1">
                <a:solidFill>
                  <a:srgbClr val="FFFFFF"/>
                </a:solidFill>
                <a:latin typeface="Arial Narrow" pitchFamily="34" charset="0"/>
              </a:rPr>
              <a:t>  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7696200" y="1752600"/>
            <a:ext cx="1295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FFFF"/>
                </a:solidFill>
                <a:latin typeface="Arial Narrow" pitchFamily="34" charset="0"/>
              </a:rPr>
              <a:t>High Value Issue                   </a:t>
            </a:r>
            <a:r>
              <a:rPr lang="en-US" sz="5400" b="1">
                <a:solidFill>
                  <a:srgbClr val="FFFFFF"/>
                </a:solidFill>
              </a:rPr>
              <a:t>→</a:t>
            </a:r>
          </a:p>
        </p:txBody>
      </p:sp>
      <p:cxnSp>
        <p:nvCxnSpPr>
          <p:cNvPr id="4" name="Straight Connector 3"/>
          <p:cNvCxnSpPr/>
          <p:nvPr/>
        </p:nvCxnSpPr>
        <p:spPr>
          <a:xfrm flipH="1">
            <a:off x="1600200" y="2286000"/>
            <a:ext cx="914400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3829116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591"/>
            <a:ext cx="9144000" cy="677108"/>
          </a:xfrm>
        </p:spPr>
        <p:txBody>
          <a:bodyPr lIns="0" tIns="0" rIns="0" bIns="0">
            <a:spAutoFit/>
          </a:bodyPr>
          <a:lstStyle/>
          <a:p>
            <a:pPr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itchFamily="34" charset="0"/>
              </a:rPr>
              <a:t>Situations to Yield</a:t>
            </a:r>
            <a:endParaRPr lang="en-US" b="1" dirty="0"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1 Corinthians 7 - instructions concerning marriage: A father can “yield” in letting his daughter marry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Yield when non-sinful issues are of minimal importance to you and the relationship is of high value</a:t>
            </a: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447800" y="1676400"/>
            <a:ext cx="6248400" cy="316865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FFFFFF"/>
                </a:solidFill>
                <a:latin typeface="Arial Narrow" pitchFamily="34" charset="0"/>
              </a:rPr>
              <a:t>Yield			   Resolve</a:t>
            </a:r>
          </a:p>
          <a:p>
            <a:endParaRPr lang="en-US" sz="4000" b="1">
              <a:solidFill>
                <a:srgbClr val="FFFFFF"/>
              </a:solidFill>
              <a:latin typeface="Arial Narrow" pitchFamily="34" charset="0"/>
            </a:endParaRPr>
          </a:p>
          <a:p>
            <a:pPr lvl="3"/>
            <a:r>
              <a:rPr lang="en-US" sz="4000" b="1">
                <a:solidFill>
                  <a:srgbClr val="FFFFFF"/>
                </a:solidFill>
                <a:latin typeface="Arial Narrow" pitchFamily="34" charset="0"/>
              </a:rPr>
              <a:t>Compromise</a:t>
            </a:r>
          </a:p>
          <a:p>
            <a:endParaRPr lang="en-US" sz="4000" b="1">
              <a:solidFill>
                <a:srgbClr val="FFFFFF"/>
              </a:solidFill>
              <a:latin typeface="Arial Narrow" pitchFamily="34" charset="0"/>
            </a:endParaRPr>
          </a:p>
          <a:p>
            <a:r>
              <a:rPr lang="en-US" sz="4000" b="1">
                <a:solidFill>
                  <a:srgbClr val="FFFFFF"/>
                </a:solidFill>
                <a:latin typeface="Arial Narrow" pitchFamily="34" charset="0"/>
              </a:rPr>
              <a:t>Withdraw			  Win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295400" y="4724400"/>
            <a:ext cx="7239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FFFF"/>
                </a:solidFill>
                <a:latin typeface="Arial Narrow" pitchFamily="34" charset="0"/>
              </a:rPr>
              <a:t>Low Concern for Relationship </a:t>
            </a:r>
            <a:r>
              <a:rPr lang="en-US" sz="5400" b="1" dirty="0">
                <a:solidFill>
                  <a:srgbClr val="FFFFFF"/>
                </a:solidFill>
                <a:latin typeface="Arial Narrow" pitchFamily="34" charset="0"/>
              </a:rPr>
              <a:t>↓</a:t>
            </a:r>
          </a:p>
        </p:txBody>
      </p:sp>
      <p:sp>
        <p:nvSpPr>
          <p:cNvPr id="36872" name="Text Box 8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noFill/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b="1" u="sng" dirty="0" smtClean="0">
                <a:solidFill>
                  <a:srgbClr val="A0D0FF"/>
                </a:solidFill>
                <a:latin typeface="Arial Narrow" pitchFamily="34" charset="0"/>
              </a:rPr>
              <a:t>Situations to Withdraw</a:t>
            </a:r>
            <a:endParaRPr lang="en-US" b="1" dirty="0" smtClean="0">
              <a:latin typeface="Arial Narrow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dirty="0" smtClean="0">
                <a:latin typeface="Arial Narrow" pitchFamily="34" charset="0"/>
              </a:rPr>
              <a:t>		  </a:t>
            </a:r>
            <a:r>
              <a:rPr lang="en-US" b="1" dirty="0" smtClean="0">
                <a:latin typeface="Arial Narrow" pitchFamily="34" charset="0"/>
              </a:rPr>
              <a:t>  High Concern for Relationship</a:t>
            </a:r>
            <a:r>
              <a:rPr lang="en-US" sz="5400" b="1" dirty="0" smtClean="0">
                <a:latin typeface="Arial Narrow" pitchFamily="34" charset="0"/>
              </a:rPr>
              <a:t>↑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5400" b="1" dirty="0">
              <a:latin typeface="Arial Narrow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5400" b="1" dirty="0" smtClean="0">
              <a:latin typeface="Arial Narrow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5400" b="1" dirty="0">
              <a:latin typeface="Arial Narrow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5400" b="1" dirty="0" smtClean="0">
              <a:latin typeface="Arial Narrow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5400" b="1" dirty="0">
              <a:latin typeface="Arial Narrow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4400" b="1" dirty="0" smtClean="0">
                <a:solidFill>
                  <a:srgbClr val="FFFF66"/>
                </a:solidFill>
                <a:latin typeface="Arial Narrow" pitchFamily="34" charset="0"/>
              </a:rPr>
              <a:t>The relationship &amp; issue are of low value</a:t>
            </a:r>
            <a:endParaRPr lang="en-US" sz="4400" b="1" dirty="0" smtClean="0">
              <a:solidFill>
                <a:srgbClr val="FFFF66"/>
              </a:solidFill>
              <a:latin typeface="Arial Narrow" pitchFamily="34" charset="0"/>
            </a:endParaRP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152400" y="1676400"/>
            <a:ext cx="1295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FFFF"/>
                </a:solidFill>
                <a:latin typeface="Arial Narrow" pitchFamily="34" charset="0"/>
              </a:rPr>
              <a:t>Low Value Issue</a:t>
            </a:r>
            <a:r>
              <a:rPr lang="en-US" sz="5400" b="1">
                <a:solidFill>
                  <a:srgbClr val="FFFFFF"/>
                </a:solidFill>
                <a:latin typeface="Arial Narrow" pitchFamily="34" charset="0"/>
              </a:rPr>
              <a:t>←</a:t>
            </a:r>
            <a:r>
              <a:rPr lang="en-US" sz="4000" b="1">
                <a:solidFill>
                  <a:srgbClr val="FFFFFF"/>
                </a:solidFill>
                <a:latin typeface="Arial Narrow" pitchFamily="34" charset="0"/>
              </a:rPr>
              <a:t>  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7696200" y="1752600"/>
            <a:ext cx="1295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FFFF"/>
                </a:solidFill>
                <a:latin typeface="Arial Narrow" pitchFamily="34" charset="0"/>
              </a:rPr>
              <a:t>High Value Issue                   </a:t>
            </a:r>
            <a:r>
              <a:rPr lang="en-US" sz="5400" b="1">
                <a:solidFill>
                  <a:srgbClr val="FFFFFF"/>
                </a:solidFill>
              </a:rPr>
              <a:t>→</a:t>
            </a:r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600200" y="4724400"/>
            <a:ext cx="1828800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15141043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3591"/>
            <a:ext cx="9144000" cy="677108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 smtClean="0">
                <a:solidFill>
                  <a:srgbClr val="A0D0FF"/>
                </a:solidFill>
                <a:latin typeface="Arial Narrow" pitchFamily="34" charset="0"/>
              </a:rPr>
              <a:t>Situations to Withdraw</a:t>
            </a:r>
            <a:endParaRPr lang="en-US" altLang="en-US" sz="3600" b="1" dirty="0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God withdraws: Hosea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4:17;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Ps 81:12; Matthew 15:14; Romans 1:24,26,28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Purse peace as possible – but withdrawal may be the only option</a:t>
            </a:r>
            <a:endParaRPr lang="en-US" altLang="en-US" sz="4400" b="1" dirty="0" smtClean="0">
              <a:solidFill>
                <a:srgbClr val="FFFFFF"/>
              </a:solidFill>
              <a:latin typeface="Arial Narrow" pitchFamily="34" charset="0"/>
            </a:endParaRP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itchFamily="34" charset="0"/>
              </a:rPr>
              <a:t>1 Cor. 7:12-16: Unequally yoked should stay together, but if unbeliever departs, the believer can “withdraw”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447800" y="1676400"/>
            <a:ext cx="6248400" cy="316865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rgbClr val="FFFFFF"/>
                </a:solidFill>
                <a:latin typeface="Arial Narrow" pitchFamily="34" charset="0"/>
              </a:rPr>
              <a:t>Yield			   Resolve</a:t>
            </a:r>
          </a:p>
          <a:p>
            <a:endParaRPr lang="en-US" sz="4000" b="1" dirty="0">
              <a:solidFill>
                <a:srgbClr val="FFFFFF"/>
              </a:solidFill>
              <a:latin typeface="Arial Narrow" pitchFamily="34" charset="0"/>
            </a:endParaRPr>
          </a:p>
          <a:p>
            <a:pPr lvl="3"/>
            <a:r>
              <a:rPr lang="en-US" sz="4000" b="1" dirty="0">
                <a:solidFill>
                  <a:srgbClr val="FFFFFF"/>
                </a:solidFill>
                <a:latin typeface="Arial Narrow" pitchFamily="34" charset="0"/>
              </a:rPr>
              <a:t>Compromise</a:t>
            </a:r>
          </a:p>
          <a:p>
            <a:endParaRPr lang="en-US" sz="4000" b="1" dirty="0">
              <a:solidFill>
                <a:srgbClr val="FFFFFF"/>
              </a:solidFill>
              <a:latin typeface="Arial Narrow" pitchFamily="34" charset="0"/>
            </a:endParaRPr>
          </a:p>
          <a:p>
            <a:r>
              <a:rPr lang="en-US" sz="4000" b="1" dirty="0">
                <a:solidFill>
                  <a:srgbClr val="FFFFFF"/>
                </a:solidFill>
                <a:latin typeface="Arial Narrow" pitchFamily="34" charset="0"/>
              </a:rPr>
              <a:t>Withdraw			  Win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295400" y="4724400"/>
            <a:ext cx="7239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FFFF"/>
                </a:solidFill>
                <a:latin typeface="Arial Narrow" pitchFamily="34" charset="0"/>
              </a:rPr>
              <a:t>Low Concern for Relationship </a:t>
            </a:r>
            <a:r>
              <a:rPr lang="en-US" sz="5400" b="1">
                <a:solidFill>
                  <a:srgbClr val="FFFFFF"/>
                </a:solidFill>
                <a:latin typeface="Arial Narrow" pitchFamily="34" charset="0"/>
              </a:rPr>
              <a:t>↓</a:t>
            </a:r>
          </a:p>
        </p:txBody>
      </p:sp>
      <p:sp>
        <p:nvSpPr>
          <p:cNvPr id="36872" name="Text Box 8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dirty="0" smtClean="0">
                <a:latin typeface="Arial Narrow" pitchFamily="34" charset="0"/>
              </a:rPr>
              <a:t>		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dirty="0" smtClean="0">
                <a:latin typeface="Arial Narrow" pitchFamily="34" charset="0"/>
              </a:rPr>
              <a:t>		    High Concern for Relationship</a:t>
            </a:r>
            <a:r>
              <a:rPr lang="en-US" sz="5400" b="1" dirty="0" smtClean="0">
                <a:latin typeface="Arial Narrow" pitchFamily="34" charset="0"/>
              </a:rPr>
              <a:t>↑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152400" y="1676400"/>
            <a:ext cx="1295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FFFFFF"/>
                </a:solidFill>
                <a:latin typeface="Arial Narrow" pitchFamily="34" charset="0"/>
              </a:rPr>
              <a:t>Low Value Issue</a:t>
            </a:r>
            <a:r>
              <a:rPr lang="en-US" sz="5400" b="1">
                <a:solidFill>
                  <a:srgbClr val="FFFFFF"/>
                </a:solidFill>
                <a:latin typeface="Arial Narrow" pitchFamily="34" charset="0"/>
              </a:rPr>
              <a:t>←</a:t>
            </a:r>
            <a:r>
              <a:rPr lang="en-US" sz="4000" b="1">
                <a:solidFill>
                  <a:srgbClr val="FFFFFF"/>
                </a:solidFill>
                <a:latin typeface="Arial Narrow" pitchFamily="34" charset="0"/>
              </a:rPr>
              <a:t>  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7696200" y="1752600"/>
            <a:ext cx="1295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solidFill>
                  <a:srgbClr val="FFFFFF"/>
                </a:solidFill>
                <a:latin typeface="Arial Narrow" pitchFamily="34" charset="0"/>
              </a:rPr>
              <a:t>High Value Issue                   </a:t>
            </a:r>
            <a:r>
              <a:rPr lang="en-US" sz="5400" b="1" dirty="0">
                <a:solidFill>
                  <a:srgbClr val="FFFFFF"/>
                </a:solidFill>
              </a:rPr>
              <a:t>→</a:t>
            </a:r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5562600" y="2362200"/>
            <a:ext cx="1828800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1600200" y="4724400"/>
            <a:ext cx="1828800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1600200" y="2362200"/>
            <a:ext cx="914400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6172200" y="4724400"/>
            <a:ext cx="1143000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2971800" y="3581400"/>
            <a:ext cx="2514600" cy="0"/>
          </a:xfrm>
          <a:prstGeom prst="line">
            <a:avLst/>
          </a:prstGeom>
          <a:ln w="762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2718601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5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altLang="en-US" b="1" smtClean="0"/>
              <a:t>Turn off your cell phone or set to vibrate only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altLang="en-US" b="1" smtClean="0"/>
              <a:t>Turn off sound to all electronic devices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altLang="en-US" b="1" smtClean="0"/>
              <a:t>Use the nursery or cry room if your child is fussy</a:t>
            </a:r>
          </a:p>
          <a:p>
            <a:pPr marL="395288" indent="-395288" eaLnBrk="1" hangingPunct="1">
              <a:buFont typeface="Wingdings" pitchFamily="2" charset="2"/>
              <a:buChar char="§"/>
            </a:pPr>
            <a:r>
              <a:rPr lang="en-US" altLang="en-US" b="1" smtClean="0"/>
              <a:t>Get up during the preaching only if absolutely necessary (please sit in back if you must leave early)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Conflict: Summary</a:t>
            </a:r>
            <a:endParaRPr lang="en-US" altLang="en-US" sz="3600" b="1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b="1" dirty="0" smtClean="0">
                <a:solidFill>
                  <a:srgbClr val="FFFFFF"/>
                </a:solidFill>
                <a:latin typeface="Arial Narrow" pitchFamily="34" charset="0"/>
              </a:rPr>
              <a:t>The </a:t>
            </a:r>
            <a:r>
              <a:rPr lang="en-US" altLang="en-US" b="1" dirty="0" smtClean="0">
                <a:solidFill>
                  <a:srgbClr val="FFFFFF"/>
                </a:solidFill>
                <a:latin typeface="Arial Narrow" pitchFamily="34" charset="0"/>
              </a:rPr>
              <a:t>greater godliness in walking with the Lord, the greater your godliness in responding to conflict</a:t>
            </a: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Causes of Conflict: Sin</a:t>
            </a:r>
            <a:endParaRPr lang="en-US" altLang="en-US" sz="3600" b="1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The foundational cause of all human conflict is sin and the foolishness it brings to life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James 1:14–15  - see Genesis 3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Disobedience brings experiential knowledge of evil, corrupt minds try to cover nakedness by own means</a:t>
            </a: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Causes of Conflict: Sin</a:t>
            </a:r>
            <a:endParaRPr lang="en-US" altLang="en-US" sz="3600" b="1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God confronts them on their sin &amp; the blame game begins: Adam blames God &amp; Eve, Eve blames the snake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Unregenerate man won’t admit sin; 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Regenerate man will confess - and be forgiven &amp; cleansed (1 Jn 1:8-10)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Causes of Conflict: Sin</a:t>
            </a:r>
            <a:endParaRPr lang="en-US" altLang="en-US" sz="3600" b="1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Secular counseling helps you develop excuses &amp; live for yourself - man “Christian” counselors do the same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A godly counselor helps you take responsibility for your sin and get right with God and others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The causes of sin &amp; foolishness apply to everyone, but only Christians will properly implement the solutions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5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Causes of Conflict: Pride</a:t>
            </a:r>
            <a:endParaRPr lang="en-US" altLang="en-US" sz="3600" b="1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Pride is the original sin (Isaiah 14:12-15) and one of the areas Satan used to tempt Eve (Genesis 3:5)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Pride is at the heart of all foolishness &amp; it resists learning discernment (Proverbs 1:25,30; 12:15; 18:2; 30:12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The proud become arrogant, self-justify &amp; mock at sin (Prov. 10:23; 14:9,16; 16:2, 25)</a:t>
            </a: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Causes of Conflict: Pride</a:t>
            </a:r>
            <a:endParaRPr lang="en-US" altLang="en-US" sz="3600" b="1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Pride damages relationships and tears down the home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Pride tends to be more obvious in men, but it is just as much of a problem for women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The solution to pride &amp; the conflicts it causes is humility in fearing the Lord (Proverbs 3:7)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Causes of Conflict: Pride</a:t>
            </a:r>
            <a:endParaRPr lang="en-US" altLang="en-US" sz="3600" b="1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The humble regards others as more important in following the example of Jesus (Philippians 2:3-8)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Jesus overcame temptation by humbly submitting Himself &amp; His desires to the Father. We are to do likewise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Be humble to be diligent in Bible study &amp; quickly seek godly counsel in order to walk better with God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itchFamily="18" charset="0"/>
                <a:cs typeface="Times New Roman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Resolving Conflict </a:t>
            </a:r>
            <a: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  <a:t/>
            </a:r>
            <a:br>
              <a:rPr lang="en-US" altLang="en-US" b="1" i="0" u="sng" smtClean="0">
                <a:solidFill>
                  <a:srgbClr val="A0D0FF"/>
                </a:solidFill>
                <a:latin typeface="Arial Narrow" pitchFamily="34" charset="0"/>
              </a:rPr>
            </a:br>
            <a:r>
              <a:rPr lang="en-US" altLang="en-US" sz="3600" b="1" smtClean="0">
                <a:solidFill>
                  <a:srgbClr val="FFFF99"/>
                </a:solidFill>
                <a:latin typeface="Arial Narrow" pitchFamily="34" charset="0"/>
              </a:rPr>
              <a:t>Selected Scriptures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As the Christian continues to mature in Christ, the more he does not fit in this world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Conflict will occur even among godly people because each individual has differences in desires &amp; priorities</a:t>
            </a: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Back to Basics</a:t>
            </a:r>
            <a:endParaRPr lang="en-US" altLang="en-US" sz="3600" b="1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God is our creator, so as His creatures our lives are about Him &amp; holiness and  not us &amp; our happiness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God established marriage, so we are to fulfill our roles in pursuit of His design for it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Back to Basics</a:t>
            </a:r>
            <a:endParaRPr lang="en-US" altLang="en-US" sz="3600" b="1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762000"/>
            <a:ext cx="9144000" cy="6096000"/>
          </a:xfrm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Because diligence in proper &amp; clear communication eliminates misunderstandings it reduces conflict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Godliness in attitude, speech and action reduces conflict while ungodliness aggravates conflict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Responding to Conflict </a:t>
            </a:r>
            <a:endParaRPr lang="en-US" altLang="en-US" sz="3600" b="1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A “sharp disagreement” between Paul and Barnabas (Acts 15:36-41)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Even godly people can struggle to reach resolution and godly compromise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Responding to Conflict </a:t>
            </a:r>
            <a:endParaRPr lang="en-US" altLang="en-US" sz="3600" b="1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The value each placed on his own priorities above their relationship resulted in improper separation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1447800" y="1676400"/>
            <a:ext cx="6248400" cy="3168650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>
                <a:solidFill>
                  <a:schemeClr val="bg1"/>
                </a:solidFill>
                <a:latin typeface="Arial Narrow" pitchFamily="34" charset="0"/>
              </a:rPr>
              <a:t>Yield			   Resolve</a:t>
            </a:r>
          </a:p>
          <a:p>
            <a:endParaRPr lang="en-US" sz="4000" b="1">
              <a:solidFill>
                <a:schemeClr val="bg1"/>
              </a:solidFill>
              <a:latin typeface="Arial Narrow" pitchFamily="34" charset="0"/>
            </a:endParaRPr>
          </a:p>
          <a:p>
            <a:pPr lvl="3"/>
            <a:r>
              <a:rPr lang="en-US" sz="4000" b="1">
                <a:solidFill>
                  <a:schemeClr val="bg1"/>
                </a:solidFill>
                <a:latin typeface="Arial Narrow" pitchFamily="34" charset="0"/>
              </a:rPr>
              <a:t>Compromise</a:t>
            </a:r>
          </a:p>
          <a:p>
            <a:endParaRPr lang="en-US" sz="4000" b="1">
              <a:solidFill>
                <a:schemeClr val="bg1"/>
              </a:solidFill>
              <a:latin typeface="Arial Narrow" pitchFamily="34" charset="0"/>
            </a:endParaRPr>
          </a:p>
          <a:p>
            <a:r>
              <a:rPr lang="en-US" sz="4000" b="1">
                <a:solidFill>
                  <a:schemeClr val="bg1"/>
                </a:solidFill>
                <a:latin typeface="Arial Narrow" pitchFamily="34" charset="0"/>
              </a:rPr>
              <a:t>Withdraw			  Win</a:t>
            </a: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295400" y="4724400"/>
            <a:ext cx="7239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 Narrow" pitchFamily="34" charset="0"/>
              </a:rPr>
              <a:t>Low Concern for Relationship </a:t>
            </a:r>
            <a:r>
              <a:rPr lang="en-US" sz="5400" b="1">
                <a:solidFill>
                  <a:schemeClr val="bg1"/>
                </a:solidFill>
                <a:latin typeface="Arial Narrow" pitchFamily="34" charset="0"/>
              </a:rPr>
              <a:t>↓</a:t>
            </a:r>
          </a:p>
        </p:txBody>
      </p:sp>
      <p:sp>
        <p:nvSpPr>
          <p:cNvPr id="36872" name="Text Box 8"/>
          <p:cNvSpPr txBox="1"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noFill/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dirty="0" smtClean="0">
                <a:latin typeface="Arial Narrow" pitchFamily="34" charset="0"/>
              </a:rPr>
              <a:t>		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b="1" dirty="0" smtClean="0">
                <a:latin typeface="Arial Narrow" pitchFamily="34" charset="0"/>
              </a:rPr>
              <a:t>		    High Concern for Relationship</a:t>
            </a:r>
            <a:r>
              <a:rPr lang="en-US" sz="5400" b="1" dirty="0" smtClean="0">
                <a:latin typeface="Arial Narrow" pitchFamily="34" charset="0"/>
              </a:rPr>
              <a:t>↑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152400" y="1676400"/>
            <a:ext cx="1295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 Narrow" pitchFamily="34" charset="0"/>
              </a:rPr>
              <a:t>Low Value Issue</a:t>
            </a:r>
            <a:r>
              <a:rPr lang="en-US" sz="5400" b="1">
                <a:solidFill>
                  <a:schemeClr val="bg1"/>
                </a:solidFill>
                <a:latin typeface="Arial Narrow" pitchFamily="34" charset="0"/>
              </a:rPr>
              <a:t>←</a:t>
            </a:r>
            <a:r>
              <a:rPr lang="en-US" sz="4000" b="1">
                <a:solidFill>
                  <a:schemeClr val="bg1"/>
                </a:solidFill>
                <a:latin typeface="Arial Narrow" pitchFamily="34" charset="0"/>
              </a:rPr>
              <a:t>  </a:t>
            </a:r>
          </a:p>
        </p:txBody>
      </p:sp>
      <p:sp>
        <p:nvSpPr>
          <p:cNvPr id="36874" name="Text Box 10"/>
          <p:cNvSpPr txBox="1">
            <a:spLocks noChangeArrowheads="1"/>
          </p:cNvSpPr>
          <p:nvPr/>
        </p:nvSpPr>
        <p:spPr bwMode="auto">
          <a:xfrm>
            <a:off x="7696200" y="1752600"/>
            <a:ext cx="12954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chemeClr val="bg1"/>
                </a:solidFill>
                <a:latin typeface="Arial Narrow" pitchFamily="34" charset="0"/>
              </a:rPr>
              <a:t>High Value Issue                   </a:t>
            </a:r>
            <a:r>
              <a:rPr lang="en-US" sz="5400" b="1">
                <a:solidFill>
                  <a:schemeClr val="bg1"/>
                </a:solidFill>
              </a:rPr>
              <a:t>→</a:t>
            </a: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669925"/>
          </a:xfrm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itchFamily="34" charset="0"/>
              </a:rPr>
              <a:t>Responding to Conflict </a:t>
            </a:r>
            <a:endParaRPr lang="en-US" altLang="en-US" sz="3600" b="1" smtClean="0">
              <a:solidFill>
                <a:srgbClr val="FFFF99"/>
              </a:solidFill>
              <a:latin typeface="Arial Narrow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85800"/>
            <a:ext cx="9144000" cy="6172200"/>
          </a:xfrm>
        </p:spPr>
        <p:txBody>
          <a:bodyPr/>
          <a:lstStyle/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If Paul &amp; Barnabas had placed higher value on their relationship, they should have at least compromised</a:t>
            </a:r>
          </a:p>
          <a:p>
            <a:pPr eaLnBrk="1" hangingPunct="1"/>
            <a:r>
              <a:rPr lang="en-US" altLang="en-US" sz="4400" b="1" smtClean="0">
                <a:solidFill>
                  <a:srgbClr val="FFFFFF"/>
                </a:solidFill>
                <a:latin typeface="Arial Narrow" pitchFamily="34" charset="0"/>
              </a:rPr>
              <a:t>In humility, Christians should be able to resolve conflict, but Godly priorities may require a “win”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1005</TotalTime>
  <Words>983</Words>
  <Application>Microsoft Office PowerPoint</Application>
  <PresentationFormat>On-screen Show (4:3)</PresentationFormat>
  <Paragraphs>156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Resolving Conflict  Selected Scriptures</vt:lpstr>
      <vt:lpstr>Back to Basics</vt:lpstr>
      <vt:lpstr>Back to Basics</vt:lpstr>
      <vt:lpstr>Responding to Conflict </vt:lpstr>
      <vt:lpstr>Responding to Conflict </vt:lpstr>
      <vt:lpstr>PowerPoint Presentation</vt:lpstr>
      <vt:lpstr>Responding to Conflict </vt:lpstr>
      <vt:lpstr>Conflict – Must Win Situations</vt:lpstr>
      <vt:lpstr>Conflict – Must Win Situations</vt:lpstr>
      <vt:lpstr>Conflict – Must Win Situations</vt:lpstr>
      <vt:lpstr>Conflict – Must Win Situations</vt:lpstr>
      <vt:lpstr>Conflict – Must Win Situations</vt:lpstr>
      <vt:lpstr>PowerPoint Presentation</vt:lpstr>
      <vt:lpstr>Situations to Yield</vt:lpstr>
      <vt:lpstr>PowerPoint Presentation</vt:lpstr>
      <vt:lpstr>Situations to Withdraw</vt:lpstr>
      <vt:lpstr>PowerPoint Presentation</vt:lpstr>
      <vt:lpstr>Conflict: Summary</vt:lpstr>
      <vt:lpstr>Causes of Conflict: Sin</vt:lpstr>
      <vt:lpstr>Causes of Conflict: Sin</vt:lpstr>
      <vt:lpstr>Causes of Conflict: Sin</vt:lpstr>
      <vt:lpstr>Causes of Conflict: Pride</vt:lpstr>
      <vt:lpstr>Causes of Conflict: Pride</vt:lpstr>
      <vt:lpstr>Causes of Conflict: Pride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55</cp:revision>
  <dcterms:modified xsi:type="dcterms:W3CDTF">2024-08-04T10:56:05Z</dcterms:modified>
</cp:coreProperties>
</file>