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30"/>
  </p:notesMasterIdLst>
  <p:sldIdLst>
    <p:sldId id="296" r:id="rId3"/>
    <p:sldId id="299" r:id="rId4"/>
    <p:sldId id="260" r:id="rId5"/>
    <p:sldId id="300" r:id="rId6"/>
    <p:sldId id="278" r:id="rId7"/>
    <p:sldId id="302" r:id="rId8"/>
    <p:sldId id="303" r:id="rId9"/>
    <p:sldId id="279" r:id="rId10"/>
    <p:sldId id="304" r:id="rId11"/>
    <p:sldId id="305" r:id="rId12"/>
    <p:sldId id="280" r:id="rId13"/>
    <p:sldId id="281" r:id="rId14"/>
    <p:sldId id="282" r:id="rId15"/>
    <p:sldId id="283" r:id="rId16"/>
    <p:sldId id="306" r:id="rId17"/>
    <p:sldId id="311" r:id="rId18"/>
    <p:sldId id="307" r:id="rId19"/>
    <p:sldId id="284" r:id="rId20"/>
    <p:sldId id="308" r:id="rId21"/>
    <p:sldId id="309" r:id="rId22"/>
    <p:sldId id="286" r:id="rId23"/>
    <p:sldId id="312" r:id="rId24"/>
    <p:sldId id="301" r:id="rId25"/>
    <p:sldId id="313" r:id="rId26"/>
    <p:sldId id="314" r:id="rId27"/>
    <p:sldId id="287" r:id="rId28"/>
    <p:sldId id="297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01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870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789428-71C6-475A-ACF5-C3DED584B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448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260156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52933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4045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4643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/>
              <a:pPr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2212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017187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3863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708158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/>
              <a:pPr>
                <a:spcBef>
                  <a:spcPct val="0"/>
                </a:spcBef>
              </a:pPr>
              <a:t>18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14196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9235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89568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440509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378672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263968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040190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686226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619193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/>
              <a:pPr>
                <a:spcBef>
                  <a:spcPct val="0"/>
                </a:spcBef>
              </a:pPr>
              <a:t>26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47301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665E5-7169-468C-A900-764DBEE5E0FA}" type="slidenum">
              <a:rPr lang="en-US" altLang="en-US" smtClean="0"/>
              <a:pPr>
                <a:spcBef>
                  <a:spcPct val="0"/>
                </a:spcBef>
              </a:pPr>
              <a:t>27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156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4469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920042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801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05493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759918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4625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14786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53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9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6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7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0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8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67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17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18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21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3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1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Historical Context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In the eighth month of the second year of Darius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immediate context of Zechariah is encouraging Zerubbabel &amp; Joshua in resuming temple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reconstruction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Referencing dates according to reigns of Persian kings signifies they are in the times of the Gentiles (Daniel 9)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194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3196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Author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Zechariah the prophet, the son of </a:t>
            </a:r>
            <a:r>
              <a:rPr lang="en-US" altLang="en-US" sz="4400" b="1" i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Berechiah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, the son of </a:t>
            </a:r>
            <a:r>
              <a:rPr lang="en-US" altLang="en-US" sz="4400" b="1" i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Iddo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.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Of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priestly lineage and successor to grandfather,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Iddo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during days of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Joiakim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(Nehemiah 12:4, 16)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6406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Themes 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Yahweh remembers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which is the meaning of the name, Zechariah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Other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themes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include:</a:t>
            </a:r>
          </a:p>
          <a:p>
            <a:pPr marL="290512" lvl="1" indent="0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*Yahweh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keeps His promises in His time and will ultimately bless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nation. *Yahweh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Himself;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*Repentance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*The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Temple;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*Messiah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*Messiah’s Future Kingdom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Outline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marL="742950" indent="-742950" eaLnBrk="1" hangingPunct="1">
              <a:buFont typeface="+mj-lt"/>
              <a:buAutoNum type="romanUcPeriod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Exhortation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Repentance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	1:1-6</a:t>
            </a:r>
          </a:p>
          <a:p>
            <a:pPr marL="742950" indent="-742950" eaLnBrk="1" hangingPunct="1">
              <a:buFont typeface="+mj-lt"/>
              <a:buAutoNum type="romanUcPeriod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Eight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Night-Visions 	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          1:7-6:15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742950" indent="-742950" eaLnBrk="1" hangingPunct="1">
              <a:buFont typeface="+mj-lt"/>
              <a:buAutoNum type="romanUcPeriod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Question &amp; Two Answers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7:1-8:23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742950" indent="-742950" eaLnBrk="1" hangingPunct="1">
              <a:buFont typeface="+mj-lt"/>
              <a:buAutoNum type="romanUcPeriod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Two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Burdensome Oracles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9:1-14:21</a:t>
            </a:r>
          </a:p>
          <a:p>
            <a:pPr marL="968375" lvl="1" indent="-461963" eaLnBrk="1" hangingPunct="1">
              <a:buFont typeface="+mj-lt"/>
              <a:buAutoNum type="romanUcPeriod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Messiah’s 1</a:t>
            </a:r>
            <a:r>
              <a:rPr lang="en-US" altLang="en-US" sz="4400" b="1" baseline="30000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st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Advent &amp; Rejection</a:t>
            </a:r>
          </a:p>
          <a:p>
            <a:pPr marL="968375" lvl="1" indent="-461963" eaLnBrk="1" hangingPunct="1">
              <a:buFont typeface="+mj-lt"/>
              <a:buAutoNum type="romanUcPeriod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Messiah’s 2</a:t>
            </a:r>
            <a:r>
              <a:rPr lang="en-US" altLang="en-US" sz="4400" b="1" baseline="30000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nd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Advent &amp; Acceptance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An Exhortation to Repentance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1:1-6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Learn from the examples in the past and do not repeat their sins, cf. 1 Corinthians 10:11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Yahweh’s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wrath against their fathers is recorded in history in the destruction &amp; deportation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Judah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An Exhortation to Repentance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1:1-6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call to return to Yahweh was directly according to the covenant explained in Deut. 30:1-3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Zechariah’s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call to return parallels the two messages of Haggai given in the previous two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months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5328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An Exhortation to Repentance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1:1-6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Gentiles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not part of God’s covenant with Israel, but are still blessed if they obey &amp; cursed if they do not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064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  <a:noFill/>
        </p:spPr>
        <p:txBody>
          <a:bodyPr/>
          <a:lstStyle/>
          <a:p>
            <a:pPr marL="742950" indent="-742950" eaLnBrk="1" hangingPunct="1">
              <a:buFont typeface="+mj-lt"/>
              <a:buAutoNum type="arabicPeriod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Returning to Yahweh is the condition of all of God’s blessings (vs 3)</a:t>
            </a:r>
          </a:p>
          <a:p>
            <a:pPr marL="742950" indent="-742950" eaLnBrk="1" hangingPunct="1">
              <a:buFont typeface="+mj-lt"/>
              <a:buAutoNum type="arabicPeriod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Disobedience to Yahweh is evil and brings peril (vs 4)</a:t>
            </a:r>
          </a:p>
          <a:p>
            <a:pPr marL="742950" indent="-742950" eaLnBrk="1" hangingPunct="1">
              <a:buFont typeface="+mj-lt"/>
              <a:buAutoNum type="arabicPeriod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word of Yahweh is unchangeable</a:t>
            </a:r>
          </a:p>
          <a:p>
            <a:pPr marL="742950" indent="-742950" eaLnBrk="1" hangingPunct="1">
              <a:buFont typeface="+mj-lt"/>
              <a:buAutoNum type="arabicPeriod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deals with people according to their deeds (vs. 6b)</a:t>
            </a:r>
          </a:p>
          <a:p>
            <a:pPr marL="742950" indent="-742950" eaLnBrk="1" hangingPunct="1">
              <a:buFont typeface="+mj-lt"/>
              <a:buAutoNum type="arabicPeriod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immutable purposes will be accomplished (vs. 6b)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327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Eight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Night-Visions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1:7-6:15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visions are exactly 5 months after Temple reconstruction begins &amp; 2 months after Haggai’s message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eight visions are in a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chaistic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format of parallel thought in 1st &amp; 8th, 2nd &amp; 7th, 3rd &amp; 6th and 4th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5th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Eight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Night-Visions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1:7-6:15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remembers the state of His plans and has not forgotten His promises (1st &amp; 8th - 1:7-17; 6:1-8)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Yahweh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remembers His promises concerning the nations (2nd &amp; 7th - 1:18-21; 5:5-11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739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Eight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Night-Visions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1:7-6:15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remembers His promises for restoration of His people &amp; judgments related to it (3rd &amp; 6th  - 2; 5:1-4)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Yahweh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remembers His promises concerning Messiah ( 4th &amp; 5th  - 3; 4)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719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Vision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Horses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1:8-17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man standing among the myrtle trees (vs. 10) is the angel of Yahweh (vs. 12)  - the pre-incarnate Christ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four horses &amp; riders patrol the earth &amp; find it “sitting still &amp; quiet” though Judah is still 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ruins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Vision of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Horses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Zechariah 1:8-17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Yahweh’s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anger against the nations is great, but He will return &amp; bless Jerusalem: temple, people, prosperity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725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56388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Horns characteristically symbolize strength &amp; these four horns are nations that scattered the Jews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Many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nations oppressed the Jews at different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times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381000" eaLnBrk="1" hangingPunct="1"/>
            <a:r>
              <a:rPr lang="en-US" altLang="en-US" b="1" u="sng" kern="0" dirty="0">
                <a:solidFill>
                  <a:srgbClr val="A0D0FF"/>
                </a:solidFill>
                <a:latin typeface="Arial Narrow" panose="020B0606020202030204" pitchFamily="34" charset="0"/>
              </a:rPr>
              <a:t>The Horns &amp; </a:t>
            </a:r>
            <a:r>
              <a:rPr lang="en-US" altLang="en-US" b="1" u="sng" kern="0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Smiths</a:t>
            </a:r>
            <a:r>
              <a:rPr lang="en-US" altLang="en-US" b="1" i="0" u="sng" kern="0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kern="0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kern="0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Zechariah 1:18-21</a:t>
            </a:r>
            <a:endParaRPr lang="en-US" altLang="en-US" sz="3600" b="1" kern="0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76278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56388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Context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indicates these are the 4 nations of the prophecies in Daniel 2 &amp; 7 (Babylon, Persia, Greece, Rome)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four craftsman are the horns (nations) terrorize &amp; destroy 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previous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kingdom - Persia, Greece,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Rome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381000" eaLnBrk="1" hangingPunct="1"/>
            <a:r>
              <a:rPr lang="en-US" altLang="en-US" b="1" u="sng" kern="0" dirty="0">
                <a:solidFill>
                  <a:srgbClr val="A0D0FF"/>
                </a:solidFill>
                <a:latin typeface="Arial Narrow" panose="020B0606020202030204" pitchFamily="34" charset="0"/>
              </a:rPr>
              <a:t>The Horns &amp; </a:t>
            </a:r>
            <a:r>
              <a:rPr lang="en-US" altLang="en-US" b="1" u="sng" kern="0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Smiths</a:t>
            </a:r>
            <a:r>
              <a:rPr lang="en-US" altLang="en-US" b="1" i="0" u="sng" kern="0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kern="0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kern="0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Zechariah 1:18-21</a:t>
            </a:r>
          </a:p>
        </p:txBody>
      </p:sp>
    </p:spTree>
    <p:extLst>
      <p:ext uri="{BB962C8B-B14F-4D97-AF65-F5344CB8AC3E}">
        <p14:creationId xmlns:p14="http://schemas.microsoft.com/office/powerpoint/2010/main" val="23494836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56388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fourth craftsman is final kingdom of the Son of Man whose dominion is everlasting (Daniel 2 &amp; 7)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will carry out His retribution on the Gentile nations and bring about the kingdom of the future Messiah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381000" eaLnBrk="1" hangingPunct="1"/>
            <a:r>
              <a:rPr lang="en-US" altLang="en-US" b="1" u="sng" kern="0" dirty="0">
                <a:solidFill>
                  <a:srgbClr val="A0D0FF"/>
                </a:solidFill>
                <a:latin typeface="Arial Narrow" panose="020B0606020202030204" pitchFamily="34" charset="0"/>
              </a:rPr>
              <a:t>The Horns &amp; </a:t>
            </a:r>
            <a:r>
              <a:rPr lang="en-US" altLang="en-US" b="1" u="sng" kern="0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Smiths</a:t>
            </a:r>
            <a:r>
              <a:rPr lang="en-US" altLang="en-US" b="1" i="0" u="sng" kern="0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kern="0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kern="0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Zechariah 1:18-21</a:t>
            </a:r>
          </a:p>
        </p:txBody>
      </p:sp>
    </p:spTree>
    <p:extLst>
      <p:ext uri="{BB962C8B-B14F-4D97-AF65-F5344CB8AC3E}">
        <p14:creationId xmlns:p14="http://schemas.microsoft.com/office/powerpoint/2010/main" val="4037723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promises of the future kingdom of Messiah encourages us for we are looking forward to the same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thing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Yahweh remembers – He will keep all of His promises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Introduction to Zechariah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err="1">
                <a:solidFill>
                  <a:srgbClr val="FFFF99"/>
                </a:solidFill>
                <a:latin typeface="Arial Narrow" panose="020B0606020202030204" pitchFamily="34" charset="0"/>
              </a:rPr>
              <a:t>Zechariah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Recommendations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:</a:t>
            </a:r>
          </a:p>
          <a:p>
            <a:pPr marL="742950" lvl="1" indent="-515938" eaLnBrk="1" hangingPunct="1">
              <a:tabLst>
                <a:tab pos="687388" algn="l"/>
              </a:tabLst>
            </a:pPr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Remembers: A Study of the Book of Zechariah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by Charles L.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Feinberg</a:t>
            </a:r>
          </a:p>
          <a:p>
            <a:pPr marL="742950" lvl="1" indent="-515938" eaLnBrk="1" hangingPunct="1">
              <a:tabLst>
                <a:tab pos="687388" algn="l"/>
              </a:tabLst>
            </a:pPr>
            <a:r>
              <a:rPr lang="en-US" altLang="en-US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MacArthur Old Testament Commentary: Zechariah</a:t>
            </a:r>
            <a:r>
              <a:rPr lang="en-US" altLang="en-US" b="1" dirty="0">
                <a:solidFill>
                  <a:srgbClr val="FFFFFF"/>
                </a:solidFill>
                <a:latin typeface="Arial Narrow" panose="020B0606020202030204" pitchFamily="34" charset="0"/>
              </a:rPr>
              <a:t>, by John F.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MacArthur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Introduction to Zechariah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err="1">
                <a:solidFill>
                  <a:srgbClr val="FFFF99"/>
                </a:solidFill>
                <a:latin typeface="Arial Narrow" panose="020B0606020202030204" pitchFamily="34" charset="0"/>
              </a:rPr>
              <a:t>Zechariah</a:t>
            </a: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 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prophecies of Zechariah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give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important detail concerning the future Tribulation &amp; Millennium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962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Historical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Context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In the eighth month of the second year of Darius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Deut. 27-30. The Mosaic covenant: Blessing for obedience; Cursed for disobedience; A Future restoration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1405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B.C.  - Conquest of promised land and blessing under Joshua and next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generation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Historical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Context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In the eighth month of the second year of Darius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Cycle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judges until King Saul (1050 B.C.).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Zenith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kingdom under David &amp; Solomon (1011 -930 B.C.)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Divided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kingdom (930 B.C.). All kings of Israel evil ending with Assyrian conquest &amp; deportation (722 BC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893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Historical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Context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In the eighth month of the second year of Darius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Judah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: a mixture of good and evil kings. Babylonian conquests &amp; deportations: 605; 598; 586 B.C.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Jeremiah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25:11-13; 29:10-12 - The nations would serve the king of Babylon for 70 years  - then return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594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Historical Context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In the eighth month of the second year of Darius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538 B.C. - Cyrus’ decree allows return &amp; rebuilding the temple. 49,897 return, Work on temple begins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Work on Temple hindered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by Samaritans, then stopped until September 24, 520 B.C.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Historical Context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In the eighth month of the second year of Darius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Haggai’s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first two prophecies: September 1 &amp;  October 21 520 B.C.  Zechariah’s first prophecy, Nov. 520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Haggai’s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3rd prophecy, December 24, 520 B.C. Zechariah’s night visions - February 24, 519 B.C.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3035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832</TotalTime>
  <Words>990</Words>
  <Application>Microsoft Office PowerPoint</Application>
  <PresentationFormat>On-screen Show (4:3)</PresentationFormat>
  <Paragraphs>113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Introduction to Zechariah Zechariah 1</vt:lpstr>
      <vt:lpstr>Introduction to Zechariah Zechariah 1</vt:lpstr>
      <vt:lpstr>Historical Context In the eighth month of the second year of Darius</vt:lpstr>
      <vt:lpstr>Historical Context In the eighth month of the second year of Darius</vt:lpstr>
      <vt:lpstr>Historical Context In the eighth month of the second year of Darius</vt:lpstr>
      <vt:lpstr>Historical Context In the eighth month of the second year of Darius</vt:lpstr>
      <vt:lpstr>Historical Context In the eighth month of the second year of Darius</vt:lpstr>
      <vt:lpstr>Historical Context In the eighth month of the second year of Darius</vt:lpstr>
      <vt:lpstr>The Author</vt:lpstr>
      <vt:lpstr>Themes </vt:lpstr>
      <vt:lpstr>Outline</vt:lpstr>
      <vt:lpstr>An Exhortation to Repentance Zechariah 1:1-6</vt:lpstr>
      <vt:lpstr>An Exhortation to Repentance Zechariah 1:1-6</vt:lpstr>
      <vt:lpstr>An Exhortation to Repentance Zechariah 1:1-6</vt:lpstr>
      <vt:lpstr>PowerPoint Presentation</vt:lpstr>
      <vt:lpstr>Eight Night-Visions Zechariah 1:7-6:15</vt:lpstr>
      <vt:lpstr>Eight Night-Visions Zechariah 1:7-6:15</vt:lpstr>
      <vt:lpstr>Eight Night-Visions Zechariah 1:7-6:15</vt:lpstr>
      <vt:lpstr>The Vision of the Horses Zechariah 1:8-17</vt:lpstr>
      <vt:lpstr>The Vision of the Horses Zechariah 1:8-17</vt:lpstr>
      <vt:lpstr>PowerPoint Presentation</vt:lpstr>
      <vt:lpstr>PowerPoint Presentation</vt:lpstr>
      <vt:lpstr>PowerPoint Presentation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55</cp:revision>
  <dcterms:modified xsi:type="dcterms:W3CDTF">2024-02-11T02:28:39Z</dcterms:modified>
</cp:coreProperties>
</file>