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9"/>
  </p:notesMasterIdLst>
  <p:sldIdLst>
    <p:sldId id="296" r:id="rId3"/>
    <p:sldId id="299" r:id="rId4"/>
    <p:sldId id="260" r:id="rId5"/>
    <p:sldId id="278" r:id="rId6"/>
    <p:sldId id="300" r:id="rId7"/>
    <p:sldId id="301" r:id="rId8"/>
    <p:sldId id="279" r:id="rId9"/>
    <p:sldId id="280" r:id="rId10"/>
    <p:sldId id="302" r:id="rId11"/>
    <p:sldId id="281" r:id="rId12"/>
    <p:sldId id="303" r:id="rId13"/>
    <p:sldId id="304" r:id="rId14"/>
    <p:sldId id="305" r:id="rId15"/>
    <p:sldId id="306" r:id="rId16"/>
    <p:sldId id="307" r:id="rId17"/>
    <p:sldId id="283" r:id="rId18"/>
    <p:sldId id="284" r:id="rId19"/>
    <p:sldId id="308" r:id="rId20"/>
    <p:sldId id="309" r:id="rId21"/>
    <p:sldId id="310" r:id="rId22"/>
    <p:sldId id="311" r:id="rId23"/>
    <p:sldId id="287" r:id="rId24"/>
    <p:sldId id="286" r:id="rId25"/>
    <p:sldId id="282" r:id="rId26"/>
    <p:sldId id="312" r:id="rId27"/>
    <p:sldId id="297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98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804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9789428-71C6-475A-ACF5-C3DED584B5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824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6448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04045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494711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62109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554974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229247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07208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82212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14196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779497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05488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89568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106729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854059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47301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/>
              <a:pPr>
                <a:spcBef>
                  <a:spcPct val="0"/>
                </a:spcBef>
              </a:pPr>
              <a:t>23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37867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/>
              <a:pPr>
                <a:spcBef>
                  <a:spcPct val="0"/>
                </a:spcBef>
              </a:pPr>
              <a:t>24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446436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3909525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9665E5-7169-468C-A900-764DBEE5E0FA}" type="slidenum">
              <a:rPr lang="en-US" altLang="en-US" smtClean="0"/>
              <a:pPr>
                <a:spcBef>
                  <a:spcPct val="0"/>
                </a:spcBef>
              </a:pPr>
              <a:t>26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2156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4469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080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33828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880024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24625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52933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52623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6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7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89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531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098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659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77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204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209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081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18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67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179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418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58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721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0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6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0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460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1137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513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Future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Fulfillment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4:16-17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order of fulfillment is: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742950" indent="-515938" eaLnBrk="1" hangingPunct="1">
              <a:buNone/>
              <a:tabLst>
                <a:tab pos="742950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The Lord Himself descends from heaven with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742950" lvl="1" indent="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A shout,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742950" lvl="1" indent="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The voice of the archangel.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742950" lvl="1" indent="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The trumpet of God.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Future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Fulfillment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4:16-17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633413" indent="-63341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The dead in Christ rise &amp; are resurrected.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633413" indent="-63341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Those who alive and remain are changed.</a:t>
            </a:r>
          </a:p>
          <a:p>
            <a:pPr marL="633413" indent="-63341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4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Both groups are caught up together to meet the Lord in the air.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633413" indent="-63341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5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They will always be with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Lord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494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Future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Fulfillment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4:16-17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There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nothing hidden about this as claimed by false teachers trying to explain away their false predictions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resurrection body is imperishable &amp; immortal (1 Cor. 15:50-54) &amp; it happens in the twinkling of an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eye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943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Future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Fulfillment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4:16-17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will be like Jesus’ resurrection body (1 John 3:2) - physical to touch &amp; eat, yet defies physics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Rapture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from the Latin, “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rapers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,” translated from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aJrpavzw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harpadzo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 - “caught up,” “snatched away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”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800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Future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Fulfillment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4:16-17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Hold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firm convictions, but be patient &amp; gracious (2 Tim. 2:24-26) in the debate over the Rapture’s timing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teach the pre-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tribulational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position: The rapture occurs at or near the beginning of the Tribulation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period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018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Future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Fulfillment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4:16-17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Main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support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is: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imminence of the Lord’s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return</a:t>
            </a:r>
          </a:p>
          <a:p>
            <a:pPr marL="742950" lvl="1" indent="-454025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Tribulation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is about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Israel, not the Church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806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Comfort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4:18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These promises give us hope for the present and the future concerning those asleep in the Lord &amp; ourselves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sufferings of the present do not compare with the glories of the future (Romans 8:18)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4335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Rapture, the Second Coming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&amp;</a:t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Day of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Lord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68552"/>
            <a:ext cx="9144000" cy="5489448"/>
          </a:xfrm>
          <a:noFill/>
        </p:spPr>
        <p:txBody>
          <a:bodyPr/>
          <a:lstStyle/>
          <a:p>
            <a:pPr eaLnBrk="1" hangingPunct="1"/>
            <a:r>
              <a:rPr lang="en-US" sz="4400" b="1" dirty="0">
                <a:latin typeface="Arial Narrow" panose="020B0606020202030204" pitchFamily="34" charset="0"/>
              </a:rPr>
              <a:t>The </a:t>
            </a:r>
            <a:r>
              <a:rPr lang="en-US" sz="4400" b="1" i="1" dirty="0">
                <a:latin typeface="Arial Narrow" panose="020B0606020202030204" pitchFamily="34" charset="0"/>
              </a:rPr>
              <a:t>“Day of the Lord</a:t>
            </a:r>
            <a:r>
              <a:rPr lang="en-US" sz="4400" b="1" i="1" dirty="0" smtClean="0">
                <a:latin typeface="Arial Narrow" panose="020B0606020202030204" pitchFamily="34" charset="0"/>
              </a:rPr>
              <a:t>” </a:t>
            </a:r>
            <a:r>
              <a:rPr lang="en-US" sz="4400" b="1" dirty="0" smtClean="0">
                <a:latin typeface="Arial Narrow" panose="020B0606020202030204" pitchFamily="34" charset="0"/>
              </a:rPr>
              <a:t>must </a:t>
            </a:r>
            <a:r>
              <a:rPr lang="en-US" sz="4400" b="1" dirty="0">
                <a:latin typeface="Arial Narrow" panose="020B0606020202030204" pitchFamily="34" charset="0"/>
              </a:rPr>
              <a:t>be defined by the context of the passage in which it is used</a:t>
            </a:r>
          </a:p>
          <a:p>
            <a:pPr eaLnBrk="1" hangingPunct="1"/>
            <a:r>
              <a:rPr lang="en-US" sz="4400" b="1" dirty="0" smtClean="0">
                <a:latin typeface="Arial Narrow" panose="020B0606020202030204" pitchFamily="34" charset="0"/>
              </a:rPr>
              <a:t>2 </a:t>
            </a:r>
            <a:r>
              <a:rPr lang="en-US" sz="4400" b="1" dirty="0">
                <a:latin typeface="Arial Narrow" panose="020B0606020202030204" pitchFamily="34" charset="0"/>
              </a:rPr>
              <a:t>Peter 3 jumps from the beginning of the Day of the Lord to the destruction &amp; renewal of heavens &amp; </a:t>
            </a:r>
            <a:r>
              <a:rPr lang="en-US" sz="4400" b="1" dirty="0" smtClean="0">
                <a:latin typeface="Arial Narrow" panose="020B0606020202030204" pitchFamily="34" charset="0"/>
              </a:rPr>
              <a:t>earth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4335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Rapture, the Second Coming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&amp;</a:t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Day of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Lord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68552"/>
            <a:ext cx="9144000" cy="5489448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latin typeface="Arial Narrow" panose="020B0606020202030204" pitchFamily="34" charset="0"/>
              </a:rPr>
              <a:t>The </a:t>
            </a:r>
            <a:r>
              <a:rPr lang="en-US" sz="4400" b="1" dirty="0">
                <a:latin typeface="Arial Narrow" panose="020B0606020202030204" pitchFamily="34" charset="0"/>
              </a:rPr>
              <a:t>wise live present life with a purpose of preparing for eternity (Matt. 6:19-20)</a:t>
            </a:r>
          </a:p>
          <a:p>
            <a:pPr eaLnBrk="1" hangingPunct="1"/>
            <a:r>
              <a:rPr lang="en-US" sz="4400" b="1" dirty="0" smtClean="0">
                <a:latin typeface="Arial Narrow" panose="020B0606020202030204" pitchFamily="34" charset="0"/>
              </a:rPr>
              <a:t>Charting </a:t>
            </a:r>
            <a:r>
              <a:rPr lang="en-US" sz="4400" b="1" dirty="0">
                <a:latin typeface="Arial Narrow" panose="020B0606020202030204" pitchFamily="34" charset="0"/>
              </a:rPr>
              <a:t>specific events related to Christ’s return reveal two groupings quite distinct from each </a:t>
            </a:r>
            <a:r>
              <a:rPr lang="en-US" sz="4400" b="1" dirty="0" smtClean="0">
                <a:latin typeface="Arial Narrow" panose="020B0606020202030204" pitchFamily="34" charset="0"/>
              </a:rPr>
              <a:t>other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35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4335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Rapture, the Second Coming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&amp;</a:t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Day of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Lord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68552"/>
            <a:ext cx="9144000" cy="5489448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latin typeface="Arial Narrow" panose="020B0606020202030204" pitchFamily="34" charset="0"/>
              </a:rPr>
              <a:t>Common </a:t>
            </a:r>
            <a:r>
              <a:rPr lang="en-US" sz="4400" b="1" dirty="0">
                <a:latin typeface="Arial Narrow" panose="020B0606020202030204" pitchFamily="34" charset="0"/>
              </a:rPr>
              <a:t>to both groups is Jesus descending or coming from heaven in or on clouds</a:t>
            </a:r>
          </a:p>
          <a:p>
            <a:pPr eaLnBrk="1" hangingPunct="1"/>
            <a:r>
              <a:rPr lang="en-US" sz="4400" b="1" dirty="0" smtClean="0">
                <a:latin typeface="Arial Narrow" panose="020B0606020202030204" pitchFamily="34" charset="0"/>
              </a:rPr>
              <a:t>In </a:t>
            </a:r>
            <a:r>
              <a:rPr lang="en-US" sz="4400" b="1" dirty="0">
                <a:latin typeface="Arial Narrow" panose="020B0606020202030204" pitchFamily="34" charset="0"/>
              </a:rPr>
              <a:t>the Rapture, Jesus remains in the air</a:t>
            </a:r>
            <a:r>
              <a:rPr lang="en-US" sz="4400" b="1" dirty="0" smtClean="0">
                <a:latin typeface="Arial Narrow" panose="020B0606020202030204" pitchFamily="34" charset="0"/>
              </a:rPr>
              <a:t>.</a:t>
            </a:r>
          </a:p>
          <a:p>
            <a:pPr eaLnBrk="1" hangingPunct="1"/>
            <a:r>
              <a:rPr lang="en-US" sz="4400" b="1" dirty="0" smtClean="0">
                <a:latin typeface="Arial Narrow" panose="020B0606020202030204" pitchFamily="34" charset="0"/>
              </a:rPr>
              <a:t>In </a:t>
            </a:r>
            <a:r>
              <a:rPr lang="en-US" sz="4400" b="1" dirty="0">
                <a:latin typeface="Arial Narrow" panose="020B0606020202030204" pitchFamily="34" charset="0"/>
              </a:rPr>
              <a:t>the Second Coming, Jesus’ feet land on the Mount of </a:t>
            </a:r>
            <a:r>
              <a:rPr lang="en-US" sz="4400" b="1" dirty="0" smtClean="0">
                <a:latin typeface="Arial Narrow" panose="020B0606020202030204" pitchFamily="34" charset="0"/>
              </a:rPr>
              <a:t>Olives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279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Silence your cell phone &amp;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Get up during the preaching only if absolutely necessary (please sit in back if you must leave early)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Refrain from eating &amp; drinking during worship service (</a:t>
            </a:r>
            <a:r>
              <a:rPr lang="en-US" altLang="en-US" b="1" smtClean="0"/>
              <a:t>except medical needs) </a:t>
            </a: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4335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Rapture, the Second Coming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&amp;</a:t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Day of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Lord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68552"/>
            <a:ext cx="9144000" cy="5489448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latin typeface="Arial Narrow" panose="020B0606020202030204" pitchFamily="34" charset="0"/>
              </a:rPr>
              <a:t>The </a:t>
            </a:r>
            <a:r>
              <a:rPr lang="en-US" sz="4400" b="1" dirty="0">
                <a:latin typeface="Arial Narrow" panose="020B0606020202030204" pitchFamily="34" charset="0"/>
              </a:rPr>
              <a:t>Rapture includes a shout &amp; voice of the archangel as well as trumpets</a:t>
            </a:r>
          </a:p>
          <a:p>
            <a:pPr eaLnBrk="1" hangingPunct="1"/>
            <a:r>
              <a:rPr lang="en-US" sz="4400" b="1" dirty="0" smtClean="0">
                <a:latin typeface="Arial Narrow" panose="020B0606020202030204" pitchFamily="34" charset="0"/>
              </a:rPr>
              <a:t>The </a:t>
            </a:r>
            <a:r>
              <a:rPr lang="en-US" sz="4400" b="1" dirty="0">
                <a:latin typeface="Arial Narrow" panose="020B0606020202030204" pitchFamily="34" charset="0"/>
              </a:rPr>
              <a:t>Rapture includes resurrection of dead Christians and living Christians changed to glorified </a:t>
            </a:r>
            <a:r>
              <a:rPr lang="en-US" sz="4400" b="1" dirty="0" smtClean="0">
                <a:latin typeface="Arial Narrow" panose="020B0606020202030204" pitchFamily="34" charset="0"/>
              </a:rPr>
              <a:t>bodies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988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4335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Rapture, the Second Coming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&amp;</a:t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Day of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Lord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68552"/>
            <a:ext cx="9144000" cy="5489448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latin typeface="Arial Narrow" panose="020B0606020202030204" pitchFamily="34" charset="0"/>
              </a:rPr>
              <a:t>The </a:t>
            </a:r>
            <a:r>
              <a:rPr lang="en-US" sz="4400" b="1" dirty="0">
                <a:latin typeface="Arial Narrow" panose="020B0606020202030204" pitchFamily="34" charset="0"/>
              </a:rPr>
              <a:t>Second Coming occurs after the Tribulation &amp; includes earthquakes &amp; celestial signs preceding it</a:t>
            </a:r>
          </a:p>
          <a:p>
            <a:pPr eaLnBrk="1" hangingPunct="1"/>
            <a:r>
              <a:rPr lang="en-US" sz="4400" b="1" dirty="0" smtClean="0">
                <a:latin typeface="Arial Narrow" panose="020B0606020202030204" pitchFamily="34" charset="0"/>
              </a:rPr>
              <a:t>The </a:t>
            </a:r>
            <a:r>
              <a:rPr lang="en-US" sz="4400" b="1" dirty="0">
                <a:latin typeface="Arial Narrow" panose="020B0606020202030204" pitchFamily="34" charset="0"/>
              </a:rPr>
              <a:t>Rapture is sudden and unexpected - like a thief in the night - as in the days of Noah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972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Distinguishing &amp; sequencing end times events is difficult, but clear passages interpret confusing ones</a:t>
            </a:r>
          </a:p>
          <a:p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Rapture and the Second Coming (Advent) are two distinct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events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Second Coming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Preceded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by many signs on earth and in the heavens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returns from heaven riding a horse with angels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&amp; heaven’s armies 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physically returns to the Mount of Olives which splits in two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Angels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separate the elect from the ungodly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Rapture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Sudden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unexpected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presence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comes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with a shout, voice of archangel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trumpets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Dead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Christ are resurrected &amp; those alive are changed to be immortal &amp; imperishable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Saints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meet the Lord in the air and then remain with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Lord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Denial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the rapture or making it a part of the Second Coming either ignores or confuses Scripture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138330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Reality of the Rapture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4:13-18 &amp; Selected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Rapture is the next prophetic event that will take place, so we should have some understanding of it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There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much confusion about the reality of the Rapture, its purpose and its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timing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Thessalonians 4:13-19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Concern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4:13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Paul commends them for doing well, but encourages 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them </a:t>
            </a: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to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excel more in sanctification, love &amp; godly life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Walking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a way to please God includes your view &amp; preparation for what will happen in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future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Concern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4:13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There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was confusion about what would happen to those that were “asleep in Jesus” - euphemism for death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purpose was so that believers would not grieve as the rest who have no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hope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790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Concern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4:13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still grieve over friends &amp; loved ones that die, but we have hope that extends beyond the grave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may or may not go through the “states of grief” theorized by various psychologists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886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Belief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4:14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resurrection of Jesus from the dead is the foundation of our faith and our hope  - 1 Cor. 15:3-4, 17-20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Those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who have died in Christ are currently with Jesus (2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Cor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5:6-8 ) and their bodies will be resurrected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Promise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4:15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Paul’s teaching comes “by the word of the Lord” and not his own musings (2 Peter 1:20-21; 3:15-16)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These events occur at the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parousiva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parousia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- “be present,” “to have come” - of the Lord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Promise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4:15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includes himself as someone that could be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“alive and remaining”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when this event happens.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to be ready &amp; alert with eager anticipation of the Lord’s return for He is near &amp; coming quickly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478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833</TotalTime>
  <Words>1020</Words>
  <Application>Microsoft Office PowerPoint</Application>
  <PresentationFormat>On-screen Show (4:3)</PresentationFormat>
  <Paragraphs>114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Arial Narrow</vt:lpstr>
      <vt:lpstr>TekniaGreek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The Reality of the Rapture  1 Thessalonians 4:13-18 &amp; Selected</vt:lpstr>
      <vt:lpstr>The Concern 1 Thessalonians 4:13</vt:lpstr>
      <vt:lpstr>The Concern 1 Thessalonians 4:13</vt:lpstr>
      <vt:lpstr>The Concern 1 Thessalonians 4:13</vt:lpstr>
      <vt:lpstr>The Belief 1 Thessalonians 4:14</vt:lpstr>
      <vt:lpstr>The Promise 1 Thessalonians 4:15</vt:lpstr>
      <vt:lpstr>The Promise 1 Thessalonians 4:15</vt:lpstr>
      <vt:lpstr>The Future Fulfillment 1 Thessalonians 4:16-17</vt:lpstr>
      <vt:lpstr>The Future Fulfillment 1 Thessalonians 4:16-17</vt:lpstr>
      <vt:lpstr>The Future Fulfillment 1 Thessalonians 4:16-17</vt:lpstr>
      <vt:lpstr>The Future Fulfillment 1 Thessalonians 4:16-17</vt:lpstr>
      <vt:lpstr>The Future Fulfillment 1 Thessalonians 4:16-17</vt:lpstr>
      <vt:lpstr>The Future Fulfillment 1 Thessalonians 4:16-17</vt:lpstr>
      <vt:lpstr>The Comfort 1 Thessalonians 4:18</vt:lpstr>
      <vt:lpstr>The Rapture, the Second Coming &amp; the Day of the Lord</vt:lpstr>
      <vt:lpstr>The Rapture, the Second Coming &amp; the Day of the Lord</vt:lpstr>
      <vt:lpstr>The Rapture, the Second Coming &amp; the Day of the Lord</vt:lpstr>
      <vt:lpstr>The Rapture, the Second Coming &amp; the Day of the Lord</vt:lpstr>
      <vt:lpstr>The Rapture, the Second Coming &amp; the Day of the Lord</vt:lpstr>
      <vt:lpstr>Conclusions</vt:lpstr>
      <vt:lpstr>The Second Coming</vt:lpstr>
      <vt:lpstr>The Rapture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56</cp:revision>
  <dcterms:modified xsi:type="dcterms:W3CDTF">2023-11-26T04:26:11Z</dcterms:modified>
</cp:coreProperties>
</file>