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31"/>
  </p:notesMasterIdLst>
  <p:sldIdLst>
    <p:sldId id="321" r:id="rId4"/>
    <p:sldId id="322" r:id="rId5"/>
    <p:sldId id="260" r:id="rId6"/>
    <p:sldId id="278" r:id="rId7"/>
    <p:sldId id="297" r:id="rId8"/>
    <p:sldId id="296" r:id="rId9"/>
    <p:sldId id="279" r:id="rId10"/>
    <p:sldId id="324" r:id="rId11"/>
    <p:sldId id="325" r:id="rId12"/>
    <p:sldId id="326" r:id="rId13"/>
    <p:sldId id="327" r:id="rId14"/>
    <p:sldId id="328" r:id="rId15"/>
    <p:sldId id="280" r:id="rId16"/>
    <p:sldId id="298" r:id="rId17"/>
    <p:sldId id="281" r:id="rId18"/>
    <p:sldId id="282" r:id="rId19"/>
    <p:sldId id="283" r:id="rId20"/>
    <p:sldId id="284" r:id="rId21"/>
    <p:sldId id="286" r:id="rId22"/>
    <p:sldId id="294" r:id="rId23"/>
    <p:sldId id="299" r:id="rId24"/>
    <p:sldId id="295" r:id="rId25"/>
    <p:sldId id="300" r:id="rId26"/>
    <p:sldId id="301" r:id="rId27"/>
    <p:sldId id="287" r:id="rId28"/>
    <p:sldId id="302" r:id="rId29"/>
    <p:sldId id="323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835" autoAdjust="0"/>
    <p:restoredTop sz="94660" autoAdjust="0"/>
  </p:normalViewPr>
  <p:slideViewPr>
    <p:cSldViewPr>
      <p:cViewPr varScale="1">
        <p:scale>
          <a:sx n="88" d="100"/>
          <a:sy n="88" d="100"/>
        </p:scale>
        <p:origin x="126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331F9C6-4BAA-483C-BB28-553AD07713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806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710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D8E6E-CEDD-47FC-994B-54DFB5FECE80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864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D8E6E-CEDD-47FC-994B-54DFB5FECE80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7614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D8E6E-CEDD-47FC-994B-54DFB5FECE80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124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6CD0B-9DB4-4B75-8933-A171F5CD2D0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653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5D88C-BEC6-42A9-9A7F-1EE0E2243C4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203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5E1C3-23E0-4FF7-A4CF-4444EB6D349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2205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B86BA-83C9-42C4-B76B-D36670EAE7E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790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F2A93-AD17-447D-9FEE-DB72984B227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1675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6BA3A-B8FA-4A9B-A6CD-0990821446C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501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24DD5-965A-4302-9518-DD610880FC2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337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63701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65202-A88D-4F0C-BBDA-F132ABD2937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4646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8D77A-3E32-4962-8B87-84875121B37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912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7C9D85-9D36-4BA5-9C61-E1A11A5A79DD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2683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22AF8-3A03-4D76-A2FF-169025ED5F3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3998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CF6D0-3E5E-4A3E-A810-C31B5369B32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2921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42A13-5724-433D-9A16-F0171DCE8E2D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577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1AE01-B908-42D7-8B3D-0E5E5B6F26A3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6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657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AF4370-CDBB-4BB9-AF62-DFC34C79CF8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207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4B5C9F-EAEE-488E-8523-6162359E8D5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7958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28EDE-C07C-4464-8508-5E5F28B03C3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76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13B3C-E621-4045-8868-BF79D106A67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82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D8E6E-CEDD-47FC-994B-54DFB5FECE8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204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D8E6E-CEDD-47FC-994B-54DFB5FECE80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384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CD8E6E-CEDD-47FC-994B-54DFB5FECE80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4032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1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7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66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13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900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74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04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32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182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890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13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4963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76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29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54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181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6286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9437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582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2860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3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21076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1383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0649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468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0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5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787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243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522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9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76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861521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5: Ptolemy I helps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Nictor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(323-301 B.C.)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6: Forced Marriage Alliance between daughter of Ptolemy II, Bernice, and Antiochus II – fails when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Antiocus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II, Bernice &amp; their son are murdered (246). 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7-9: Dominance of Ptolemy III and failure of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Callinicus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(246-221)</a:t>
            </a:r>
          </a:p>
        </p:txBody>
      </p:sp>
    </p:spTree>
    <p:extLst>
      <p:ext uri="{BB962C8B-B14F-4D97-AF65-F5344CB8AC3E}">
        <p14:creationId xmlns:p14="http://schemas.microsoft.com/office/powerpoint/2010/main" val="2838233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10-12: The rise of Antiochus the Great &amp; reaction of Ptolemy IV and persecution of Jews (226-203 B.C.)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13-16: The victories of Antiochus the Great (203-193 B.C.)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17: The marriage alliance that goes sour for Antiochus the Great (193 B.C.)</a:t>
            </a:r>
          </a:p>
        </p:txBody>
      </p:sp>
    </p:spTree>
    <p:extLst>
      <p:ext uri="{BB962C8B-B14F-4D97-AF65-F5344CB8AC3E}">
        <p14:creationId xmlns:p14="http://schemas.microsoft.com/office/powerpoint/2010/main" val="260686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18-19: Rome thwarts Antiochus’ plans then defeats him (191-189 B.C.). He then dies in his own lands (187 B.C.)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20: The short reign of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IV who causes the Jews to be oppressed (187-175 B.C.)</a:t>
            </a:r>
          </a:p>
        </p:txBody>
      </p:sp>
    </p:spTree>
    <p:extLst>
      <p:ext uri="{BB962C8B-B14F-4D97-AF65-F5344CB8AC3E}">
        <p14:creationId xmlns:p14="http://schemas.microsoft.com/office/powerpoint/2010/main" val="427962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Despicable Man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IV Epiphanes was a man of vile character and actions. 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called himself, </a:t>
            </a:r>
            <a:r>
              <a:rPr lang="en-US" altLang="en-US" sz="4400" b="1" i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Theos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Epiphanes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God Manifest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the people called him </a:t>
            </a:r>
            <a:r>
              <a:rPr lang="en-US" altLang="en-US" sz="4400" b="1" i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Epimanes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madman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Despicable Man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11:21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is the “small horn” described in Daniel 8 - an evil man directed by Satan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seized the kingdom by intrigue usurping his nephews whom he pretended to protect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4" grpId="0"/>
      <p:bldP spid="29491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Military Victories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the help of the king of Pergamum, Antiochus defeated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Heliodorus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then Ptolemy VI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Philometor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“prince of the covenant” is either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Onias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the High Priest he had murdered or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Philometor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he defeated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Victory by Deception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11:23-24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used a treaty to deceive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Philometor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with a small force conquered more of Egypt than his fathers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used the booty to give his supporters lavish gifts, then was forced to leave by Rome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Victory by Treachery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11:25-26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latin typeface="Arial Narrow" panose="020B0606020202030204" pitchFamily="34" charset="0"/>
              </a:rPr>
              <a:t>Ptolemy </a:t>
            </a:r>
            <a:r>
              <a:rPr lang="en-US" altLang="en-US" sz="4400" b="1" dirty="0" err="1">
                <a:latin typeface="Arial Narrow" panose="020B0606020202030204" pitchFamily="34" charset="0"/>
              </a:rPr>
              <a:t>Philometor</a:t>
            </a:r>
            <a:r>
              <a:rPr lang="en-US" altLang="en-US" sz="4400" b="1" dirty="0">
                <a:latin typeface="Arial Narrow" panose="020B0606020202030204" pitchFamily="34" charset="0"/>
              </a:rPr>
              <a:t> had a larger army to defeat Antiochus, but lost due to treachery by his advisors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His brother, Ptolemy </a:t>
            </a:r>
            <a:r>
              <a:rPr lang="en-US" altLang="en-US" sz="4400" b="1" dirty="0" err="1">
                <a:latin typeface="Arial Narrow" panose="020B0606020202030204" pitchFamily="34" charset="0"/>
              </a:rPr>
              <a:t>Euergetes</a:t>
            </a:r>
            <a:r>
              <a:rPr lang="en-US" altLang="en-US" sz="4400" b="1" dirty="0">
                <a:latin typeface="Arial Narrow" panose="020B0606020202030204" pitchFamily="34" charset="0"/>
              </a:rPr>
              <a:t> (</a:t>
            </a:r>
            <a:r>
              <a:rPr lang="en-US" altLang="en-US" sz="4400" b="1" dirty="0" err="1">
                <a:latin typeface="Arial Narrow" panose="020B0606020202030204" pitchFamily="34" charset="0"/>
              </a:rPr>
              <a:t>Physcon</a:t>
            </a:r>
            <a:r>
              <a:rPr lang="en-US" altLang="en-US" sz="4400" b="1" dirty="0">
                <a:latin typeface="Arial Narrow" panose="020B0606020202030204" pitchFamily="34" charset="0"/>
              </a:rPr>
              <a:t>) became king of Egypt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Two Liars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captured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Philometor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then befriended him to use as a pawn to regain control of Egypt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After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Philometor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becomes king in Memphis &amp; Antiochus leaves, he forms a co-regency with his brother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First Defilement of the Temple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11:28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latin typeface="Arial Narrow" panose="020B0606020202030204" pitchFamily="34" charset="0"/>
              </a:rPr>
              <a:t>On his way back to Syria, Antiochus took action against those who rebelled in Israel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He slaughtered up to 80,000, sold 40,000 into slavery, looted the Temple and sacrificed a pig on its altar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7101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568"/>
            <a:ext cx="9144000" cy="1292662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Second Defilement of the Temple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0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11:29-31</a:t>
            </a:r>
            <a:endParaRPr lang="en-US" altLang="en-US" sz="4000" b="1" dirty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attacked again in 168 B.C. but his siege of Alexandria was broken by Roman intervention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Antiochus decreed that everyone had to worship the Greek deities and executed those that would not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2" grpId="0"/>
      <p:bldP spid="2867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795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Second Defilement of the Temple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11:28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  <a:ln/>
        </p:spPr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He stopped the regular sacrifices &amp; replaced by pig sacrifices to the Greek gods</a:t>
            </a:r>
          </a:p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Pagan rites &amp; debauchery were performed and forced upon the Jews.</a:t>
            </a:r>
          </a:p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Jews still trying to follow Mosaic Law and rituals were subject to execution</a:t>
            </a:r>
          </a:p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A pagan altar to Zeus was erected over the altar of God - the Abomination of Desolation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2" grpId="0"/>
      <p:bldP spid="29696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Purging of the People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11:32-35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Many Jews submitted to Antiochus’ decrees out of fear or by desire to pursue the enticements of sin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Many Jews remained true to God despite hardship and death which separated the godly from the ungodly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0" grpId="0"/>
      <p:bldP spid="28877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Purging of the People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11:32-35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Mattathias Maccabeus &amp; his five sons led a revolt that eventually drove the Syrians out</a:t>
            </a:r>
          </a:p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 hypocritically joined the revolt only to be on the winning side - escape revenge or gain plunder</a:t>
            </a:r>
          </a:p>
          <a:p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Hanukkah commemorates the rededication of the Temple and freedom to worship God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0" grpId="0"/>
      <p:bldP spid="29901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Purging of the People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11:32-35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35 - the persecutions to refine, purge and make pure will continue until a future “appointed time”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  <p:bldP spid="3010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latin typeface="Arial Narrow" panose="020B0606020202030204" pitchFamily="34" charset="0"/>
              </a:rPr>
              <a:t>The fulfillment of detailed prophecy gives proof that God is sovereign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God has not laid aside His chosen </a:t>
            </a:r>
            <a:r>
              <a:rPr lang="en-US" altLang="en-US" sz="4400" b="1" dirty="0" smtClean="0">
                <a:latin typeface="Arial Narrow" panose="020B0606020202030204" pitchFamily="34" charset="0"/>
              </a:rPr>
              <a:t>people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God uses persecution to bring about holy maturity (James 1:2-4; Rom. 5:3-8) and separate true &amp; </a:t>
            </a:r>
            <a:r>
              <a:rPr lang="en-US" altLang="en-US" sz="4400" b="1" dirty="0" smtClean="0">
                <a:latin typeface="Arial Narrow" panose="020B0606020202030204" pitchFamily="34" charset="0"/>
              </a:rPr>
              <a:t>false</a:t>
            </a:r>
            <a:endParaRPr lang="en-US" altLang="en-US" sz="44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latin typeface="Arial Narrow" panose="020B0606020202030204" pitchFamily="34" charset="0"/>
              </a:rPr>
              <a:t>should be prepared for persecution (1 Peter; 2 Timothy 3:12) </a:t>
            </a:r>
          </a:p>
          <a:p>
            <a:r>
              <a:rPr lang="en-US" altLang="en-US" sz="4400" b="1" dirty="0">
                <a:latin typeface="Arial Narrow" panose="020B0606020202030204" pitchFamily="34" charset="0"/>
              </a:rPr>
              <a:t>We do not need to fear </a:t>
            </a:r>
            <a:r>
              <a:rPr lang="en-US" altLang="en-US" sz="4400" b="1" dirty="0" smtClean="0">
                <a:latin typeface="Arial Narrow" panose="020B0606020202030204" pitchFamily="34" charset="0"/>
              </a:rPr>
              <a:t>the future </a:t>
            </a:r>
            <a:r>
              <a:rPr lang="en-US" altLang="en-US" sz="4400" b="1" dirty="0">
                <a:latin typeface="Arial Narrow" panose="020B0606020202030204" pitchFamily="34" charset="0"/>
              </a:rPr>
              <a:t>for God </a:t>
            </a:r>
            <a:r>
              <a:rPr lang="en-US" altLang="en-US" sz="4400" b="1" dirty="0" smtClean="0">
                <a:latin typeface="Arial Narrow" panose="020B0606020202030204" pitchFamily="34" charset="0"/>
              </a:rPr>
              <a:t>is working out </a:t>
            </a:r>
            <a:r>
              <a:rPr lang="en-US" altLang="en-US" sz="4400" b="1" dirty="0">
                <a:latin typeface="Arial Narrow" panose="020B0606020202030204" pitchFamily="34" charset="0"/>
              </a:rPr>
              <a:t>His plan in </a:t>
            </a:r>
            <a:r>
              <a:rPr lang="en-US" altLang="en-US" sz="4400" b="1" dirty="0" smtClean="0">
                <a:latin typeface="Arial Narrow" panose="020B0606020202030204" pitchFamily="34" charset="0"/>
              </a:rPr>
              <a:t>all circumstances </a:t>
            </a:r>
            <a:r>
              <a:rPr lang="en-US" altLang="en-US" sz="4400" b="1" dirty="0">
                <a:latin typeface="Arial Narrow" panose="020B0606020202030204" pitchFamily="34" charset="0"/>
              </a:rPr>
              <a:t>(Romans 8:28; Phil. 1:6)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  <p:bldP spid="30310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322277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Despicable Man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11:21-35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God can say what will occur in the future with 100% accuracy - 			Isaiah 41:21-24; 44:6-8 46:9-10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Fulfilled prophecies are proofs of God’s sovereignty and that He will fulfill His promises for the future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Cautions Concerning God’s Sovereignty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 marL="238125" indent="-238125">
              <a:lnSpc>
                <a:spcPct val="90000"/>
              </a:lnSpc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used God’s sovereignty as a means to absolve your own sin</a:t>
            </a:r>
          </a:p>
          <a:p>
            <a:pPr marL="795338" lvl="1" indent="-442913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absolutely holy and so is not the author of evil (Isaiah 6:3; Rev. 4:8: Habakkuk 1:13). </a:t>
            </a:r>
          </a:p>
          <a:p>
            <a:pPr marL="795338" lvl="1" indent="-442913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does not tempt anyone to evil (James 1:13). </a:t>
            </a:r>
          </a:p>
          <a:p>
            <a:pPr marL="795338" lvl="1" indent="-442913">
              <a:lnSpc>
                <a:spcPct val="90000"/>
              </a:lnSpc>
              <a:buFont typeface="Wingdings" panose="05000000000000000000" pitchFamily="2" charset="2"/>
              <a:buAutoNum type="arabicParenR"/>
            </a:pP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Man alone is responsible for his evil choices and will be judged (James 1:14; Rev. 20:12-13)</a:t>
            </a:r>
          </a:p>
          <a:p>
            <a:pPr marL="238125" indent="-238125">
              <a:lnSpc>
                <a:spcPct val="90000"/>
              </a:lnSpc>
            </a:pP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Cautions Concerning God’s Sovereignty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has the power and authority to judge by His standards - man’s standards are irrelevant to Him.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6" grpId="0"/>
      <p:bldP spid="2928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Cautions Concerning God’s Sovereignty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sovereignty should not be used as a foundation for any form of fatalism 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book of truth is inscribed beforehand (Dan. 10:21; Ps. 139:16), but the detail is unknown to us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Fatalism in all forms is contrary to God’s commandments to take action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Prayer itself is contrary to fatalism - we are to pray and act (James 5:17)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8" grpId="0"/>
      <p:bldP spid="2908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angel reveals the future of the nations that have a direct impact on Israel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11:1-20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covers 362 year period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535 B.C. to the death of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IV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Philopator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 174 B.C.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2: 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Medo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-Persian empire: 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Cambyses (529-522) 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Artaxerxes (522-521)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Darius I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Hystapes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(521-486)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Xerxes / Ahasuerus (486-465) 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83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14400"/>
            <a:ext cx="9144000" cy="5943600"/>
          </a:xfrm>
          <a:noFill/>
          <a:ln/>
        </p:spPr>
        <p:txBody>
          <a:bodyPr/>
          <a:lstStyle/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Vs. 3 – The Rise of the Grecian Empire under Alexander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 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336-323) 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 4: Division of Grecian Empire  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Cassander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(West)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Lysimachus (North)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Ptolemy (South)</a:t>
            </a:r>
          </a:p>
          <a:p>
            <a:pPr marL="974725" lvl="1" indent="-461963">
              <a:buFont typeface="+mj-lt"/>
              <a:buAutoNum type="arabicPeriod"/>
            </a:pP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Seleucus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(East) 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64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1178</TotalTime>
  <Words>1104</Words>
  <Application>Microsoft Office PowerPoint</Application>
  <PresentationFormat>On-screen Show (4:3)</PresentationFormat>
  <Paragraphs>122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The Despicable Man  Daniel 11:21-35</vt:lpstr>
      <vt:lpstr>Cautions Concerning God’s Sovereignty</vt:lpstr>
      <vt:lpstr>Cautions Concerning God’s Sovereignty</vt:lpstr>
      <vt:lpstr>Cautions Concerning God’s Sovereignty</vt:lpstr>
      <vt:lpstr>Review</vt:lpstr>
      <vt:lpstr>Review</vt:lpstr>
      <vt:lpstr>Review</vt:lpstr>
      <vt:lpstr>Review</vt:lpstr>
      <vt:lpstr>Review</vt:lpstr>
      <vt:lpstr>Review</vt:lpstr>
      <vt:lpstr>The Despicable Man  Daniel 11:21</vt:lpstr>
      <vt:lpstr>The Despicable Man  Daniel 11:21</vt:lpstr>
      <vt:lpstr>Military Victories  Daniel 11:22</vt:lpstr>
      <vt:lpstr>Victory by Deception  Daniel 11:23-24</vt:lpstr>
      <vt:lpstr>Victory by Treachery  Daniel 11:25-26</vt:lpstr>
      <vt:lpstr>Two Liars  Daniel 11:27</vt:lpstr>
      <vt:lpstr>First Defilement of the Temple  Daniel 11:28</vt:lpstr>
      <vt:lpstr>Second Defilement of the Temple  Daniel 11:29-31</vt:lpstr>
      <vt:lpstr>Second Defilement of the Temple  Daniel 11:28</vt:lpstr>
      <vt:lpstr>The Purging of the People  Daniel 11:32-35</vt:lpstr>
      <vt:lpstr>The Purging of the People  Daniel 11:32-35</vt:lpstr>
      <vt:lpstr>The Purging of the People  Daniel 11:32-35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59</cp:revision>
  <dcterms:modified xsi:type="dcterms:W3CDTF">2023-10-26T15:26:03Z</dcterms:modified>
</cp:coreProperties>
</file>