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  <p:sldMasterId id="2147483661" r:id="rId2"/>
    <p:sldMasterId id="2147483673" r:id="rId3"/>
  </p:sldMasterIdLst>
  <p:notesMasterIdLst>
    <p:notesMasterId r:id="rId24"/>
  </p:notesMasterIdLst>
  <p:sldIdLst>
    <p:sldId id="302" r:id="rId4"/>
    <p:sldId id="303" r:id="rId5"/>
    <p:sldId id="260" r:id="rId6"/>
    <p:sldId id="288" r:id="rId7"/>
    <p:sldId id="278" r:id="rId8"/>
    <p:sldId id="279" r:id="rId9"/>
    <p:sldId id="289" r:id="rId10"/>
    <p:sldId id="280" r:id="rId11"/>
    <p:sldId id="290" r:id="rId12"/>
    <p:sldId id="281" r:id="rId13"/>
    <p:sldId id="282" r:id="rId14"/>
    <p:sldId id="291" r:id="rId15"/>
    <p:sldId id="283" r:id="rId16"/>
    <p:sldId id="292" r:id="rId17"/>
    <p:sldId id="284" r:id="rId18"/>
    <p:sldId id="293" r:id="rId19"/>
    <p:sldId id="286" r:id="rId20"/>
    <p:sldId id="295" r:id="rId21"/>
    <p:sldId id="296" r:id="rId22"/>
    <p:sldId id="304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C0C0"/>
    <a:srgbClr val="000066"/>
    <a:srgbClr val="FFFF99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4660" autoAdjust="0"/>
  </p:normalViewPr>
  <p:slideViewPr>
    <p:cSldViewPr>
      <p:cViewPr varScale="1">
        <p:scale>
          <a:sx n="106" d="100"/>
          <a:sy n="106" d="100"/>
        </p:scale>
        <p:origin x="648" y="21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8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9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0"/>
            <a:r>
              <a:rPr lang="en-US" altLang="en-US" smtClean="0"/>
              <a:t>Second level</a:t>
            </a:r>
          </a:p>
          <a:p>
            <a:pPr lvl="0"/>
            <a:r>
              <a:rPr lang="en-US" altLang="en-US" smtClean="0"/>
              <a:t>Third level</a:t>
            </a:r>
          </a:p>
          <a:p>
            <a:pPr lvl="0"/>
            <a:r>
              <a:rPr lang="en-US" altLang="en-US" smtClean="0"/>
              <a:t>Fourth level</a:t>
            </a:r>
          </a:p>
          <a:p>
            <a:pPr lvl="0"/>
            <a:r>
              <a:rPr lang="en-US" altLang="en-US" smtClean="0"/>
              <a:t>Fifth level</a:t>
            </a:r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419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17745BB-5532-4569-8304-C879ACF005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41013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1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0415414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14B184-EF76-4E80-A308-1523BAE50B1E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816393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8EE27F5-60AE-4A15-8A6F-6B858835764B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93525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5F85354-E75C-467B-8D19-7AC69BDFD77E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8192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684573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B725796-DB6A-436C-AC82-934BF4DE4128}" type="slidenum">
              <a:rPr lang="en-US" altLang="en-US"/>
              <a:pPr/>
              <a:t>13</a:t>
            </a:fld>
            <a:endParaRPr lang="en-US" altLang="en-US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02598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9FAE9E-85E0-481C-961E-3906CB52280F}" type="slidenum">
              <a:rPr lang="en-US" altLang="en-US"/>
              <a:pPr/>
              <a:t>14</a:t>
            </a:fld>
            <a:endParaRPr lang="en-US" altLang="en-US"/>
          </a:p>
        </p:txBody>
      </p:sp>
      <p:sp>
        <p:nvSpPr>
          <p:cNvPr id="839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9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28819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47D0E5D-C565-443D-B716-3AD9A8BDE806}" type="slidenum">
              <a:rPr lang="en-US" altLang="en-US"/>
              <a:pPr/>
              <a:t>15</a:t>
            </a:fld>
            <a:endParaRPr lang="en-US" altLang="en-US"/>
          </a:p>
        </p:txBody>
      </p:sp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313024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2EB6DB1-0F3A-44BF-863C-DCAB9B96D48F}" type="slidenum">
              <a:rPr lang="en-US" altLang="en-US"/>
              <a:pPr/>
              <a:t>16</a:t>
            </a:fld>
            <a:endParaRPr lang="en-US" altLang="en-US"/>
          </a:p>
        </p:txBody>
      </p:sp>
      <p:sp>
        <p:nvSpPr>
          <p:cNvPr id="860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83679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28AC9F-9D54-444F-938B-5F2A7F38C2D6}" type="slidenum">
              <a:rPr lang="en-US" altLang="en-US"/>
              <a:pPr/>
              <a:t>17</a:t>
            </a:fld>
            <a:endParaRPr lang="en-US" altLang="en-US"/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00768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BE1567A-D052-44F8-8550-208360311640}" type="slidenum">
              <a:rPr lang="en-US" altLang="en-US"/>
              <a:pPr/>
              <a:t>18</a:t>
            </a:fld>
            <a:endParaRPr lang="en-US" altLang="en-US"/>
          </a:p>
        </p:txBody>
      </p:sp>
      <p:sp>
        <p:nvSpPr>
          <p:cNvPr id="901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94971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2772EEE-647A-4C3F-81C7-28E089CFCDED}" type="slidenum">
              <a:rPr lang="en-US" altLang="en-US"/>
              <a:pPr/>
              <a:t>19</a:t>
            </a:fld>
            <a:endParaRPr lang="en-US" altLang="en-US"/>
          </a:p>
        </p:txBody>
      </p:sp>
      <p:sp>
        <p:nvSpPr>
          <p:cNvPr id="921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08477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2A35644-306E-4380-AFAA-5F9C2BABCA61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7171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r" eaLnBrk="0" hangingPunct="0">
              <a:spcBef>
                <a:spcPct val="0"/>
              </a:spcBef>
            </a:pPr>
            <a:fld id="{DB686D8D-05ED-414B-9527-12BF352B2183}" type="slidenum">
              <a:rPr lang="en-US" altLang="en-US">
                <a:solidFill>
                  <a:srgbClr val="000000"/>
                </a:solidFill>
              </a:rPr>
              <a:pPr algn="r" eaLnBrk="0" hangingPunct="0">
                <a:spcBef>
                  <a:spcPct val="0"/>
                </a:spcBef>
              </a:pPr>
              <a:t>2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3558531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D2A124-5192-4D97-9DFA-BE78FFD509D0}" type="slidenum">
              <a:rPr lang="en-US" altLang="en-US" smtClean="0">
                <a:solidFill>
                  <a:srgbClr val="000000"/>
                </a:solidFill>
              </a:rPr>
              <a:pPr>
                <a:spcBef>
                  <a:spcPct val="0"/>
                </a:spcBef>
              </a:pPr>
              <a:t>20</a:t>
            </a:fld>
            <a:endParaRPr lang="en-US" altLang="en-US" smtClean="0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9403177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C051D6-7CEB-4125-9A02-8408AED5D1FE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4962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29A5BF2-767B-4B29-819E-BEDB738D936A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42292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DEEBC09-2FA5-4475-B7F9-7301E4D2A25B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839095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94A371-72B2-492D-93E8-B8914C1B2C16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58923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4DDCEAD-DDC9-46FB-BB79-7719172255F8}" type="slidenum">
              <a:rPr lang="en-US" altLang="en-US"/>
              <a:pPr/>
              <a:t>7</a:t>
            </a:fld>
            <a:endParaRPr lang="en-US" altLang="en-US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57881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5E8BD7-C848-46BC-B148-CC1268DB82A8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70613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A8FEEF4-00E9-4952-9754-4C91AF3B59E3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7987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43087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311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902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807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2961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6842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371237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2081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8553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93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52501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01303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3098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944750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7699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0"/>
            <a:ext cx="2286000" cy="57451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0"/>
            <a:ext cx="6705600" cy="57451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9501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D5F476-215E-4362-AAD4-2B2A58B8AE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6326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AE720C-5F75-4321-8220-2D2B86E679C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471418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28730-2FFA-4D09-A65A-D4ED5270A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899589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BD125A-EAC2-46D5-8E9A-7DDC0AE006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28424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96FEF-A5A8-4305-B81E-1F2C104E4D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0696592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54B3B6-4C4D-4EEE-AF7E-EFC33643B1D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884990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A9E3A-5364-4657-B8D1-0AB6C4594D8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89536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001492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C430AE-1085-4AEA-8D80-F6DBD163CC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846594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3C0A7E-5E27-40ED-BFC9-7B2C2FF509C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7665209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37419-B188-419E-BC03-C74621BDE3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865844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5D56A-3E75-4E4F-8B89-252DAEE7E69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0532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495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413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38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235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49005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93199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79453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i="1" kern="12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anose="020B0604020202020204" pitchFamily="34" charset="0"/>
          <a:cs typeface="Arial" panose="020B0604020202020204" pitchFamily="34" charset="0"/>
        </a:defRPr>
      </a:lvl9pPr>
    </p:titleStyle>
    <p:bodyStyle>
      <a:lvl1pPr marL="176213" indent="-176213" algn="l" rtl="0" fontAlgn="base">
        <a:spcBef>
          <a:spcPct val="20000"/>
        </a:spcBef>
        <a:spcAft>
          <a:spcPct val="0"/>
        </a:spcAft>
        <a:buChar char="•"/>
        <a:defRPr sz="4000" kern="12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fontAlgn="base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 kern="1200">
          <a:solidFill>
            <a:schemeClr val="bg1"/>
          </a:solidFill>
          <a:latin typeface="+mn-lt"/>
          <a:ea typeface="+mn-ea"/>
          <a:cs typeface="+mn-cs"/>
        </a:defRPr>
      </a:lvl2pPr>
      <a:lvl3pPr marL="735013" indent="-163513" algn="l" rtl="0" fontAlgn="base">
        <a:spcBef>
          <a:spcPct val="20000"/>
        </a:spcBef>
        <a:spcAft>
          <a:spcPct val="0"/>
        </a:spcAft>
        <a:buChar char="•"/>
        <a:defRPr sz="3600" kern="1200">
          <a:solidFill>
            <a:schemeClr val="bg1"/>
          </a:solidFill>
          <a:latin typeface="+mn-lt"/>
          <a:ea typeface="+mn-ea"/>
          <a:cs typeface="+mn-cs"/>
        </a:defRPr>
      </a:lvl3pPr>
      <a:lvl4pPr marL="1025525" indent="-176213" algn="l" rtl="0" fontAlgn="base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 kern="1200">
          <a:solidFill>
            <a:schemeClr val="bg1"/>
          </a:solidFill>
          <a:latin typeface="+mn-lt"/>
          <a:ea typeface="+mn-ea"/>
          <a:cs typeface="+mn-cs"/>
        </a:defRPr>
      </a:lvl4pPr>
      <a:lvl5pPr marL="1254125" indent="-114300" algn="l" rtl="0" fontAlgn="base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1219200"/>
            <a:ext cx="91440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20888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i="1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176213" indent="-176213" algn="l" rtl="0" eaLnBrk="0" fontAlgn="base" hangingPunct="0">
        <a:spcBef>
          <a:spcPct val="20000"/>
        </a:spcBef>
        <a:spcAft>
          <a:spcPct val="0"/>
        </a:spcAft>
        <a:buChar char="•"/>
        <a:defRPr sz="4000">
          <a:solidFill>
            <a:schemeClr val="bg1"/>
          </a:solidFill>
          <a:latin typeface="+mn-lt"/>
          <a:ea typeface="+mn-ea"/>
          <a:cs typeface="+mn-cs"/>
        </a:defRPr>
      </a:lvl1pPr>
      <a:lvl2pPr marL="457200" indent="-166688" algn="l" rtl="0" eaLnBrk="0" fontAlgn="base" hangingPunct="0">
        <a:spcBef>
          <a:spcPct val="20000"/>
        </a:spcBef>
        <a:spcAft>
          <a:spcPct val="0"/>
        </a:spcAft>
        <a:buSzPct val="85000"/>
        <a:buFont typeface="Wingdings" panose="05000000000000000000" pitchFamily="2" charset="2"/>
        <a:buChar char="Ø"/>
        <a:defRPr sz="4000">
          <a:solidFill>
            <a:schemeClr val="bg1"/>
          </a:solidFill>
          <a:latin typeface="+mn-lt"/>
          <a:cs typeface="+mn-cs"/>
        </a:defRPr>
      </a:lvl2pPr>
      <a:lvl3pPr marL="735013" indent="-163513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chemeClr val="bg1"/>
          </a:solidFill>
          <a:latin typeface="+mn-lt"/>
          <a:cs typeface="+mn-cs"/>
        </a:defRPr>
      </a:lvl3pPr>
      <a:lvl4pPr marL="1025525" indent="-176213" algn="l" rtl="0" eaLnBrk="0" fontAlgn="base" hangingPunct="0">
        <a:spcBef>
          <a:spcPct val="20000"/>
        </a:spcBef>
        <a:spcAft>
          <a:spcPct val="0"/>
        </a:spcAft>
        <a:buSzPct val="80000"/>
        <a:buFont typeface="Wingdings" panose="05000000000000000000" pitchFamily="2" charset="2"/>
        <a:buChar char="ü"/>
        <a:defRPr sz="3600">
          <a:solidFill>
            <a:schemeClr val="bg1"/>
          </a:solidFill>
          <a:latin typeface="+mn-lt"/>
          <a:cs typeface="+mn-cs"/>
        </a:defRPr>
      </a:lvl4pPr>
      <a:lvl5pPr marL="1254125" indent="-114300" algn="l" rtl="0" eaLnBrk="0" fontAlgn="base" hangingPunct="0">
        <a:spcBef>
          <a:spcPct val="20000"/>
        </a:spcBef>
        <a:spcAft>
          <a:spcPct val="0"/>
        </a:spcAft>
        <a:buSzPct val="65000"/>
        <a:buFont typeface="Wingdings" panose="05000000000000000000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5pPr>
      <a:lvl6pPr marL="17113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6pPr>
      <a:lvl7pPr marL="21685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7pPr>
      <a:lvl8pPr marL="26257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8pPr>
      <a:lvl9pPr marL="3082925" indent="-114300" algn="l" rtl="0" fontAlgn="base">
        <a:spcBef>
          <a:spcPct val="20000"/>
        </a:spcBef>
        <a:spcAft>
          <a:spcPct val="0"/>
        </a:spcAft>
        <a:buSzPct val="65000"/>
        <a:buFont typeface="Wingdings" pitchFamily="2" charset="2"/>
        <a:buChar char="v"/>
        <a:defRPr sz="3600">
          <a:solidFill>
            <a:schemeClr val="bg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70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solidFill>
                  <a:srgbClr val="000000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fld id="{E6BED1B7-37C4-4C56-BAAC-CE32A5A5B07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41063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9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  <p:extLst>
      <p:ext uri="{BB962C8B-B14F-4D97-AF65-F5344CB8AC3E}">
        <p14:creationId xmlns:p14="http://schemas.microsoft.com/office/powerpoint/2010/main" val="834217178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Reaction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10:7-9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men with Daniel do not see what he saw, but were overcome with terror and fled to hide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Daniel is also overwhelmed, loses his strength and faints 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Claims of people getting a message from the Lord or an angel must be tested by Scripture - 1 John 4:1-3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4" grpId="0"/>
      <p:bldP spid="54275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Angelic Ministry to Daniel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10:10-12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angel that touched him may have been different from the one he had seen before fainting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angel shakes Daniel awake and encourages him until he is able to stand up though still trembling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angel was there in response to Daniel’s prayer - Hebrews 1:14	</a:t>
            </a:r>
          </a:p>
        </p:txBody>
      </p:sp>
    </p:spTree>
  </p:cSld>
  <p:clrMapOvr>
    <a:masterClrMapping/>
  </p:clrMapOvr>
  <p:transition spd="med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8" grpId="0"/>
      <p:bldP spid="55299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Angelic Ministry to Daniel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10:10-12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2 Kings 6 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Angels are around us even though we cannot see them - Psalm 34:7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We may see &amp; interact with angels without knowing it - Hebrews 13:2 (cf. Judges 13:9-16; Genesis 18 &amp; 19)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8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08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808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/>
      <p:bldP spid="80899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Angelic Ministry over Nations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10:13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Ephesians 6:12  - Angels, good and evil, both have hierarchical organization – Ephesians 1:20; 3:10; 1 Peter 3:22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 </a:t>
            </a:r>
            <a:r>
              <a:rPr lang="en-US" altLang="en-US" sz="4400" b="1" i="1" dirty="0">
                <a:solidFill>
                  <a:srgbClr val="FFFFFF"/>
                </a:solidFill>
                <a:latin typeface="Arial Narrow" panose="020B0606020202030204" pitchFamily="34" charset="0"/>
              </a:rPr>
              <a:t>“prince of the kingdom of Persia” </a:t>
            </a:r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is the demon in charge of satanic influence of that nation</a:t>
            </a: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" dur="500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6" dur="500"/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2" grpId="0"/>
      <p:bldP spid="5632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Angelic Ministry over Nations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10:13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angel speaking was hindered until helped by Michael who is an archangel - Jude 1:9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6" presetClass="entr" presetSubtype="37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829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  <p:bldP spid="82947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Angelic Ministry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10:14-21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b="1" dirty="0">
                <a:latin typeface="Arial Narrow" panose="020B0606020202030204" pitchFamily="34" charset="0"/>
              </a:rPr>
              <a:t>Revelation of the Future - vs. 14. </a:t>
            </a:r>
          </a:p>
          <a:p>
            <a:pPr marL="695325" lvl="1" indent="-404813"/>
            <a:r>
              <a:rPr lang="en-US" altLang="en-US" b="1" dirty="0">
                <a:latin typeface="Arial Narrow" panose="020B0606020202030204" pitchFamily="34" charset="0"/>
              </a:rPr>
              <a:t>The angel has come to give Daniel understanding of future events</a:t>
            </a:r>
          </a:p>
          <a:p>
            <a:r>
              <a:rPr lang="en-US" altLang="en-US" b="1" dirty="0">
                <a:latin typeface="Arial Narrow" panose="020B0606020202030204" pitchFamily="34" charset="0"/>
              </a:rPr>
              <a:t>Daniel’s Response - vs. 15-17. </a:t>
            </a:r>
          </a:p>
          <a:p>
            <a:pPr marL="695325" lvl="1" indent="-404813"/>
            <a:r>
              <a:rPr lang="en-US" altLang="en-US" b="1" dirty="0">
                <a:latin typeface="Arial Narrow" panose="020B0606020202030204" pitchFamily="34" charset="0"/>
              </a:rPr>
              <a:t>Daniel is overwhelmed again</a:t>
            </a:r>
          </a:p>
        </p:txBody>
      </p:sp>
    </p:spTree>
  </p:cSld>
  <p:clrMapOvr>
    <a:masterClrMapping/>
  </p:clrMapOvr>
  <p:transition spd="med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6" grpId="0"/>
      <p:bldP spid="57347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Angelic Ministry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10:14-21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b="1" dirty="0">
                <a:latin typeface="Arial Narrow" panose="020B0606020202030204" pitchFamily="34" charset="0"/>
              </a:rPr>
              <a:t>Strengthening the Weak - vs. 18-19.</a:t>
            </a:r>
          </a:p>
          <a:p>
            <a:pPr marL="695325" lvl="1" indent="-404813"/>
            <a:r>
              <a:rPr lang="en-US" altLang="en-US" b="1" dirty="0">
                <a:latin typeface="Arial Narrow" panose="020B0606020202030204" pitchFamily="34" charset="0"/>
              </a:rPr>
              <a:t>The angel again strengthens and encourages Daniel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  <p:bldP spid="84995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Continuing Ministry of Angels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10:20-21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angel will return to join Michael in the fight with the demon over Persia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Michael’s ministry is both national to Israel (Daniel 12:1) and personal to Daniel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Winning a battle is not winning the war and Satan &amp; his followers will continue to fight to the end – Revelation 20</a:t>
            </a:r>
          </a:p>
          <a:p>
            <a:pPr>
              <a:lnSpc>
                <a:spcPct val="90000"/>
              </a:lnSpc>
            </a:pPr>
            <a:endParaRPr lang="en-US" altLang="en-US" sz="4400" b="1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5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Continuing Ministry of Angels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10:20-21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angel is going to tell Daniel about the future by revealing what is written in the book of truth 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God’s sovereignty is over people and nations (Psalm 139:16).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0" grpId="0"/>
      <p:bldP spid="89091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Continuing Ministry of Angels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10:20-21</a:t>
            </a:r>
          </a:p>
        </p:txBody>
      </p:sp>
      <p:sp>
        <p:nvSpPr>
          <p:cNvPr id="911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There are terrifying things that will occur in the future,</a:t>
            </a:r>
          </a:p>
          <a:p>
            <a:pPr marL="854075" lvl="1" indent="-563563"/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but God has told us the end of the story. </a:t>
            </a:r>
          </a:p>
          <a:p>
            <a:pPr marL="854075" lvl="1" indent="-563563"/>
            <a:r>
              <a:rPr lang="en-US" altLang="en-US" sz="4400" b="1" dirty="0">
                <a:solidFill>
                  <a:srgbClr val="FFFF99"/>
                </a:solidFill>
                <a:latin typeface="Arial Narrow" panose="020B0606020202030204" pitchFamily="34" charset="0"/>
              </a:rPr>
              <a:t>He </a:t>
            </a:r>
            <a:r>
              <a:rPr lang="en-US" altLang="en-US" sz="4400" b="1" dirty="0" smtClean="0">
                <a:solidFill>
                  <a:srgbClr val="FFFF99"/>
                </a:solidFill>
                <a:latin typeface="Arial Narrow" panose="020B0606020202030204" pitchFamily="34" charset="0"/>
              </a:rPr>
              <a:t>wins!</a:t>
            </a:r>
            <a:endParaRPr lang="en-US" altLang="en-US" sz="4400" b="1" dirty="0" smtClean="0">
              <a:solidFill>
                <a:srgbClr val="FFFFFF"/>
              </a:solidFill>
              <a:latin typeface="Arial Narrow" panose="020B0606020202030204" pitchFamily="34" charset="0"/>
            </a:endParaRPr>
          </a:p>
          <a:p>
            <a:pPr marL="573088" indent="-563563"/>
            <a:r>
              <a:rPr lang="en-US" altLang="en-US" sz="4400" b="1" dirty="0" smtClean="0">
                <a:solidFill>
                  <a:srgbClr val="FFFFFF"/>
                </a:solidFill>
                <a:latin typeface="Arial Narrow" panose="020B0606020202030204" pitchFamily="34" charset="0"/>
              </a:rPr>
              <a:t>In the meantime, God’s angels minister to the saved</a:t>
            </a:r>
            <a:endParaRPr lang="en-US" altLang="en-US" sz="4400" b="1" dirty="0">
              <a:solidFill>
                <a:srgbClr val="FFFFFF"/>
              </a:solidFill>
              <a:latin typeface="Arial Narrow" panose="020B0606020202030204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91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500"/>
                                        <p:tgtEl>
                                          <p:spTgt spid="91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91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500"/>
                                        <p:tgtEl>
                                          <p:spTgt spid="911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38" grpId="0"/>
      <p:bldP spid="91139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85800" y="304800"/>
            <a:ext cx="7696200" cy="762000"/>
          </a:xfrm>
        </p:spPr>
        <p:txBody>
          <a:bodyPr/>
          <a:lstStyle/>
          <a:p>
            <a:pPr eaLnBrk="1" hangingPunct="1"/>
            <a:r>
              <a:rPr lang="en-US" altLang="en-US" sz="4000" b="1" smtClean="0"/>
              <a:t>A reminder to consider others Please: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04800" y="1295400"/>
            <a:ext cx="8458200" cy="5334000"/>
          </a:xfrm>
        </p:spPr>
        <p:txBody>
          <a:bodyPr/>
          <a:lstStyle/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Silence your cell phone &amp; all electronic devices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Use the nursery or cry room if your child is fussy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Get up during the preaching only if absolutely necessary (please sit in back if you must leave early)</a:t>
            </a:r>
          </a:p>
          <a:p>
            <a:pPr marL="395288" indent="-395288" eaLnBrk="1" hangingPunct="1">
              <a:buFont typeface="Wingdings" panose="05000000000000000000" pitchFamily="2" charset="2"/>
              <a:buChar char="§"/>
            </a:pPr>
            <a:r>
              <a:rPr lang="en-US" altLang="en-US" b="1" dirty="0" smtClean="0"/>
              <a:t>Refrain from eating &amp; drinking during worship service (</a:t>
            </a:r>
            <a:r>
              <a:rPr lang="en-US" altLang="en-US" b="1" smtClean="0"/>
              <a:t>except medical needs) </a:t>
            </a:r>
            <a:endParaRPr lang="en-US" alt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755574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33388" y="1838325"/>
            <a:ext cx="8240712" cy="2468563"/>
          </a:xfrm>
          <a:noFill/>
        </p:spPr>
        <p:txBody>
          <a:bodyPr lIns="0" tIns="0" rIns="0" bIns="0">
            <a:spAutoFit/>
          </a:bodyPr>
          <a:lstStyle/>
          <a:p>
            <a:pPr defTabSz="381000" eaLnBrk="1" hangingPunct="1"/>
            <a:r>
              <a:rPr lang="en-US" altLang="en-US" sz="7200" b="1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Grace Bible Church</a:t>
            </a:r>
            <a: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en-US" sz="72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5400" b="1" i="0" smtClean="0">
                <a:solidFill>
                  <a:srgbClr val="A0D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Glorifying God </a:t>
            </a:r>
            <a:b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3600" b="1" smtClean="0">
                <a:solidFill>
                  <a:srgbClr val="FFFF9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 Making Disciples of Jesus Christ</a:t>
            </a:r>
          </a:p>
        </p:txBody>
      </p:sp>
    </p:spTree>
    <p:extLst>
      <p:ext uri="{BB962C8B-B14F-4D97-AF65-F5344CB8AC3E}">
        <p14:creationId xmlns:p14="http://schemas.microsoft.com/office/powerpoint/2010/main" val="9269212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5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Angelic Ministry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10:1-21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We are creatures of the four dimensions of the time-space continuum: </a:t>
            </a:r>
          </a:p>
          <a:p>
            <a:pPr lvl="1"/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 Length, Depth, Height &amp; Time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Scripture declares there is a spiritual dimension into which we get occasional glimpses</a:t>
            </a:r>
          </a:p>
        </p:txBody>
      </p:sp>
    </p:spTree>
  </p:cSld>
  <p:clrMapOvr>
    <a:masterClrMapping/>
  </p:clrMapOvr>
  <p:transition spd="med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61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1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50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Angelic Ministry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10:1-21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It has been two years since Daniel received the revelation concerning the 70 weeks from Gabriel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  <p:bldP spid="7475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Revelation of a Message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10:1-4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Daniel served the Babylonian empire until Cyrus conquered it, and then he served in the new empire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truthfulness of the message about future events is emphasized because it would be hard to believe</a:t>
            </a: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2" grpId="0"/>
      <p:bldP spid="5120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Daniel’s Mourning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10:2-4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Daniel’s fasting was part of his mourning. 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Refraining from using skin ointments was a sign of sorrow and mourning (Eccl. 9:8; 2 Sam. 14:2)</a:t>
            </a:r>
          </a:p>
          <a:p>
            <a:pPr>
              <a:lnSpc>
                <a:spcPct val="90000"/>
              </a:lnSpc>
            </a:pPr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Daniel is by the Hiddekel (Tigris river) on the 24th of Nisan, which is 10 days after Passover</a:t>
            </a:r>
          </a:p>
        </p:txBody>
      </p:sp>
    </p:spTree>
  </p:cSld>
  <p:clrMapOvr>
    <a:masterClrMapping/>
  </p:clrMapOvr>
  <p:transition spd="med">
    <p:blinds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500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" dur="5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1" dur="5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6" grpId="0"/>
      <p:bldP spid="5222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Daniel’s Mourning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10:2-4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 year is 536 B.C. - two years after Cyrus’ decree allowing the Jews to return and rebuild the Temple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There was opposition by the local people to the Jews rebuilding the Temple (Ezra 4)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0" dur="5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  <p:bldP spid="7680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Terrifying Vision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10:5-9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0668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 A white linen garment like a priest; 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belt of high quality gold; 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body like a jewel reflecting glory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face like lightening, yet the eyes like flaming torches still visible; 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Arms &amp; feet like polished bronze; </a:t>
            </a:r>
          </a:p>
          <a:p>
            <a:r>
              <a:rPr lang="en-US" altLang="en-US" sz="4400" b="1" dirty="0">
                <a:solidFill>
                  <a:srgbClr val="FFFFFF"/>
                </a:solidFill>
                <a:latin typeface="Arial Narrow" panose="020B0606020202030204" pitchFamily="34" charset="0"/>
              </a:rPr>
              <a:t>A voice like the sound of many waters. 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3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with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3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-30163"/>
            <a:ext cx="9144000" cy="1279526"/>
          </a:xfrm>
          <a:noFill/>
          <a:ln/>
        </p:spPr>
        <p:txBody>
          <a:bodyPr lIns="0" tIns="0" rIns="0" bIns="0">
            <a:spAutoFit/>
          </a:bodyPr>
          <a:lstStyle/>
          <a:p>
            <a:pPr defTabSz="381000"/>
            <a:r>
              <a:rPr lang="en-US" altLang="en-US" b="1" u="sng">
                <a:solidFill>
                  <a:srgbClr val="A0D0FF"/>
                </a:solidFill>
                <a:latin typeface="Arial Narrow" panose="020B0606020202030204" pitchFamily="34" charset="0"/>
              </a:rPr>
              <a:t>The Terrifying Vision </a:t>
            </a:r>
            <a: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  <a:t/>
            </a:r>
            <a:br>
              <a:rPr lang="en-US" altLang="en-US" b="1" i="0" u="sng">
                <a:solidFill>
                  <a:srgbClr val="A0D0FF"/>
                </a:solidFill>
                <a:latin typeface="Arial Narrow" panose="020B0606020202030204" pitchFamily="34" charset="0"/>
              </a:rPr>
            </a:br>
            <a:r>
              <a:rPr lang="en-US" altLang="en-US" sz="4000" b="1">
                <a:solidFill>
                  <a:srgbClr val="FFFF99"/>
                </a:solidFill>
                <a:latin typeface="Arial Narrow" panose="020B0606020202030204" pitchFamily="34" charset="0"/>
              </a:rPr>
              <a:t>Daniel 10:5-9</a:t>
            </a:r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43000"/>
            <a:ext cx="9144000" cy="5715000"/>
          </a:xfrm>
          <a:noFill/>
          <a:ln/>
        </p:spPr>
        <p:txBody>
          <a:bodyPr/>
          <a:lstStyle/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Revelation 1:13-16 </a:t>
            </a:r>
          </a:p>
          <a:p>
            <a:r>
              <a:rPr lang="en-US" altLang="en-US" sz="4400" b="1">
                <a:solidFill>
                  <a:srgbClr val="FFFFFF"/>
                </a:solidFill>
                <a:latin typeface="Arial Narrow" panose="020B0606020202030204" pitchFamily="34" charset="0"/>
              </a:rPr>
              <a:t>Similarity in the descriptions indicates this may have been a pre-incarnate appearance of Messiah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0" grpId="0"/>
      <p:bldP spid="78851" grpId="0" uiExpand="1" build="p"/>
    </p:bldLst>
  </p:timing>
</p:sld>
</file>

<file path=ppt/theme/theme1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Default Design">
  <a:themeElements>
    <a:clrScheme name="3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Sermon 1</Template>
  <TotalTime>1193</TotalTime>
  <Words>746</Words>
  <Application>Microsoft Office PowerPoint</Application>
  <PresentationFormat>On-screen Show (4:3)</PresentationFormat>
  <Paragraphs>91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Wingdings</vt:lpstr>
      <vt:lpstr>Manuscript</vt:lpstr>
      <vt:lpstr>Arial Narrow</vt:lpstr>
      <vt:lpstr>Custom Design</vt:lpstr>
      <vt:lpstr>1_Custom Design</vt:lpstr>
      <vt:lpstr>3_Default Design</vt:lpstr>
      <vt:lpstr>Grace Bible Church  Glorifying God  by Making Disciples of Jesus Christ</vt:lpstr>
      <vt:lpstr>A reminder to consider others Please:</vt:lpstr>
      <vt:lpstr>Angelic Ministry Daniel 10:1-21</vt:lpstr>
      <vt:lpstr>Angelic Ministry Daniel 10:1-21</vt:lpstr>
      <vt:lpstr>The Revelation of a Message  Daniel 10:1-4</vt:lpstr>
      <vt:lpstr>Daniel’s Mourning  Daniel 10:2-4</vt:lpstr>
      <vt:lpstr>Daniel’s Mourning  Daniel 10:2-4</vt:lpstr>
      <vt:lpstr>The Terrifying Vision  Daniel 10:5-9</vt:lpstr>
      <vt:lpstr>The Terrifying Vision  Daniel 10:5-9</vt:lpstr>
      <vt:lpstr>The Reaction Daniel 10:7-9</vt:lpstr>
      <vt:lpstr>Angelic Ministry to Daniel  Daniel 10:10-12</vt:lpstr>
      <vt:lpstr>Angelic Ministry to Daniel  Daniel 10:10-12</vt:lpstr>
      <vt:lpstr>Angelic Ministry over Nations Daniel 10:13</vt:lpstr>
      <vt:lpstr>Angelic Ministry over Nations Daniel 10:13</vt:lpstr>
      <vt:lpstr>Angelic Ministry Daniel 10:14-21</vt:lpstr>
      <vt:lpstr>Angelic Ministry Daniel 10:14-21</vt:lpstr>
      <vt:lpstr>The Continuing Ministry of Angels Daniel 10:20-21</vt:lpstr>
      <vt:lpstr>The Continuing Ministry of Angels Daniel 10:20-21</vt:lpstr>
      <vt:lpstr>The Continuing Ministry of Angels Daniel 10:20-21</vt:lpstr>
      <vt:lpstr>Grace Bible Church  Glorifying God  by Making Disciples of Jesus Christ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Grace Bible Church</dc:title>
  <dc:creator>Scott Harris</dc:creator>
  <cp:lastModifiedBy>Microsoft account</cp:lastModifiedBy>
  <cp:revision>49</cp:revision>
  <dcterms:modified xsi:type="dcterms:W3CDTF">2023-10-12T13:41:20Z</dcterms:modified>
</cp:coreProperties>
</file>