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4" r:id="rId2"/>
    <p:sldMasterId id="2147483677" r:id="rId3"/>
    <p:sldMasterId id="2147483689" r:id="rId4"/>
  </p:sldMasterIdLst>
  <p:notesMasterIdLst>
    <p:notesMasterId r:id="rId40"/>
  </p:notesMasterIdLst>
  <p:sldIdLst>
    <p:sldId id="326" r:id="rId5"/>
    <p:sldId id="327" r:id="rId6"/>
    <p:sldId id="260" r:id="rId7"/>
    <p:sldId id="288" r:id="rId8"/>
    <p:sldId id="278" r:id="rId9"/>
    <p:sldId id="297" r:id="rId10"/>
    <p:sldId id="299" r:id="rId11"/>
    <p:sldId id="298" r:id="rId12"/>
    <p:sldId id="279" r:id="rId13"/>
    <p:sldId id="300" r:id="rId14"/>
    <p:sldId id="280" r:id="rId15"/>
    <p:sldId id="305" r:id="rId16"/>
    <p:sldId id="303" r:id="rId17"/>
    <p:sldId id="302" r:id="rId18"/>
    <p:sldId id="304" r:id="rId19"/>
    <p:sldId id="306" r:id="rId20"/>
    <p:sldId id="281" r:id="rId21"/>
    <p:sldId id="295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284" r:id="rId32"/>
    <p:sldId id="318" r:id="rId33"/>
    <p:sldId id="319" r:id="rId34"/>
    <p:sldId id="320" r:id="rId35"/>
    <p:sldId id="283" r:id="rId36"/>
    <p:sldId id="287" r:id="rId37"/>
    <p:sldId id="321" r:id="rId38"/>
    <p:sldId id="32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990000"/>
    <a:srgbClr val="FF3300"/>
    <a:srgbClr val="800000"/>
    <a:srgbClr val="C0C0C0"/>
    <a:srgbClr val="FFFFCC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68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410E50A-B83A-4F22-8C45-F844F1012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774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6727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AFE56-1764-4E7E-8F3B-EF197004EDB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20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8CD2F-B4DD-4C98-95E8-A7900235208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871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44C93-DB9C-4B30-976E-9C9D4BCDE2E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833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F6EAB-4FC3-44F0-8DBE-001584F083E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615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E10DD-D83D-4208-8E2A-8F2D964FBB9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632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66003-D4AC-42DF-84AF-371B0F02B72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224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2FC5C-891F-432E-8054-C25B20C3B56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31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03EF0-2FD3-4E11-9B3D-946B5D0F1A4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518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7A799-7B05-43A8-9105-282117BC7C2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94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038DA-7930-4AAB-8088-CD6736CE4D1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08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 eaLnBrk="0" hangingPunct="0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1922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135F6-5673-4972-9B7E-2B4E838255C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858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A9C83-751D-4981-BF04-491F1A56F84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50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D1BCB-3799-4466-BA59-22A6A63E6E6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78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8DCDA-C1AF-46F3-AC32-108FB3DC190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008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64182-D60A-4087-A625-EE9077D3907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645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BFA14-1F29-410C-949F-C02A462683C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045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5C1EF-AE08-4EF5-B840-03624AA3BA0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1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5C1CF-B2A4-4BA3-8EF6-1AD43126B87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618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51A02-8D73-4A49-87B7-9517FB23C04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397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A05BB-8B9D-4DB4-9A80-18306DCF404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98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7C18D-9BF8-4394-A87D-95F5B300F35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780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C18AB-A8B8-4E22-92B5-630B50317403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754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32EC6-256E-423A-A29D-C12519D3E943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87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7413A-D523-4C2A-828E-345C1BC3120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5572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C91F8-D67E-423F-85EE-3AB2674E4F3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6898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AB38A-10B5-4DCA-98B6-8C6079D2628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937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892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C4884-CD92-4A99-A69D-00B6F3592E0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30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D405C-AC11-4D6A-ADCF-DCAB8213D2D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85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0398B-F7E0-4AB0-AE60-416CC46B6D2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3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B6E54-ED8A-4735-831A-F2226437CF1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157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9635F-0EC7-47B2-A35D-1F1E43FA7F0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091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674E7-0BD9-4116-A7F3-E6BB43295C4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52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7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56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49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11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4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5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542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1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9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761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37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40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65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463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17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98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10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412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38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940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75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02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980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761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403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076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982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14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2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532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100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868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849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88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7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78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69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fontAlgn="base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735013" indent="-163513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1025525" indent="-176213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 kern="1200">
          <a:solidFill>
            <a:schemeClr val="bg1"/>
          </a:solidFill>
          <a:latin typeface="+mn-lt"/>
          <a:ea typeface="+mn-ea"/>
          <a:cs typeface="+mn-cs"/>
        </a:defRPr>
      </a:lvl4pPr>
      <a:lvl5pPr marL="1254125" indent="-114300" algn="l" rtl="0" fontAlgn="base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fontAlgn="base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735013" indent="-163513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1025525" indent="-176213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 kern="1200">
          <a:solidFill>
            <a:schemeClr val="bg1"/>
          </a:solidFill>
          <a:latin typeface="+mn-lt"/>
          <a:ea typeface="+mn-ea"/>
          <a:cs typeface="+mn-cs"/>
        </a:defRPr>
      </a:lvl4pPr>
      <a:lvl5pPr marL="1254125" indent="-114300" algn="l" rtl="0" fontAlgn="base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88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99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4129836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Daniel &amp; Gabriel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8:15-19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first indignation probably refers to the Assyrian &amp; Babylonian captivities - Isaiah 10:5, 25, Jeremiah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latter indignation probably refers to the time from the return from exile until Messiah’s return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Ram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8:3-4, 20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Medo-Persian Empire - the ram was a symbol used by that empire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Two horns are the two kingdoms that made up the empire - Media and Persia which later became dominate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Medo-Persian Empire before Cyrus</a:t>
            </a:r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4370" r="1639" b="6767"/>
          <a:stretch>
            <a:fillRect/>
          </a:stretch>
        </p:blipFill>
        <p:spPr bwMode="auto">
          <a:xfrm>
            <a:off x="0" y="838200"/>
            <a:ext cx="91440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828800"/>
          </a:xfrm>
          <a:noFill/>
          <a:ln/>
        </p:spPr>
        <p:txBody>
          <a:bodyPr lIns="0" tIns="0" rIns="0" bIns="0">
            <a:spAutoFit/>
          </a:bodyPr>
          <a:lstStyle/>
          <a:p>
            <a:pPr algn="l" defTabSz="381000"/>
            <a:r>
              <a:rPr lang="en-US" altLang="en-US" sz="4000" b="1">
                <a:latin typeface="Arial Narrow" panose="020B0606020202030204" pitchFamily="34" charset="0"/>
              </a:rPr>
              <a:t>The ram butted westward - Cyrus conquered Babylon, Syria, Assyria and the land of Israel</a:t>
            </a:r>
            <a:br>
              <a:rPr lang="en-US" altLang="en-US" sz="4000" b="1">
                <a:latin typeface="Arial Narrow" panose="020B0606020202030204" pitchFamily="34" charset="0"/>
              </a:rPr>
            </a:br>
            <a:endParaRPr lang="en-US" altLang="en-US" sz="4000" b="1">
              <a:latin typeface="Arial Narrow" panose="020B0606020202030204" pitchFamily="34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Points – Random bars horizontal</a:t>
            </a: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5833"/>
          <a:stretch>
            <a:fillRect/>
          </a:stretch>
        </p:blipFill>
        <p:spPr bwMode="auto">
          <a:xfrm>
            <a:off x="0" y="1219200"/>
            <a:ext cx="9144000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72" name="Freeform 8"/>
          <p:cNvSpPr>
            <a:spLocks/>
          </p:cNvSpPr>
          <p:nvPr/>
        </p:nvSpPr>
        <p:spPr bwMode="auto">
          <a:xfrm>
            <a:off x="2590800" y="3581400"/>
            <a:ext cx="2133600" cy="914400"/>
          </a:xfrm>
          <a:custGeom>
            <a:avLst/>
            <a:gdLst>
              <a:gd name="T0" fmla="*/ 1344 w 1344"/>
              <a:gd name="T1" fmla="*/ 576 h 576"/>
              <a:gd name="T2" fmla="*/ 384 w 1344"/>
              <a:gd name="T3" fmla="*/ 48 h 576"/>
              <a:gd name="T4" fmla="*/ 0 w 1344"/>
              <a:gd name="T5" fmla="*/ 28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576">
                <a:moveTo>
                  <a:pt x="1344" y="576"/>
                </a:moveTo>
                <a:cubicBezTo>
                  <a:pt x="976" y="336"/>
                  <a:pt x="608" y="96"/>
                  <a:pt x="384" y="48"/>
                </a:cubicBezTo>
                <a:cubicBezTo>
                  <a:pt x="160" y="0"/>
                  <a:pt x="64" y="248"/>
                  <a:pt x="0" y="288"/>
                </a:cubicBezTo>
              </a:path>
            </a:pathLst>
          </a:custGeom>
          <a:noFill/>
          <a:ln w="3810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  <p:bldP spid="1136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"/>
            <a:ext cx="9144000" cy="1339850"/>
          </a:xfrm>
          <a:noFill/>
          <a:ln/>
        </p:spPr>
        <p:txBody>
          <a:bodyPr lIns="0" tIns="0" rIns="0" bIns="0">
            <a:spAutoFit/>
          </a:bodyPr>
          <a:lstStyle/>
          <a:p>
            <a:pPr algn="l" defTabSz="381000"/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ram butted northward - He conquered areas of the Armenians and Scythians</a:t>
            </a:r>
            <a:endParaRPr lang="en-US" altLang="en-US" sz="4000" b="1">
              <a:latin typeface="Arial Narrow" panose="020B0606020202030204" pitchFamily="34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0"/>
            <a:ext cx="9144000" cy="3810000"/>
          </a:xfrm>
          <a:ln/>
        </p:spPr>
        <p:txBody>
          <a:bodyPr/>
          <a:lstStyle/>
          <a:p>
            <a:endParaRPr lang="en-US" altLang="en-US" sz="44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5833"/>
          <a:stretch>
            <a:fillRect/>
          </a:stretch>
        </p:blipFill>
        <p:spPr bwMode="auto">
          <a:xfrm>
            <a:off x="76200" y="1447800"/>
            <a:ext cx="9144000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7" name="Freeform 5"/>
          <p:cNvSpPr>
            <a:spLocks/>
          </p:cNvSpPr>
          <p:nvPr/>
        </p:nvSpPr>
        <p:spPr bwMode="auto">
          <a:xfrm>
            <a:off x="3886200" y="2667000"/>
            <a:ext cx="762000" cy="1905000"/>
          </a:xfrm>
          <a:custGeom>
            <a:avLst/>
            <a:gdLst>
              <a:gd name="T0" fmla="*/ 480 w 480"/>
              <a:gd name="T1" fmla="*/ 1200 h 1200"/>
              <a:gd name="T2" fmla="*/ 96 w 480"/>
              <a:gd name="T3" fmla="*/ 720 h 1200"/>
              <a:gd name="T4" fmla="*/ 0 w 480"/>
              <a:gd name="T5" fmla="*/ 144 h 1200"/>
              <a:gd name="T6" fmla="*/ 96 w 480"/>
              <a:gd name="T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1200">
                <a:moveTo>
                  <a:pt x="480" y="1200"/>
                </a:moveTo>
                <a:cubicBezTo>
                  <a:pt x="328" y="1048"/>
                  <a:pt x="176" y="896"/>
                  <a:pt x="96" y="720"/>
                </a:cubicBezTo>
                <a:cubicBezTo>
                  <a:pt x="16" y="544"/>
                  <a:pt x="0" y="264"/>
                  <a:pt x="0" y="144"/>
                </a:cubicBezTo>
                <a:cubicBezTo>
                  <a:pt x="0" y="24"/>
                  <a:pt x="48" y="12"/>
                  <a:pt x="96" y="0"/>
                </a:cubicBezTo>
              </a:path>
            </a:pathLst>
          </a:custGeom>
          <a:noFill/>
          <a:ln w="3810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9" name="Freeform 7"/>
          <p:cNvSpPr>
            <a:spLocks/>
          </p:cNvSpPr>
          <p:nvPr/>
        </p:nvSpPr>
        <p:spPr bwMode="auto">
          <a:xfrm>
            <a:off x="4724400" y="3429000"/>
            <a:ext cx="1524000" cy="1066800"/>
          </a:xfrm>
          <a:custGeom>
            <a:avLst/>
            <a:gdLst>
              <a:gd name="T0" fmla="*/ 0 w 960"/>
              <a:gd name="T1" fmla="*/ 672 h 672"/>
              <a:gd name="T2" fmla="*/ 144 w 960"/>
              <a:gd name="T3" fmla="*/ 288 h 672"/>
              <a:gd name="T4" fmla="*/ 432 w 960"/>
              <a:gd name="T5" fmla="*/ 240 h 672"/>
              <a:gd name="T6" fmla="*/ 720 w 960"/>
              <a:gd name="T7" fmla="*/ 192 h 672"/>
              <a:gd name="T8" fmla="*/ 960 w 960"/>
              <a:gd name="T9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672">
                <a:moveTo>
                  <a:pt x="0" y="672"/>
                </a:moveTo>
                <a:cubicBezTo>
                  <a:pt x="36" y="516"/>
                  <a:pt x="72" y="360"/>
                  <a:pt x="144" y="288"/>
                </a:cubicBezTo>
                <a:cubicBezTo>
                  <a:pt x="216" y="216"/>
                  <a:pt x="336" y="256"/>
                  <a:pt x="432" y="240"/>
                </a:cubicBezTo>
                <a:cubicBezTo>
                  <a:pt x="528" y="224"/>
                  <a:pt x="632" y="232"/>
                  <a:pt x="720" y="192"/>
                </a:cubicBezTo>
                <a:cubicBezTo>
                  <a:pt x="808" y="152"/>
                  <a:pt x="884" y="76"/>
                  <a:pt x="960" y="0"/>
                </a:cubicBezTo>
              </a:path>
            </a:pathLst>
          </a:custGeom>
          <a:noFill/>
          <a:ln w="3810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  <p:bldP spid="105477" grpId="0" animBg="1"/>
      <p:bldP spid="1054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"/>
            <a:ext cx="9144000" cy="1339850"/>
          </a:xfrm>
          <a:noFill/>
          <a:ln/>
        </p:spPr>
        <p:txBody>
          <a:bodyPr lIns="0" tIns="0" rIns="0" bIns="0">
            <a:spAutoFit/>
          </a:bodyPr>
          <a:lstStyle/>
          <a:p>
            <a:pPr algn="l" defTabSz="381000"/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ram butted southward - Cambyses conquered Egypt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0"/>
            <a:ext cx="9144000" cy="3810000"/>
          </a:xfrm>
          <a:ln/>
        </p:spPr>
        <p:txBody>
          <a:bodyPr/>
          <a:lstStyle/>
          <a:p>
            <a:endParaRPr lang="en-US" altLang="en-US" sz="44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5833"/>
          <a:stretch>
            <a:fillRect/>
          </a:stretch>
        </p:blipFill>
        <p:spPr bwMode="auto">
          <a:xfrm>
            <a:off x="76200" y="1447800"/>
            <a:ext cx="9144000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9" name="Freeform 7"/>
          <p:cNvSpPr>
            <a:spLocks/>
          </p:cNvSpPr>
          <p:nvPr/>
        </p:nvSpPr>
        <p:spPr bwMode="auto">
          <a:xfrm>
            <a:off x="1600200" y="3937000"/>
            <a:ext cx="2895600" cy="1092200"/>
          </a:xfrm>
          <a:custGeom>
            <a:avLst/>
            <a:gdLst>
              <a:gd name="T0" fmla="*/ 1824 w 1824"/>
              <a:gd name="T1" fmla="*/ 352 h 688"/>
              <a:gd name="T2" fmla="*/ 912 w 1824"/>
              <a:gd name="T3" fmla="*/ 16 h 688"/>
              <a:gd name="T4" fmla="*/ 528 w 1824"/>
              <a:gd name="T5" fmla="*/ 448 h 688"/>
              <a:gd name="T6" fmla="*/ 240 w 1824"/>
              <a:gd name="T7" fmla="*/ 592 h 688"/>
              <a:gd name="T8" fmla="*/ 0 w 1824"/>
              <a:gd name="T9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4" h="688">
                <a:moveTo>
                  <a:pt x="1824" y="352"/>
                </a:moveTo>
                <a:cubicBezTo>
                  <a:pt x="1476" y="176"/>
                  <a:pt x="1128" y="0"/>
                  <a:pt x="912" y="16"/>
                </a:cubicBezTo>
                <a:cubicBezTo>
                  <a:pt x="696" y="32"/>
                  <a:pt x="640" y="352"/>
                  <a:pt x="528" y="448"/>
                </a:cubicBezTo>
                <a:cubicBezTo>
                  <a:pt x="416" y="544"/>
                  <a:pt x="328" y="552"/>
                  <a:pt x="240" y="592"/>
                </a:cubicBezTo>
                <a:cubicBezTo>
                  <a:pt x="152" y="632"/>
                  <a:pt x="76" y="660"/>
                  <a:pt x="0" y="688"/>
                </a:cubicBezTo>
              </a:path>
            </a:pathLst>
          </a:custGeom>
          <a:noFill/>
          <a:ln w="3810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  <p:bldP spid="1157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algn="l" defTabSz="381000"/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Medo-Persian Empire about 500 B.C.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0"/>
            <a:ext cx="9144000" cy="3810000"/>
          </a:xfrm>
          <a:ln/>
        </p:spPr>
        <p:txBody>
          <a:bodyPr/>
          <a:lstStyle/>
          <a:p>
            <a:endParaRPr lang="en-US" altLang="en-US" sz="44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5833"/>
          <a:stretch>
            <a:fillRect/>
          </a:stretch>
        </p:blipFill>
        <p:spPr bwMode="auto">
          <a:xfrm>
            <a:off x="76200" y="1447800"/>
            <a:ext cx="9144000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Goat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8:5-14, 21-26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goat heading East very quickly that tramples the ram is Greece under Alexander the Great</a:t>
            </a:r>
          </a:p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Alexander become king in 336 B.C. at age 20.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Alexander the Great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334 BC Asia Minor invaded – Victory at Granicus</a:t>
            </a: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2440" r="3537" b="3864"/>
          <a:stretch>
            <a:fillRect/>
          </a:stretch>
        </p:blipFill>
        <p:spPr bwMode="auto">
          <a:xfrm>
            <a:off x="0" y="1219200"/>
            <a:ext cx="92202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143000" y="2362200"/>
            <a:ext cx="1001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u="sng">
                <a:solidFill>
                  <a:srgbClr val="800000"/>
                </a:solidFill>
              </a:rPr>
              <a:t>Granicus </a:t>
            </a:r>
          </a:p>
          <a:p>
            <a:r>
              <a:rPr lang="en-US" altLang="en-US" sz="1400" b="1" u="sng">
                <a:solidFill>
                  <a:srgbClr val="800000"/>
                </a:solidFill>
              </a:rPr>
              <a:t>334 BC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Alexander the Great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333 BC – Victory at Issus – Asia Minor Conquered</a:t>
            </a: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2440" r="3537" b="3864"/>
          <a:stretch>
            <a:fillRect/>
          </a:stretch>
        </p:blipFill>
        <p:spPr bwMode="auto">
          <a:xfrm>
            <a:off x="0" y="1219200"/>
            <a:ext cx="92202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362200" y="2743200"/>
            <a:ext cx="835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u="sng">
                <a:solidFill>
                  <a:srgbClr val="800000"/>
                </a:solidFill>
              </a:rPr>
              <a:t>333 BC </a:t>
            </a:r>
          </a:p>
          <a:p>
            <a:r>
              <a:rPr lang="en-US" altLang="en-US" sz="1400" b="1" u="sng">
                <a:solidFill>
                  <a:srgbClr val="800000"/>
                </a:solidFill>
              </a:rPr>
              <a:t>Issus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936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Alexander the Great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332 BC – Victory at Tyre – Syria Conquered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2440" r="3537" b="3864"/>
          <a:stretch>
            <a:fillRect/>
          </a:stretch>
        </p:blipFill>
        <p:spPr bwMode="auto">
          <a:xfrm>
            <a:off x="0" y="1219200"/>
            <a:ext cx="92202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438400" y="3886200"/>
            <a:ext cx="1209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u="sng">
                <a:solidFill>
                  <a:srgbClr val="FFFF66"/>
                </a:solidFill>
              </a:rPr>
              <a:t>Tyre 332 BC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Alexander the Great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331 BC – Egypt annexed, Alexandria founded</a:t>
            </a: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2440" r="3537" b="3864"/>
          <a:stretch>
            <a:fillRect/>
          </a:stretch>
        </p:blipFill>
        <p:spPr bwMode="auto">
          <a:xfrm>
            <a:off x="0" y="1219200"/>
            <a:ext cx="92202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066800" y="3810000"/>
            <a:ext cx="10906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u="sng">
                <a:solidFill>
                  <a:srgbClr val="FFFF66"/>
                </a:solidFill>
              </a:rPr>
              <a:t>331 BC </a:t>
            </a:r>
          </a:p>
          <a:p>
            <a:r>
              <a:rPr lang="en-US" altLang="en-US" sz="1400" b="1" u="sng">
                <a:solidFill>
                  <a:srgbClr val="FFFF66"/>
                </a:solidFill>
              </a:rPr>
              <a:t>Alexandria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Alexander the Great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331 BC – Victory at Gaugamela  - Persia Defeated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2440" r="3537" b="3864"/>
          <a:stretch>
            <a:fillRect/>
          </a:stretch>
        </p:blipFill>
        <p:spPr bwMode="auto">
          <a:xfrm>
            <a:off x="0" y="1219200"/>
            <a:ext cx="92202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3429000" y="2819400"/>
            <a:ext cx="1139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u="sng">
                <a:solidFill>
                  <a:srgbClr val="800000"/>
                </a:solidFill>
              </a:rPr>
              <a:t>331 BC </a:t>
            </a:r>
          </a:p>
          <a:p>
            <a:r>
              <a:rPr lang="en-US" altLang="en-US" sz="1400" b="1" u="sng">
                <a:solidFill>
                  <a:srgbClr val="800000"/>
                </a:solidFill>
              </a:rPr>
              <a:t>Gaugamela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Alexander the Great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330 BC – Persepolis Destroyed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2440" r="3537" b="3864"/>
          <a:stretch>
            <a:fillRect/>
          </a:stretch>
        </p:blipFill>
        <p:spPr bwMode="auto">
          <a:xfrm>
            <a:off x="0" y="1219200"/>
            <a:ext cx="92202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5410200" y="3962400"/>
            <a:ext cx="10810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u="sng">
                <a:solidFill>
                  <a:srgbClr val="800000"/>
                </a:solidFill>
              </a:rPr>
              <a:t>330 BC </a:t>
            </a:r>
          </a:p>
          <a:p>
            <a:r>
              <a:rPr lang="en-US" altLang="en-US" sz="1400" b="1" u="sng">
                <a:solidFill>
                  <a:srgbClr val="800000"/>
                </a:solidFill>
              </a:rPr>
              <a:t>Persepolis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Alexander the Great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329 BC – Bacrtria &amp; Beyond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2440" r="3537" b="3864"/>
          <a:stretch>
            <a:fillRect/>
          </a:stretch>
        </p:blipFill>
        <p:spPr bwMode="auto">
          <a:xfrm>
            <a:off x="0" y="1219200"/>
            <a:ext cx="92202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6477000" y="2209800"/>
            <a:ext cx="835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u="sng">
                <a:solidFill>
                  <a:srgbClr val="FFFF66"/>
                </a:solidFill>
              </a:rPr>
              <a:t>329 BC </a:t>
            </a:r>
          </a:p>
          <a:p>
            <a:r>
              <a:rPr lang="en-US" altLang="en-US" sz="1400" b="1" u="sng">
                <a:solidFill>
                  <a:srgbClr val="FFFF66"/>
                </a:solidFill>
              </a:rPr>
              <a:t>Bactria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Alexander the Great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327 BC – Into India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2440" r="3537" b="3864"/>
          <a:stretch>
            <a:fillRect/>
          </a:stretch>
        </p:blipFill>
        <p:spPr bwMode="auto">
          <a:xfrm>
            <a:off x="0" y="1219200"/>
            <a:ext cx="92202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8229600" y="3048000"/>
            <a:ext cx="835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u="sng">
                <a:solidFill>
                  <a:srgbClr val="FFFF66"/>
                </a:solidFill>
              </a:rPr>
              <a:t>327 BC </a:t>
            </a:r>
          </a:p>
          <a:p>
            <a:r>
              <a:rPr lang="en-US" altLang="en-US" sz="1400" b="1" u="sng">
                <a:solidFill>
                  <a:srgbClr val="FFFF66"/>
                </a:solidFill>
              </a:rPr>
              <a:t>India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Alexander the Great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325 BC – At Indian Ocean and heading back</a:t>
            </a: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2440" r="3537" b="3864"/>
          <a:stretch>
            <a:fillRect/>
          </a:stretch>
        </p:blipFill>
        <p:spPr bwMode="auto">
          <a:xfrm>
            <a:off x="0" y="1219200"/>
            <a:ext cx="92202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8001000" y="4191000"/>
            <a:ext cx="13350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u="sng">
                <a:solidFill>
                  <a:srgbClr val="FFFF66"/>
                </a:solidFill>
              </a:rPr>
              <a:t>325 BC </a:t>
            </a:r>
          </a:p>
          <a:p>
            <a:r>
              <a:rPr lang="en-US" altLang="en-US" sz="1400" b="1" u="sng">
                <a:solidFill>
                  <a:srgbClr val="FFFF66"/>
                </a:solidFill>
              </a:rPr>
              <a:t>Heading back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Alexander the Great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Territory Conquered 334-325 B.C. 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2440" r="3537" b="3864"/>
          <a:stretch>
            <a:fillRect/>
          </a:stretch>
        </p:blipFill>
        <p:spPr bwMode="auto">
          <a:xfrm>
            <a:off x="0" y="1219200"/>
            <a:ext cx="92202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r="827" b="9383"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Daniel 8:22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14400"/>
            <a:ext cx="9144000" cy="914400"/>
          </a:xfrm>
          <a:noFill/>
          <a:ln/>
        </p:spPr>
        <p:txBody>
          <a:bodyPr/>
          <a:lstStyle/>
          <a:p>
            <a:r>
              <a:rPr lang="en-US" altLang="en-US" b="1" u="sng">
                <a:solidFill>
                  <a:schemeClr val="tx1"/>
                </a:solidFill>
                <a:latin typeface="Arial Narrow" panose="020B0606020202030204" pitchFamily="34" charset="0"/>
              </a:rPr>
              <a:t>Divisions of Alexander’s Empire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108325" y="3621088"/>
            <a:ext cx="160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Seleucus 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-76200" y="2971800"/>
            <a:ext cx="174466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800000"/>
                </a:solidFill>
                <a:sym typeface="Wingdings" panose="05000000000000000000" pitchFamily="2" charset="2"/>
              </a:rPr>
              <a:t></a:t>
            </a:r>
          </a:p>
          <a:p>
            <a:r>
              <a:rPr lang="en-US" altLang="en-US" sz="2400" b="1">
                <a:solidFill>
                  <a:srgbClr val="800000"/>
                </a:solidFill>
              </a:rPr>
              <a:t>Cassander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524000" y="2286000"/>
            <a:ext cx="194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333399"/>
                </a:solidFill>
              </a:rPr>
              <a:t>Lysimachus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137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FFFF"/>
                </a:solidFill>
              </a:rPr>
              <a:t>Ptolemy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  <p:bldP spid="57349" grpId="0"/>
      <p:bldP spid="57350" grpId="0"/>
      <p:bldP spid="57351" grpId="0"/>
      <p:bldP spid="573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Small Horn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8:9-14, 23-26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small horn of Daniel 8 arising out of Greece is not the little horn of Daniel 7 arising out of Rome</a:t>
            </a:r>
          </a:p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small horn is Antiochus IV “Epiphanes” 175-164 B.C. </a:t>
            </a:r>
          </a:p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Antiochus invaded Egypt to the south, Babylon to the east and Israel - the “beautiful land” - see vs. 9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Vision of the Ram &amp; the Goat </a:t>
            </a:r>
            <a:b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8:1-27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This vision occurs in 551 B.C.  - two years after the previous vision and 12 years before Daniel 5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Daniel 7 - An overview of the time of the Gentiles from Babylon to eternity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Small Horn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8:9-14, 23-26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Antiochus &amp; Jewish apostate “transgressors” persecuted faithful Jews including murder - see vs. 10, 24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Antiochus was known for his deceit which included slaughtering those who trusted him - see vs. 23, 25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He magnified himself, stopped the sacrifices, installed an idol of Zeus and sacrificed pigs - see vs. 11-14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Small Horn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8:9-14, 23-26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holy place was properly restored by the Maccabees - Dec. 25, 165 B.C. - celebration of Hanukkah</a:t>
            </a:r>
          </a:p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Antiochus took the title </a:t>
            </a:r>
            <a:r>
              <a:rPr lang="en-US" altLang="en-US" b="1" i="1">
                <a:solidFill>
                  <a:srgbClr val="FFFFFF"/>
                </a:solidFill>
                <a:latin typeface="Arial Narrow" panose="020B0606020202030204" pitchFamily="34" charset="0"/>
              </a:rPr>
              <a:t>Theos Epiphanes</a:t>
            </a: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 -the Visible God. His enemies called him </a:t>
            </a:r>
            <a:r>
              <a:rPr lang="en-US" altLang="en-US" b="1" i="1">
                <a:solidFill>
                  <a:srgbClr val="FFFFFF"/>
                </a:solidFill>
                <a:latin typeface="Arial Narrow" panose="020B0606020202030204" pitchFamily="34" charset="0"/>
              </a:rPr>
              <a:t>Epimanes</a:t>
            </a: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 - madman</a:t>
            </a:r>
          </a:p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Daniel “shut up” “sealed” the vision - he preserved it to be available for the future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Daniel’s Response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8:27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Daniel was overwhelmed and became sick. He remained astounded by the vision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"/>
            <a:ext cx="9144000" cy="67818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Our hope for the future is in God who:</a:t>
            </a:r>
          </a:p>
          <a:p>
            <a:pPr lvl="1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Holds the future in His hands</a:t>
            </a:r>
          </a:p>
          <a:p>
            <a:pPr lvl="1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Fulfills all His promises</a:t>
            </a:r>
          </a:p>
          <a:p>
            <a:pPr lvl="1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Has a proven love for us</a:t>
            </a:r>
          </a:p>
          <a:p>
            <a:pPr lvl="1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Will never leave or forsake us</a:t>
            </a:r>
          </a:p>
          <a:p>
            <a:pPr lvl="1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Who will take us to be with Him in heaven forever</a:t>
            </a:r>
          </a:p>
          <a:p>
            <a:pPr lvl="1"/>
            <a:endParaRPr lang="en-US" altLang="en-US" sz="44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"/>
            <a:ext cx="9144000" cy="67818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Until then – Walk with the Lord faithfully, serving Him however He directs for the sake of His glory</a:t>
            </a:r>
          </a:p>
          <a:p>
            <a:pPr lvl="1"/>
            <a:endParaRPr lang="en-US" altLang="en-US" sz="44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3315121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Vision of the Ram &amp; the Goat </a:t>
            </a:r>
            <a:b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8:1-27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Daniel 8 - Only two kingdoms following Babylon - Medo-Persia and Greece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Fulfillment of detailed prophecy is positive proof of God’s hand at work.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Vision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8:2-14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Daniel sees himself in his vision as being at the citadel of Susa by the Ulai canal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Susa was the provincial capital of Elam - 230 miles east of Babylon, 120 miles north of the Persian Gulf</a:t>
            </a: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6413" b="8328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7696200" y="3276600"/>
            <a:ext cx="8921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FF3300"/>
                </a:solidFill>
              </a:rPr>
              <a:t>SUSA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Daniel 8:3-14   - The Vision Described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6413" b="8328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7696200" y="3276600"/>
            <a:ext cx="8921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FF3300"/>
                </a:solidFill>
              </a:rPr>
              <a:t>SUSA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Vision 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8:3-14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The Bible is the best interpreter of the Bible and any passage must be interpreted in its context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Daniel &amp; Gabriel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Daniel 8:15-19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Daniel again sees himself in his vision and this time he hears Gabriel being directed to explain the vision</a:t>
            </a:r>
          </a:p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Gabriel (man or warrior of God) is an angelic messenger – Daniel 9:21, Luke 1:19</a:t>
            </a:r>
          </a:p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Daniel passes out for fear is a common reaction of humans when they meet angelic beings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1172</TotalTime>
  <Words>789</Words>
  <Application>Microsoft Office PowerPoint</Application>
  <PresentationFormat>On-screen Show (4:3)</PresentationFormat>
  <Paragraphs>131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Wingdings</vt:lpstr>
      <vt:lpstr>Manuscript</vt:lpstr>
      <vt:lpstr>Arial Narrow</vt:lpstr>
      <vt:lpstr>Custom Design</vt:lpstr>
      <vt:lpstr>1_Custom Design</vt:lpstr>
      <vt:lpstr>2_Custom Design</vt:lpstr>
      <vt:lpstr>3_Default Design</vt:lpstr>
      <vt:lpstr>Grace Bible Church  Glorifying God  by Making Disciples of Jesus Christ</vt:lpstr>
      <vt:lpstr>A reminder to consider others Please:</vt:lpstr>
      <vt:lpstr>The Vision of the Ram &amp; the Goat  Daniel 8:1-27</vt:lpstr>
      <vt:lpstr>The Vision of the Ram &amp; the Goat  Daniel 8:1-27</vt:lpstr>
      <vt:lpstr>The Vision  Daniel 8:2-14</vt:lpstr>
      <vt:lpstr>PowerPoint Presentation</vt:lpstr>
      <vt:lpstr>PowerPoint Presentation</vt:lpstr>
      <vt:lpstr>The Vision  Daniel 8:3-14</vt:lpstr>
      <vt:lpstr>Daniel &amp; Gabriel Daniel 8:15-19</vt:lpstr>
      <vt:lpstr>Daniel &amp; Gabriel Daniel 8:15-19</vt:lpstr>
      <vt:lpstr>The Ram  Daniel 8:3-4, 20</vt:lpstr>
      <vt:lpstr>PowerPoint Presentation</vt:lpstr>
      <vt:lpstr>The ram butted westward - Cyrus conquered Babylon, Syria, Assyria and the land of Israel </vt:lpstr>
      <vt:lpstr>The ram butted northward - He conquered areas of the Armenians and Scythians</vt:lpstr>
      <vt:lpstr>The ram butted southward - Cambyses conquered Egypt</vt:lpstr>
      <vt:lpstr>The Medo-Persian Empire about 500 B.C.</vt:lpstr>
      <vt:lpstr>The Goat  Daniel 8:5-14, 21-26</vt:lpstr>
      <vt:lpstr>Alexander the Great 334 BC Asia Minor invaded – Victory at Granicus</vt:lpstr>
      <vt:lpstr>Alexander the Great 333 BC – Victory at Issus – Asia Minor Conquered</vt:lpstr>
      <vt:lpstr>Alexander the Great 332 BC – Victory at Tyre – Syria Conquered</vt:lpstr>
      <vt:lpstr>Alexander the Great 331 BC – Egypt annexed, Alexandria founded</vt:lpstr>
      <vt:lpstr>Alexander the Great 331 BC – Victory at Gaugamela  - Persia Defeated</vt:lpstr>
      <vt:lpstr>Alexander the Great 330 BC – Persepolis Destroyed</vt:lpstr>
      <vt:lpstr>Alexander the Great 329 BC – Bacrtria &amp; Beyond</vt:lpstr>
      <vt:lpstr>Alexander the Great 327 BC – Into India</vt:lpstr>
      <vt:lpstr>Alexander the Great 325 BC – At Indian Ocean and heading back</vt:lpstr>
      <vt:lpstr>Alexander the Great Territory Conquered 334-325 B.C. </vt:lpstr>
      <vt:lpstr>Daniel 8:22</vt:lpstr>
      <vt:lpstr>The Small Horn  Daniel 8:9-14, 23-26</vt:lpstr>
      <vt:lpstr>The Small Horn  Daniel 8:9-14, 23-26</vt:lpstr>
      <vt:lpstr>The Small Horn  Daniel 8:9-14, 23-26</vt:lpstr>
      <vt:lpstr>Daniel’s Response  Daniel 8:27</vt:lpstr>
      <vt:lpstr>PowerPoint Presentation</vt:lpstr>
      <vt:lpstr>PowerPoint Presentation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 Harris</dc:creator>
  <cp:lastModifiedBy>Microsoft account</cp:lastModifiedBy>
  <cp:revision>53</cp:revision>
  <dcterms:modified xsi:type="dcterms:W3CDTF">2023-09-07T16:19:43Z</dcterms:modified>
</cp:coreProperties>
</file>