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3" r:id="rId2"/>
    <p:sldMasterId id="2147483675" r:id="rId3"/>
  </p:sldMasterIdLst>
  <p:notesMasterIdLst>
    <p:notesMasterId r:id="rId26"/>
  </p:notesMasterIdLst>
  <p:sldIdLst>
    <p:sldId id="299" r:id="rId4"/>
    <p:sldId id="300" r:id="rId5"/>
    <p:sldId id="260" r:id="rId6"/>
    <p:sldId id="288" r:id="rId7"/>
    <p:sldId id="278" r:id="rId8"/>
    <p:sldId id="279" r:id="rId9"/>
    <p:sldId id="289" r:id="rId10"/>
    <p:sldId id="290" r:id="rId11"/>
    <p:sldId id="280" r:id="rId12"/>
    <p:sldId id="291" r:id="rId13"/>
    <p:sldId id="283" r:id="rId14"/>
    <p:sldId id="293" r:id="rId15"/>
    <p:sldId id="292" r:id="rId16"/>
    <p:sldId id="282" r:id="rId17"/>
    <p:sldId id="295" r:id="rId18"/>
    <p:sldId id="294" r:id="rId19"/>
    <p:sldId id="296" r:id="rId20"/>
    <p:sldId id="286" r:id="rId21"/>
    <p:sldId id="302" r:id="rId22"/>
    <p:sldId id="284" r:id="rId23"/>
    <p:sldId id="297" r:id="rId24"/>
    <p:sldId id="301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C0C0C0"/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648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0"/>
            <a:r>
              <a:rPr lang="en-US" altLang="en-US" smtClean="0"/>
              <a:t>Second level</a:t>
            </a:r>
          </a:p>
          <a:p>
            <a:pPr lvl="0"/>
            <a:r>
              <a:rPr lang="en-US" altLang="en-US" smtClean="0"/>
              <a:t>Third level</a:t>
            </a:r>
          </a:p>
          <a:p>
            <a:pPr lvl="0"/>
            <a:r>
              <a:rPr lang="en-US" altLang="en-US" smtClean="0"/>
              <a:t>Fourth level</a:t>
            </a:r>
          </a:p>
          <a:p>
            <a:pPr lvl="0"/>
            <a:r>
              <a:rPr lang="en-US" altLang="en-US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7A6B498C-5222-4667-8BBA-987D4C7EE4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47158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123851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3AB684-5FF2-4DFB-A1BB-D8F06986C69B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59064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981A7E-904C-439A-8B4B-B99018ED5F18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995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B322C5-7B54-4732-84B0-D3F4D0F4A2B3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37660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ADF29A-9793-4AFF-BF80-A5CCC6584F20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10763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A9AAF4-49D9-49DE-A78C-7158BEB20559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22057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5C264B-60C6-4830-B608-011E34F50E92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80765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9121BC-60BC-4797-9CC4-05865FDDC7E7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00773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654C2A-16FC-47E3-8CC3-92108508D1B1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60250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1C856A-1890-49E3-BAFA-537115F6D8C9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70672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1C856A-1890-49E3-BAFA-537115F6D8C9}" type="slidenum">
              <a:rPr lang="en-US" altLang="en-US">
                <a:solidFill>
                  <a:srgbClr val="000000"/>
                </a:solidFill>
              </a:rPr>
              <a:pPr/>
              <a:t>19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98072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0" hangingPunct="0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 eaLnBrk="0" hangingPunct="0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276184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B35A92-A2AE-4CE7-9934-9FFFD7928B6D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47137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C3DE0B-C204-45D0-9D12-25A29DCA38E7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122144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36685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9546F7-C900-4915-B3A0-25C5E92FE396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31097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8DEE83-8BB1-4CBC-B733-FE57F03D0B81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80433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C2E8F2-A91B-4E47-8B11-39E0FC1E3A76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00387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DFD3B1-354C-4744-BF92-D17A627E8943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76048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A3F600-BEE9-453B-B7DB-06629808DAF3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9692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336E4A-E814-468F-896F-F3288DCD695F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71764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B5EE7B-F8B4-42D0-85F5-56D80E898F60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5186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383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411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225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713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36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67998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590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1070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2751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63499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2484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7512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691903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8210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7304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51509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2904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84741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69384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34388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31648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755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641015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25917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05307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02797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6969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801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648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791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4749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41071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5618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i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176213" indent="-176213" algn="l" rtl="0" fontAlgn="base">
        <a:spcBef>
          <a:spcPct val="20000"/>
        </a:spcBef>
        <a:spcAft>
          <a:spcPct val="0"/>
        </a:spcAft>
        <a:buChar char="•"/>
        <a:defRPr sz="4000" kern="12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fontAlgn="base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 kern="1200">
          <a:solidFill>
            <a:schemeClr val="bg1"/>
          </a:solidFill>
          <a:latin typeface="+mn-lt"/>
          <a:ea typeface="+mn-ea"/>
          <a:cs typeface="+mn-cs"/>
        </a:defRPr>
      </a:lvl2pPr>
      <a:lvl3pPr marL="735013" indent="-163513" algn="l" rtl="0" fontAlgn="base">
        <a:spcBef>
          <a:spcPct val="20000"/>
        </a:spcBef>
        <a:spcAft>
          <a:spcPct val="0"/>
        </a:spcAft>
        <a:buChar char="•"/>
        <a:defRPr sz="3600" kern="1200">
          <a:solidFill>
            <a:schemeClr val="bg1"/>
          </a:solidFill>
          <a:latin typeface="+mn-lt"/>
          <a:ea typeface="+mn-ea"/>
          <a:cs typeface="+mn-cs"/>
        </a:defRPr>
      </a:lvl3pPr>
      <a:lvl4pPr marL="1025525" indent="-176213" algn="l" rtl="0" fontAlgn="base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 kern="1200">
          <a:solidFill>
            <a:schemeClr val="bg1"/>
          </a:solidFill>
          <a:latin typeface="+mn-lt"/>
          <a:ea typeface="+mn-ea"/>
          <a:cs typeface="+mn-cs"/>
        </a:defRPr>
      </a:lvl4pPr>
      <a:lvl5pPr marL="1254125" indent="-114300" algn="l" rtl="0" fontAlgn="base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38529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1332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  <p:extLst>
      <p:ext uri="{BB962C8B-B14F-4D97-AF65-F5344CB8AC3E}">
        <p14:creationId xmlns:p14="http://schemas.microsoft.com/office/powerpoint/2010/main" val="17368700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Angel’s Explanation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7:23-26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fourth beast is Rome - which was different from the other ancient empires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Once Rome began its expansion it became relentless in its quest to conquer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/>
      <p:bldP spid="80899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Roman Conquests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275 </a:t>
            </a:r>
            <a:r>
              <a:rPr lang="en-US" altLang="en-US" sz="3600" b="1">
                <a:solidFill>
                  <a:srgbClr val="FFFFFF"/>
                </a:solidFill>
                <a:latin typeface="Arial Narrow" panose="020B0606020202030204" pitchFamily="34" charset="0"/>
              </a:rPr>
              <a:t>B.C.</a:t>
            </a:r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 - Italy.  </a:t>
            </a:r>
          </a:p>
          <a:p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241 </a:t>
            </a:r>
            <a:r>
              <a:rPr lang="en-US" altLang="en-US" sz="3600" b="1">
                <a:solidFill>
                  <a:srgbClr val="FFFFFF"/>
                </a:solidFill>
                <a:latin typeface="Arial Narrow" panose="020B0606020202030204" pitchFamily="34" charset="0"/>
              </a:rPr>
              <a:t>B.C.</a:t>
            </a:r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 - Sicily.   </a:t>
            </a:r>
          </a:p>
          <a:p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202 </a:t>
            </a:r>
            <a:r>
              <a:rPr lang="en-US" altLang="en-US" sz="3600" b="1">
                <a:solidFill>
                  <a:srgbClr val="FFFFFF"/>
                </a:solidFill>
                <a:latin typeface="Arial Narrow" panose="020B0606020202030204" pitchFamily="34" charset="0"/>
              </a:rPr>
              <a:t>B.C</a:t>
            </a:r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. - Spain.  </a:t>
            </a:r>
          </a:p>
          <a:p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189 </a:t>
            </a:r>
            <a:r>
              <a:rPr lang="en-US" altLang="en-US" sz="3600" b="1">
                <a:solidFill>
                  <a:srgbClr val="FFFFFF"/>
                </a:solidFill>
                <a:latin typeface="Arial Narrow" panose="020B0606020202030204" pitchFamily="34" charset="0"/>
              </a:rPr>
              <a:t>B.C.</a:t>
            </a:r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 - Antiochus III defeated - Asia Minor</a:t>
            </a:r>
          </a:p>
          <a:p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149 </a:t>
            </a:r>
            <a:r>
              <a:rPr lang="en-US" altLang="en-US" sz="3600" b="1">
                <a:solidFill>
                  <a:srgbClr val="FFFFFF"/>
                </a:solidFill>
                <a:latin typeface="Arial Narrow" panose="020B0606020202030204" pitchFamily="34" charset="0"/>
              </a:rPr>
              <a:t>B.C.</a:t>
            </a:r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 - Greece.  </a:t>
            </a:r>
          </a:p>
          <a:p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146 </a:t>
            </a:r>
            <a:r>
              <a:rPr lang="en-US" altLang="en-US" sz="3600" b="1">
                <a:solidFill>
                  <a:srgbClr val="FFFFFF"/>
                </a:solidFill>
                <a:latin typeface="Arial Narrow" panose="020B0606020202030204" pitchFamily="34" charset="0"/>
              </a:rPr>
              <a:t>B.C.</a:t>
            </a:r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 - Macedonia.  </a:t>
            </a:r>
          </a:p>
          <a:p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146 </a:t>
            </a:r>
            <a:r>
              <a:rPr lang="en-US" altLang="en-US" sz="3600" b="1">
                <a:solidFill>
                  <a:srgbClr val="FFFFFF"/>
                </a:solidFill>
                <a:latin typeface="Arial Narrow" panose="020B0606020202030204" pitchFamily="34" charset="0"/>
              </a:rPr>
              <a:t>B.C.</a:t>
            </a:r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 - Carthage destroyed.  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withGroup">
                            <p:stCondLst>
                              <p:cond delay="3500"/>
                            </p:stCondLst>
                            <p:childTnLst>
                              <p:par>
                                <p:cTn id="30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4" presetID="16" presetClass="entr" presetSubtype="37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Roman Conquests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128 </a:t>
            </a:r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B.C.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- Southern France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69 </a:t>
            </a:r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B.C.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- Armenia.  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64 </a:t>
            </a:r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B.C.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- Syria.  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63 </a:t>
            </a:r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B.C.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- Jerusalem.  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57 </a:t>
            </a:r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B.C.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- France.  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47 </a:t>
            </a:r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B.C.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- Egypt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withGroup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6" presetClass="entr" presetSubtype="37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/>
      <p:bldP spid="8499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Angel’s Explanation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7:23-26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In the next century Rome would control southern Britain, Belgium, Switzerland and Germany west of the Rhine river</a:t>
            </a:r>
          </a:p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Rome was not content to defeat an enemy, it crushed it with slaughter and selling captives into slavery</a:t>
            </a:r>
          </a:p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Rome reached its zenith in A.D. 117 followed by a slow decline with its last emperor killed in A.D. 1453</a:t>
            </a:r>
          </a:p>
          <a:p>
            <a:pPr>
              <a:lnSpc>
                <a:spcPct val="90000"/>
              </a:lnSpc>
            </a:pPr>
            <a:endParaRPr lang="en-US" altLang="en-US" b="1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/>
      <p:bldP spid="82947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Ten Horns &amp; What Follows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7:8-14, 20-22 and 24-27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  1) Daniel was wrong - No.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Daniel’s prophecies concerning the earlier kingdom have already been fulfilled accurately.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Ten Horns &amp; What Follows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7:8-14, 20-22 and 24-27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 2) The prophecies are symbolically fulfilled in church history - No. 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All efforts to explain the 10 horns and little horn in church history remain wildly speculative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Nothing comparative to the final kingdom has yet occurred. </a:t>
            </a:r>
          </a:p>
          <a:p>
            <a:endParaRPr lang="en-US" altLang="en-US" sz="4400" b="1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/>
      <p:bldP spid="89091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Ten Horns &amp; What Follows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7:8-14, 20-22 and 24-27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O.T. prophecies give little indication of the church age - compare Isaiah 61:1-2 with Luke 4:18-22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/>
      <p:bldP spid="8704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Ten Horns &amp; What Follows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7:8-14, 20-22 and 24-27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3) The prophecies are to be fulfilled in the future in a revived Roman empire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Only a future king will be able to fulfill the acts and great evil done by the “little horn”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Only a future evil king will be given such power for 3 ½ years &amp; then destroyed by God</a:t>
            </a:r>
          </a:p>
          <a:p>
            <a:pPr>
              <a:lnSpc>
                <a:spcPct val="90000"/>
              </a:lnSpc>
            </a:pPr>
            <a:endParaRPr lang="en-US" altLang="en-US" sz="4400" b="1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/>
      <p:bldP spid="9113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Final Kingdom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7:27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corresponds to Nebuchadnezzar’s vision of the stone that smashes the idol and fills the earth</a:t>
            </a:r>
          </a:p>
          <a:p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people will be established as the final kingdom under the rule of the Son of Man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.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Final Kingdom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7:27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final kingdom is universal with an everlasting dominion which will not pass away or be destroyed</a:t>
            </a:r>
          </a:p>
        </p:txBody>
      </p:sp>
    </p:spTree>
    <p:extLst>
      <p:ext uri="{BB962C8B-B14F-4D97-AF65-F5344CB8AC3E}">
        <p14:creationId xmlns:p14="http://schemas.microsoft.com/office/powerpoint/2010/main" val="682643215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414659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6731"/>
            <a:ext cx="9144000" cy="1292662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Responses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 dirty="0">
                <a:solidFill>
                  <a:srgbClr val="FFFF99"/>
                </a:solidFill>
                <a:latin typeface="Arial Narrow" panose="020B0606020202030204" pitchFamily="34" charset="0"/>
              </a:rPr>
              <a:t>Daniel 7:28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visions are grand in scale, troubling in detail and so very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alarming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near future can be frightening, but this is to be tempered by knowing the eventual conclusion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Keep your focus on the eternal perspective. 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Our Response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2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Until the Lord’s return: </a:t>
            </a:r>
          </a:p>
          <a:p>
            <a:pPr lvl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Proclaim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gospel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Walk by faith 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godliness 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Do not be dismayed</a:t>
            </a:r>
          </a:p>
          <a:p>
            <a:pPr marL="687388" lvl="1" indent="-396875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Keep your hope fixed on the Lord’s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return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Remain steadfast - 1 Cor. 15:58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5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/>
      <p:bldP spid="93187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  <p:extLst>
      <p:ext uri="{BB962C8B-B14F-4D97-AF65-F5344CB8AC3E}">
        <p14:creationId xmlns:p14="http://schemas.microsoft.com/office/powerpoint/2010/main" val="1863769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Vision of the Four Beasts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7:1-28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What will happen in the future?</a:t>
            </a:r>
          </a:p>
          <a:p>
            <a:pPr lvl="1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Weather</a:t>
            </a:r>
          </a:p>
          <a:p>
            <a:pPr lvl="1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Business</a:t>
            </a:r>
          </a:p>
          <a:p>
            <a:pPr lvl="1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Politics</a:t>
            </a:r>
          </a:p>
          <a:p>
            <a:pPr lvl="1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Risk management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Man is not and cannot be in control of the future – Luke 12; James 4:13-15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Vision of the Four Beasts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7:1-28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Only God controls the future which is why prophecy is such a strong proof of God’s hand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Humans have a natural interest in the near future, but the wise pay more attention to the distant future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/>
      <p:bldP spid="7475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Daniel Receives a Dream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7:1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first year of Belshazzar is 553 B.C. - This is 14 years before the events in Daniel 5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Daniel received a dream with visions in his head which he then summarized and wrote down 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6731"/>
            <a:ext cx="9144000" cy="1292662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Daniel’s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Dream &amp; Response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 dirty="0">
                <a:solidFill>
                  <a:srgbClr val="FFFF99"/>
                </a:solidFill>
                <a:latin typeface="Arial Narrow" panose="020B0606020202030204" pitchFamily="34" charset="0"/>
              </a:rPr>
              <a:t>Daniel </a:t>
            </a:r>
            <a:r>
              <a:rPr lang="en-US" altLang="en-US" sz="40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7:2-18</a:t>
            </a:r>
            <a:endParaRPr lang="en-US" altLang="en-US" sz="4000" b="1" dirty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Daniel is distressed and seeks an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interpretation in vs. 15-18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four great beasts represent four kingdoms that would arise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Daniel does not show interest in the first three beasts, only the fourth and the one that follows it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Daniel’s Dream &amp; Response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7:2-14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lion with the wings of an eagle represents the Babylonian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empire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pic>
        <p:nvPicPr>
          <p:cNvPr id="1026" name="Picture 2" descr="Winged Lion Babylon Gate Relief at the Louvre Museum Paris… | Flick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514600"/>
            <a:ext cx="6324600" cy="4199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  <p:bldP spid="768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Daniel’s Dream &amp; Response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7:2-14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second beast resembling a bear represents the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Medo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-Persian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empire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leopard with four wings and four heads is the Grecian empire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fourth beast is not a particular animal but is described as dreadful, terrifying and extremely strong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/>
      <p:bldP spid="7885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Fourth Beast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7:19-26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Daniel’s Desire - vs. 19-22</a:t>
            </a:r>
          </a:p>
          <a:p>
            <a:pPr marL="735013" lvl="1" indent="-444500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Daniel’s mind is preoccupied by the fourth beast and desires further understanding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1051</TotalTime>
  <Words>803</Words>
  <Application>Microsoft Office PowerPoint</Application>
  <PresentationFormat>On-screen Show (4:3)</PresentationFormat>
  <Paragraphs>107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Arial Narrow</vt:lpstr>
      <vt:lpstr>Times New Roman</vt:lpstr>
      <vt:lpstr>Wingdings</vt:lpstr>
      <vt:lpstr>Custom Design</vt:lpstr>
      <vt:lpstr>1_Custom Design</vt:lpstr>
      <vt:lpstr>3_Default Design</vt:lpstr>
      <vt:lpstr>Grace Bible Church  Glorifying God  by Making Disciples of Jesus Christ</vt:lpstr>
      <vt:lpstr>A reminder to consider others Please:</vt:lpstr>
      <vt:lpstr>The Vision of the Four Beasts  Daniel 7:1-28</vt:lpstr>
      <vt:lpstr>The Vision of the Four Beasts  Daniel 7:1-28</vt:lpstr>
      <vt:lpstr>Daniel Receives a Dream  Daniel 7:1</vt:lpstr>
      <vt:lpstr>Daniel’s Dream &amp; Response Daniel 7:2-18</vt:lpstr>
      <vt:lpstr>Daniel’s Dream &amp; Response  Daniel 7:2-14</vt:lpstr>
      <vt:lpstr>Daniel’s Dream &amp; Response  Daniel 7:2-14</vt:lpstr>
      <vt:lpstr>The Fourth Beast  Daniel 7:19-26</vt:lpstr>
      <vt:lpstr>The Angel’s Explanation  Daniel 7:23-26</vt:lpstr>
      <vt:lpstr>Roman Conquests</vt:lpstr>
      <vt:lpstr>Roman Conquests</vt:lpstr>
      <vt:lpstr>The Angel’s Explanation  Daniel 7:23-26</vt:lpstr>
      <vt:lpstr>The Ten Horns &amp; What Follows Daniel 7:8-14, 20-22 and 24-27</vt:lpstr>
      <vt:lpstr>The Ten Horns &amp; What Follows Daniel 7:8-14, 20-22 and 24-27</vt:lpstr>
      <vt:lpstr>The Ten Horns &amp; What Follows Daniel 7:8-14, 20-22 and 24-27</vt:lpstr>
      <vt:lpstr>The Ten Horns &amp; What Follows Daniel 7:8-14, 20-22 and 24-27</vt:lpstr>
      <vt:lpstr>The Final Kingdom  Daniel 7:27</vt:lpstr>
      <vt:lpstr>The Final Kingdom  Daniel 7:27</vt:lpstr>
      <vt:lpstr>Responses  Daniel 7:28</vt:lpstr>
      <vt:lpstr>Our Response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 Harris</dc:creator>
  <cp:lastModifiedBy>Microsoft account</cp:lastModifiedBy>
  <cp:revision>56</cp:revision>
  <dcterms:modified xsi:type="dcterms:W3CDTF">2023-09-03T11:23:52Z</dcterms:modified>
</cp:coreProperties>
</file>