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  <p:sldMasterId id="2147483674" r:id="rId3"/>
  </p:sldMasterIdLst>
  <p:notesMasterIdLst>
    <p:notesMasterId r:id="rId25"/>
  </p:notesMasterIdLst>
  <p:sldIdLst>
    <p:sldId id="297" r:id="rId4"/>
    <p:sldId id="298" r:id="rId5"/>
    <p:sldId id="260" r:id="rId6"/>
    <p:sldId id="290" r:id="rId7"/>
    <p:sldId id="278" r:id="rId8"/>
    <p:sldId id="291" r:id="rId9"/>
    <p:sldId id="279" r:id="rId10"/>
    <p:sldId id="292" r:id="rId11"/>
    <p:sldId id="280" r:id="rId12"/>
    <p:sldId id="288" r:id="rId13"/>
    <p:sldId id="281" r:id="rId14"/>
    <p:sldId id="282" r:id="rId15"/>
    <p:sldId id="289" r:id="rId16"/>
    <p:sldId id="293" r:id="rId17"/>
    <p:sldId id="283" r:id="rId18"/>
    <p:sldId id="294" r:id="rId19"/>
    <p:sldId id="284" r:id="rId20"/>
    <p:sldId id="286" r:id="rId21"/>
    <p:sldId id="287" r:id="rId22"/>
    <p:sldId id="295" r:id="rId23"/>
    <p:sldId id="299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4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7ECB34D-D34B-45AF-8DBC-BD395B9A86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8547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64656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0F021E-B0B2-408C-AC86-1EDBA858AB2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052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80FA09-980A-4795-B719-E1299EBD1FA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76351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B1186A-12A0-41E7-BE6D-F081975D11B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05110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381E51-7E76-4F62-AAF7-E4FF91C45A9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1962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A54723-D18A-4AC0-BC21-3FCA9818D2D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2498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BF40C-A4EA-489C-B6CA-50EE4240F40B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04451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5A32E7-BD6C-4B5B-AA11-0F7A0E81BE1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88125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8E3230-0FF9-4C39-84F4-993ADDA1B318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9263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088994-D92B-41AE-8E0D-B4F64FC0C920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16819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6C8282-9889-4160-87BC-D1852B7E556E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841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 eaLnBrk="0" hangingPunct="0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414622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41EE6-A7E0-49C2-B31E-DDA9CD1E97EC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94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88544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8117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6B9882-A79C-4F3F-AB79-84EE7C1BF7D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2457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9329AB-C400-4744-9DD5-6EBBEA569DE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9298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80A965-7E3F-4AEA-8972-BA7F4C12AB3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5373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1CF003-466C-4EA3-A52A-4F2EFF35C93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7916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4F4B98-1A89-4FD6-9D21-9E00E800ECA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4033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16067B-CD2B-4AAE-8B37-A06D62044F9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3406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0E989F-15AB-4BF4-91A6-AF93D0C1223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6371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11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5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75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89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60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7157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06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77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8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34539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857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358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7451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57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36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6084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849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36289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625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2955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8477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586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37640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4553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45583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65450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304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8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5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0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668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11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471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i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har char="•"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fontAlgn="base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 kern="1200">
          <a:solidFill>
            <a:schemeClr val="bg1"/>
          </a:solidFill>
          <a:latin typeface="+mn-lt"/>
          <a:ea typeface="+mn-ea"/>
          <a:cs typeface="+mn-cs"/>
        </a:defRPr>
      </a:lvl2pPr>
      <a:lvl3pPr marL="735013" indent="-163513" algn="l" rtl="0" fontAlgn="base">
        <a:spcBef>
          <a:spcPct val="20000"/>
        </a:spcBef>
        <a:spcAft>
          <a:spcPct val="0"/>
        </a:spcAft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1025525" indent="-176213" algn="l" rtl="0" fontAlgn="base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 kern="1200">
          <a:solidFill>
            <a:schemeClr val="bg1"/>
          </a:solidFill>
          <a:latin typeface="+mn-lt"/>
          <a:ea typeface="+mn-ea"/>
          <a:cs typeface="+mn-cs"/>
        </a:defRPr>
      </a:lvl4pPr>
      <a:lvl5pPr marL="1254125" indent="-114300" algn="l" rtl="0" fontAlgn="base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1113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06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17556521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Failure of the Wise Men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4:6-7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wise men could not reveal &amp; interpret his earlier dreams, but the king inquires of them anyway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He tells them his dream, but they - and their gods - fail again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Arrival of Daniel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4:8-9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king calls him Daniel, but also uses his Babyonian name in the kingdom wide proclamation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had been made </a:t>
            </a:r>
            <a:r>
              <a:rPr lang="en-US" altLang="en-US" sz="4400" b="1" i="1">
                <a:solidFill>
                  <a:srgbClr val="FFFFFF"/>
                </a:solidFill>
                <a:latin typeface="Arial Narrow" panose="020B0606020202030204" pitchFamily="34" charset="0"/>
              </a:rPr>
              <a:t>“chief prefect over all the wise men”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and so was chief of the magicians (scholars)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Nebuchadnezzar’s Vision – Part 1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4:10-12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This part would have been pleasant for flourishing trees were often symbolic of great kings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Nebuchadnezzar’s Vision – Part 2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4:13-18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Even without knowing the specific meaning it was clear it encompassed some sort of divine judgment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Bestowing the realm to the </a:t>
            </a:r>
            <a:r>
              <a:rPr lang="en-US" altLang="en-US" sz="4400" b="1" i="1">
                <a:solidFill>
                  <a:srgbClr val="FFFFFF"/>
                </a:solidFill>
                <a:latin typeface="Arial Narrow" panose="020B0606020202030204" pitchFamily="34" charset="0"/>
              </a:rPr>
              <a:t>“lowliest of men”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would have fit the king’s father, Nabopolassar 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Nebuchadnezzar’s Vision – Part 2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4:13-18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He restates none of the other wise men could interpret the dream but does expect Daniel could do so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Daniel’s Interpretation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4:19-27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latin typeface="Arial Narrow" panose="020B0606020202030204" pitchFamily="34" charset="0"/>
              </a:rPr>
              <a:t>Daniel is initially shocked into silence </a:t>
            </a:r>
          </a:p>
          <a:p>
            <a:r>
              <a:rPr lang="en-US" altLang="en-US" sz="4400" b="1">
                <a:latin typeface="Arial Narrow" panose="020B0606020202030204" pitchFamily="34" charset="0"/>
              </a:rPr>
              <a:t>Daniel has genuine compassion on Nebuchadnezzar</a:t>
            </a:r>
          </a:p>
          <a:p>
            <a:r>
              <a:rPr lang="en-US" altLang="en-US" sz="4400" b="1">
                <a:latin typeface="Arial Narrow" panose="020B0606020202030204" pitchFamily="34" charset="0"/>
              </a:rPr>
              <a:t>The first part of the dream is symbolic of the greatness of Nebuchadnezzar and the spread of his kingdom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Daniel’s Interpretation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4:19-27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>
                <a:latin typeface="Arial Narrow" panose="020B0606020202030204" pitchFamily="34" charset="0"/>
              </a:rPr>
              <a:t>Daniel makes it clear that the Most High gave the decree the king would be insane for seven periods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latin typeface="Arial Narrow" panose="020B0606020202030204" pitchFamily="34" charset="0"/>
              </a:rPr>
              <a:t>Hope is given for his kingdom to be reestablished after he recognizes the sovereignty of the Most High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latin typeface="Arial Narrow" panose="020B0606020202030204" pitchFamily="34" charset="0"/>
              </a:rPr>
              <a:t>Daniel pleads with the king to repent in order to delay the judgment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3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Fulfillment of the Vision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4:28-33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king boasts and is struck with zoanthropica - he thought he was an animal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king is put out to pasture and cared for instead of being destroyed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Nebuchadnezzar’s Response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4:34-37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After seven periods, Nebuchadnezzar recognizes the God of the heavens is sovereign and his is restored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He blesses the Most High with praise, honor and exaltation for “all His works are true &amp; His ways just”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God laughs &amp; scoffs at the proud – Psalm 2:4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God’s kindness, forbearance and patience should bring people to repentance (Romans 2:4)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</a:t>
            </a:r>
            <a:r>
              <a:rPr lang="en-US" altLang="en-US" b="1" dirty="0" smtClean="0"/>
              <a:t>electronic </a:t>
            </a:r>
            <a:r>
              <a:rPr lang="en-US" altLang="en-US" b="1" dirty="0" smtClean="0"/>
              <a:t>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</a:t>
            </a:r>
            <a:r>
              <a:rPr lang="en-US" altLang="en-US" b="1" dirty="0" smtClean="0"/>
              <a:t>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(except medical needs)</a:t>
            </a:r>
            <a:r>
              <a:rPr lang="en-US" altLang="en-US" b="1" dirty="0" smtClean="0"/>
              <a:t> </a:t>
            </a: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81317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Do not be stubborn - repent and place your trust in the Lord Jesus Christ and His promises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Walk humbly with God being obedient to His commands and yield your future to Him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40870016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Rule of the Most High God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4:1-37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Pride has been called “the original sin” cf. Ezekiel 28; Genesis 3, 1 John 2:16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Pride is a root of many other sins. </a:t>
            </a:r>
          </a:p>
          <a:p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Pride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brings man low, dishonors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&amp; destroys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Prov. 11:2; 16:18; 29:3)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Rule of the Most High God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4:1-37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Pride is common to all people to one degree or another – </a:t>
            </a:r>
          </a:p>
          <a:p>
            <a:pPr marL="735013" lvl="1" indent="-444500"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Less for humble people who are more careful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Nebuchadnezzar accomplished many great things – </a:t>
            </a:r>
          </a:p>
          <a:p>
            <a:pPr marL="735013" lvl="1" indent="-444500"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but he had already been told they were gifts from God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God’s Longsuffering Patience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14400"/>
            <a:ext cx="9144000" cy="59436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Isaiah had revealed to king Hezekiah that Babylon would rise and eventually conquer Judah (2 Kings 20)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 pagan king would assume the conquest of a nation meant his gods were superior to their god (s)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God’s Longsuffering Patience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1, 2 &amp; 3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Nebuchadnezzar found the four Jewish youths </a:t>
            </a:r>
            <a:r>
              <a:rPr lang="en-US" altLang="en-US" b="1" i="1">
                <a:solidFill>
                  <a:srgbClr val="FFFFFF"/>
                </a:solidFill>
                <a:latin typeface="Arial Narrow" panose="020B0606020202030204" pitchFamily="34" charset="0"/>
              </a:rPr>
              <a:t>“ten times better than all the magicians and conjurers”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He acknowledge Daniel’s God as </a:t>
            </a:r>
            <a:r>
              <a:rPr lang="en-US" altLang="en-US" b="1" i="1">
                <a:solidFill>
                  <a:srgbClr val="FFFFFF"/>
                </a:solidFill>
                <a:latin typeface="Arial Narrow" panose="020B0606020202030204" pitchFamily="34" charset="0"/>
              </a:rPr>
              <a:t>“God of gods and a Lord of Kings and a revealer of mysteries”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The miracles forced him to recognize the God of the three Hebrews as “the Most High God”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Nebuchadnezzar’s Introduction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4:1-3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This chapter is in the form of an official Proclamation made to everyone in his realm and beyond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purpose was to make known the great signs and mighty wonders the Most High had done for him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Nebuchadnezzar’s Introduction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4:1-3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An everlasting kingdom &amp; generational dominion were superior to the qualities of the Babylonian gods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King is Troubled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4:4-5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king was relaxing in on his bed in his beautiful palace when the vision came and troubled him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881</TotalTime>
  <Words>753</Words>
  <Application>Microsoft Office PowerPoint</Application>
  <PresentationFormat>On-screen Show (4:3)</PresentationFormat>
  <Paragraphs>85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Wingdings</vt:lpstr>
      <vt:lpstr>Times New Roman</vt:lpstr>
      <vt:lpstr>Manuscript</vt:lpstr>
      <vt:lpstr>Tahoma</vt:lpstr>
      <vt:lpstr>Arial Narrow</vt:lpstr>
      <vt:lpstr>Custom Design</vt:lpstr>
      <vt:lpstr>1_Custom Design</vt:lpstr>
      <vt:lpstr>3_Default Design</vt:lpstr>
      <vt:lpstr>Grace Bible Church  Glorifying God  by Making Disciples of Jesus Christ</vt:lpstr>
      <vt:lpstr>A reminder to consider others Please:</vt:lpstr>
      <vt:lpstr>The Rule of the Most High God  Daniel 4:1-37</vt:lpstr>
      <vt:lpstr>The Rule of the Most High God  Daniel 4:1-37</vt:lpstr>
      <vt:lpstr>God’s Longsuffering Patience</vt:lpstr>
      <vt:lpstr>God’s Longsuffering Patience Daniel 1, 2 &amp; 3</vt:lpstr>
      <vt:lpstr>Nebuchadnezzar’s Introduction  Daniel 4:1-3</vt:lpstr>
      <vt:lpstr>Nebuchadnezzar’s Introduction  Daniel 4:1-3</vt:lpstr>
      <vt:lpstr>The King is Troubled  Daniel 4:4-5</vt:lpstr>
      <vt:lpstr>The Failure of the Wise Men  Daniel 4:6-7</vt:lpstr>
      <vt:lpstr>The Arrival of Daniel  Daniel 4:8-9</vt:lpstr>
      <vt:lpstr>Nebuchadnezzar’s Vision – Part 1 Daniel 4:10-12</vt:lpstr>
      <vt:lpstr>Nebuchadnezzar’s Vision – Part 2 Daniel 4:13-18</vt:lpstr>
      <vt:lpstr>Nebuchadnezzar’s Vision – Part 2 Daniel 4:13-18</vt:lpstr>
      <vt:lpstr>Daniel’s Interpretation  Daniel 4:19-27</vt:lpstr>
      <vt:lpstr>Daniel’s Interpretation  Daniel 4:19-27</vt:lpstr>
      <vt:lpstr>The Fulfillment of the Vision  Daniel 4:28-33</vt:lpstr>
      <vt:lpstr>Nebuchadnezzar’s Response  Daniel 4:34-37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 Harris</dc:creator>
  <cp:lastModifiedBy>Microsoft account</cp:lastModifiedBy>
  <cp:revision>48</cp:revision>
  <dcterms:modified xsi:type="dcterms:W3CDTF">2023-08-11T12:13:23Z</dcterms:modified>
</cp:coreProperties>
</file>