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5" r:id="rId2"/>
    <p:sldMasterId id="2147483677" r:id="rId3"/>
  </p:sldMasterIdLst>
  <p:notesMasterIdLst>
    <p:notesMasterId r:id="rId22"/>
  </p:notesMasterIdLst>
  <p:sldIdLst>
    <p:sldId id="294" r:id="rId4"/>
    <p:sldId id="295" r:id="rId5"/>
    <p:sldId id="260" r:id="rId6"/>
    <p:sldId id="278" r:id="rId7"/>
    <p:sldId id="288" r:id="rId8"/>
    <p:sldId id="289" r:id="rId9"/>
    <p:sldId id="279" r:id="rId10"/>
    <p:sldId id="290" r:id="rId11"/>
    <p:sldId id="280" r:id="rId12"/>
    <p:sldId id="281" r:id="rId13"/>
    <p:sldId id="291" r:id="rId14"/>
    <p:sldId id="292" r:id="rId15"/>
    <p:sldId id="282" r:id="rId16"/>
    <p:sldId id="283" r:id="rId17"/>
    <p:sldId id="293" r:id="rId18"/>
    <p:sldId id="286" r:id="rId19"/>
    <p:sldId id="287" r:id="rId20"/>
    <p:sldId id="296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60" autoAdjust="0"/>
  </p:normalViewPr>
  <p:slideViewPr>
    <p:cSldViewPr>
      <p:cViewPr varScale="1">
        <p:scale>
          <a:sx n="95" d="100"/>
          <a:sy n="95" d="100"/>
        </p:scale>
        <p:origin x="84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0"/>
            <a:r>
              <a:rPr lang="en-US" altLang="en-US" smtClean="0"/>
              <a:t>Second level</a:t>
            </a:r>
          </a:p>
          <a:p>
            <a:pPr lvl="0"/>
            <a:r>
              <a:rPr lang="en-US" altLang="en-US" smtClean="0"/>
              <a:t>Third level</a:t>
            </a:r>
          </a:p>
          <a:p>
            <a:pPr lvl="0"/>
            <a:r>
              <a:rPr lang="en-US" altLang="en-US" smtClean="0"/>
              <a:t>Fourth level</a:t>
            </a:r>
          </a:p>
          <a:p>
            <a:pPr lvl="0"/>
            <a:r>
              <a:rPr lang="en-US" alt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 alt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7012F530-1471-4A02-BBAB-E11E73A342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4544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20829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3F13A1-6792-4D43-BD0E-DB01426E2628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1143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9F22D-74AD-4D28-9BA8-7F6EF2DD3BA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13060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99612D-2C34-4A66-8D26-48055F06022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4203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85AF5F-2EA7-43CC-8B92-A3D572613821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87953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7974E9-81E6-48ED-B435-93838630E398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686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8528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A2DA3B-8EC9-4731-B288-D7FFCC3811AA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56118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E5CCC-1A51-4A8C-9CC8-DFC7433EBD47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716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8907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39D4F6-8005-47D7-8572-A27B59A897D2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7270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67352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9841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0" hangingPunct="0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 eaLnBrk="0" hangingPunct="0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978274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00E3C7-AD14-4EDD-828D-4D380E63B66B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2272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1090F3-9791-4770-AFB5-7630AF43214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34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3457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D3641D-A34E-43FB-BA59-26C8FAEB13B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757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44358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9A9C4A-22B3-46E8-8DB2-ED5F16786D2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7844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1C9E4B-6E1C-4556-B86D-D60BB4F69E09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3812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440D7-CC86-4E0A-8BBC-C819F10F41E8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98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8443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D91927-F331-4FB0-9E7F-3FE7EE13B9F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511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5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1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7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339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545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09854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89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7036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59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39270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448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2321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41984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55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78350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9044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33887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0750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9349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8428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76087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361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888978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8435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80522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63019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6896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78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429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86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308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128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228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i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176213" indent="-176213" algn="l" rtl="0" fontAlgn="base">
        <a:spcBef>
          <a:spcPct val="20000"/>
        </a:spcBef>
        <a:spcAft>
          <a:spcPct val="0"/>
        </a:spcAft>
        <a:buChar char="•"/>
        <a:defRPr sz="400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fontAlgn="base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 kern="1200">
          <a:solidFill>
            <a:schemeClr val="bg1"/>
          </a:solidFill>
          <a:latin typeface="+mn-lt"/>
          <a:ea typeface="+mn-ea"/>
          <a:cs typeface="+mn-cs"/>
        </a:defRPr>
      </a:lvl2pPr>
      <a:lvl3pPr marL="735013" indent="-163513" algn="l" rtl="0" fontAlgn="base">
        <a:spcBef>
          <a:spcPct val="20000"/>
        </a:spcBef>
        <a:spcAft>
          <a:spcPct val="0"/>
        </a:spcAft>
        <a:buChar char="•"/>
        <a:defRPr sz="3600" kern="1200">
          <a:solidFill>
            <a:schemeClr val="bg1"/>
          </a:solidFill>
          <a:latin typeface="+mn-lt"/>
          <a:ea typeface="+mn-ea"/>
          <a:cs typeface="+mn-cs"/>
        </a:defRPr>
      </a:lvl3pPr>
      <a:lvl4pPr marL="1025525" indent="-176213" algn="l" rtl="0" fontAlgn="base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 kern="1200">
          <a:solidFill>
            <a:schemeClr val="bg1"/>
          </a:solidFill>
          <a:latin typeface="+mn-lt"/>
          <a:ea typeface="+mn-ea"/>
          <a:cs typeface="+mn-cs"/>
        </a:defRPr>
      </a:lvl4pPr>
      <a:lvl5pPr marL="1254125" indent="-114300" algn="l" rtl="0" fontAlgn="base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3422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347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16597640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 Faithful Response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3:16-18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found no need to given an explanation for their refusal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state their faith in God’s abilities while yielding their lives to His will whatever it may be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Obedience to God can result in persecution even to martyrdom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 Faithful Response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3:16-18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Trust of and submission to God results in a holy life that has confidence and peace in all circumstances</a:t>
            </a:r>
          </a:p>
          <a:p>
            <a:pPr>
              <a:lnSpc>
                <a:spcPct val="8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How well do you trust &amp; submit to God when facing pressure from </a:t>
            </a:r>
          </a:p>
          <a:p>
            <a:pPr lvl="1">
              <a:lnSpc>
                <a:spcPct val="8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Peers? </a:t>
            </a:r>
          </a:p>
          <a:p>
            <a:pPr lvl="1">
              <a:lnSpc>
                <a:spcPct val="8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School? </a:t>
            </a:r>
          </a:p>
          <a:p>
            <a:pPr lvl="1">
              <a:lnSpc>
                <a:spcPct val="8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Work? </a:t>
            </a:r>
          </a:p>
          <a:p>
            <a:pPr lvl="1">
              <a:lnSpc>
                <a:spcPct val="80000"/>
              </a:lnSpc>
            </a:pPr>
            <a:r>
              <a:rPr lang="en-US" altLang="en-US" b="1">
                <a:solidFill>
                  <a:srgbClr val="FFFFFF"/>
                </a:solidFill>
                <a:latin typeface="Arial Narrow" panose="020B0606020202030204" pitchFamily="34" charset="0"/>
              </a:rPr>
              <a:t>Government?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A Faithful Response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3:16-18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Your ability to stand firm will be based on your trust and submission to God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God is faithful to you –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1 Corinthians 10:13</a:t>
            </a:r>
          </a:p>
          <a:p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Judgment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3:19-23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irrationally had them increase the fire seven fold resulting in the deaths of his mighty men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They tied them up with all their clothes on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Deliverance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3:24-27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was astounded to see them loose &amp; walking around in the fire with an additional person with them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recognized the supreme power of their God calling Him the Most High God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Deliverance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3:24-27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king’s officials confirm the miracle :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Ropes burned away, but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no injury,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no hair singed,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no damage to their clothes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not even the smell of smoke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9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16" presetClass="entr" presetSubtype="37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Decree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3:28-30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Nebuchadnezzar acknowledged they were correct to violate his command and worship only their God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recognizes their God as the Most High God and does not want to risk anyone offending Him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4000" b="1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8200"/>
            <a:ext cx="9144000" cy="60198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God is the Most High God and He is very longsuffering and patient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Sadly, many people who recognize God’s supremacy are resistant to yielding themselves to Him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We need to learn to trust the Lord and submit to His will in all things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  <p:extLst>
      <p:ext uri="{BB962C8B-B14F-4D97-AF65-F5344CB8AC3E}">
        <p14:creationId xmlns:p14="http://schemas.microsoft.com/office/powerpoint/2010/main" val="5983720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  <p:extLst>
      <p:ext uri="{BB962C8B-B14F-4D97-AF65-F5344CB8AC3E}">
        <p14:creationId xmlns:p14="http://schemas.microsoft.com/office/powerpoint/2010/main" val="66915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Faith in the Midst of the Fire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3:1-30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ln/>
        </p:spPr>
        <p:txBody>
          <a:bodyPr/>
          <a:lstStyle/>
          <a:p>
            <a:endParaRPr lang="en-US" altLang="en-US" sz="4400" b="1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King’s Command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3:1-7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What the image resembled is not stated, but it had the odd proportion of 9 ft wide and 90 ft tall. 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entire image is gold, probably gold overlay for engineering purposes</a:t>
            </a:r>
          </a:p>
          <a:p>
            <a:pPr>
              <a:lnSpc>
                <a:spcPct val="90000"/>
              </a:lnSpc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An exact description of the image or of the timing are not important to the purpose of the story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King’s Command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3:1-7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commands his government officials from around the kingdom to gather before the image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When the Babylonian orchestra played, they were to </a:t>
            </a:r>
            <a:r>
              <a:rPr lang="en-US" altLang="en-US" sz="4400" b="1" i="1">
                <a:solidFill>
                  <a:srgbClr val="FFFFFF"/>
                </a:solidFill>
                <a:latin typeface="Arial Narrow" panose="020B0606020202030204" pitchFamily="34" charset="0"/>
              </a:rPr>
              <a:t>“fall down and worship the image”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King’s Command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3:1-7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worship would also demonstrate political loyalty to the government to gods had set up.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A refusal to worship would be a sign of disloyalty and so punishable by immediate execution by fire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Accusations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3:8-12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Polytheistic pagans would not balk at worshiping an additional god, but Exodus 20:4-6 prohibits it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Chaldeans make the accusations - most likely motivated by jealousy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Accusations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3:8-12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pPr marL="238125" indent="-2381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Daniel is not mentioned so there is no information on why he was not also accused</a:t>
            </a:r>
          </a:p>
          <a:p>
            <a:pPr marL="238125" indent="-238125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Three accusations: They </a:t>
            </a:r>
          </a:p>
          <a:p>
            <a:pPr marL="914400" lvl="1" indent="-517525">
              <a:buFont typeface="Wingdings" panose="05000000000000000000" pitchFamily="2" charset="2"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Disregard the king. </a:t>
            </a:r>
          </a:p>
          <a:p>
            <a:pPr marL="914400" lvl="1" indent="-517525">
              <a:buFont typeface="Wingdings" panose="05000000000000000000" pitchFamily="2" charset="2"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Do not serve your gods.  </a:t>
            </a:r>
          </a:p>
          <a:p>
            <a:pPr marL="914400" lvl="1" indent="-517525">
              <a:buFont typeface="Wingdings" panose="05000000000000000000" pitchFamily="2" charset="2"/>
              <a:buAutoNum type="arabicParenR"/>
            </a:pP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Do not worship the image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  <p:bldP spid="7885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0163"/>
            <a:ext cx="9144000" cy="1279526"/>
          </a:xfrm>
          <a:noFill/>
          <a:ln/>
        </p:spPr>
        <p:txBody>
          <a:bodyPr lIns="0" tIns="0" rIns="0" bIns="0">
            <a:spAutoFit/>
          </a:bodyPr>
          <a:lstStyle/>
          <a:p>
            <a:pPr defTabSz="381000"/>
            <a:r>
              <a:rPr lang="en-US" altLang="en-US" b="1" u="sng">
                <a:solidFill>
                  <a:srgbClr val="A0D0FF"/>
                </a:solidFill>
                <a:latin typeface="Arial Narrow" panose="020B0606020202030204" pitchFamily="34" charset="0"/>
              </a:rPr>
              <a:t>The Trial </a:t>
            </a:r>
            <a: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4000" b="1">
                <a:solidFill>
                  <a:srgbClr val="FFFF99"/>
                </a:solidFill>
                <a:latin typeface="Arial Narrow" panose="020B0606020202030204" pitchFamily="34" charset="0"/>
              </a:rPr>
              <a:t>Daniel 3:13-15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  <a:ln/>
        </p:spPr>
        <p:txBody>
          <a:bodyPr/>
          <a:lstStyle/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The king personally questions them and warns them </a:t>
            </a:r>
          </a:p>
          <a:p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He claims no god could deliver them out his hands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His personal arrogance or </a:t>
            </a:r>
          </a:p>
          <a:p>
            <a:pPr lvl="1"/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 His trust in his gods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815</TotalTime>
  <Words>606</Words>
  <Application>Microsoft Office PowerPoint</Application>
  <PresentationFormat>On-screen Show (4:3)</PresentationFormat>
  <Paragraphs>86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Wingdings</vt:lpstr>
      <vt:lpstr>Times New Roman</vt:lpstr>
      <vt:lpstr>Manuscript</vt:lpstr>
      <vt:lpstr>Arial Narrow</vt:lpstr>
      <vt:lpstr>Tahoma</vt:lpstr>
      <vt:lpstr>Custom Design</vt:lpstr>
      <vt:lpstr>1_Custom Design</vt:lpstr>
      <vt:lpstr>3_Default Design</vt:lpstr>
      <vt:lpstr>Grace Bible Church  Glorifying God  by Making Disciples of Jesus Christ</vt:lpstr>
      <vt:lpstr>A reminder to consider others Please:</vt:lpstr>
      <vt:lpstr>Faith in the Midst of the Fire  Daniel 3:1-30</vt:lpstr>
      <vt:lpstr>The King’s Command  Daniel 3:1-7</vt:lpstr>
      <vt:lpstr>The King’s Command  Daniel 3:1-7</vt:lpstr>
      <vt:lpstr>The King’s Command  Daniel 3:1-7</vt:lpstr>
      <vt:lpstr>The Accusations  Daniel 3:8-12</vt:lpstr>
      <vt:lpstr>The Accusations  Daniel 3:8-12</vt:lpstr>
      <vt:lpstr>The Trial  Daniel 3:13-15</vt:lpstr>
      <vt:lpstr>A Faithful Response  Daniel 3:16-18</vt:lpstr>
      <vt:lpstr>A Faithful Response  Daniel 3:16-18</vt:lpstr>
      <vt:lpstr>A Faithful Response  Daniel 3:16-18</vt:lpstr>
      <vt:lpstr>The Judgment  Daniel 3:19-23</vt:lpstr>
      <vt:lpstr>The Deliverance  Daniel 3:24-27</vt:lpstr>
      <vt:lpstr>The Deliverance  Daniel 3:24-27</vt:lpstr>
      <vt:lpstr>The Decree  Daniel 3:28-30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 Harris</dc:creator>
  <cp:lastModifiedBy>Microsoft account</cp:lastModifiedBy>
  <cp:revision>47</cp:revision>
  <dcterms:modified xsi:type="dcterms:W3CDTF">2023-08-02T15:32:50Z</dcterms:modified>
</cp:coreProperties>
</file>