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2" r:id="rId2"/>
    <p:sldMasterId id="2147483653" r:id="rId3"/>
  </p:sldMasterIdLst>
  <p:notesMasterIdLst>
    <p:notesMasterId r:id="rId31"/>
  </p:notesMasterIdLst>
  <p:sldIdLst>
    <p:sldId id="324" r:id="rId4"/>
    <p:sldId id="325" r:id="rId5"/>
    <p:sldId id="260" r:id="rId6"/>
    <p:sldId id="289" r:id="rId7"/>
    <p:sldId id="292" r:id="rId8"/>
    <p:sldId id="278" r:id="rId9"/>
    <p:sldId id="290" r:id="rId10"/>
    <p:sldId id="279" r:id="rId11"/>
    <p:sldId id="298" r:id="rId12"/>
    <p:sldId id="299" r:id="rId13"/>
    <p:sldId id="300" r:id="rId14"/>
    <p:sldId id="301" r:id="rId15"/>
    <p:sldId id="302" r:id="rId16"/>
    <p:sldId id="294" r:id="rId17"/>
    <p:sldId id="280" r:id="rId18"/>
    <p:sldId id="291" r:id="rId19"/>
    <p:sldId id="281" r:id="rId20"/>
    <p:sldId id="303" r:id="rId21"/>
    <p:sldId id="282" r:id="rId22"/>
    <p:sldId id="295" r:id="rId23"/>
    <p:sldId id="283" r:id="rId24"/>
    <p:sldId id="296" r:id="rId25"/>
    <p:sldId id="284" r:id="rId26"/>
    <p:sldId id="287" r:id="rId27"/>
    <p:sldId id="297" r:id="rId28"/>
    <p:sldId id="304" r:id="rId29"/>
    <p:sldId id="326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60" autoAdjust="0"/>
  </p:normalViewPr>
  <p:slideViewPr>
    <p:cSldViewPr>
      <p:cViewPr varScale="1">
        <p:scale>
          <a:sx n="95" d="100"/>
          <a:sy n="95" d="100"/>
        </p:scale>
        <p:origin x="84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B09D99-EF2D-47D1-ABFD-E8B10FE135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879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AC0BD9-2915-4F18-A043-78AB843DCF4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91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1DD7DEF6-431E-48E9-81C0-A3B12B2759F0}" type="slidenum">
              <a:rPr lang="en-US" altLang="en-US" sz="1200"/>
              <a:pPr algn="r"/>
              <a:t>1</a:t>
            </a:fld>
            <a:endParaRPr lang="en-US" altLang="en-US" sz="1200"/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5707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3A4032-EF78-41B3-A576-6F7DCC220FA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67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281CB-160E-45A4-805C-142EC51A351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676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45621-F557-4F38-868C-0F59D0E3D3D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9605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0EE38-CCC6-45FA-8F13-7BF5B161EDA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241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649935-6B6F-4B5E-97B4-CBB46E7516F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3320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9C951E-2FAA-4894-91CA-76AB305C6A2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7845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3013D5-8F22-4598-8BB3-7BBBFA40646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9912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F89C9-08EF-460F-9F45-E5404B3B5BD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5974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8247BC-119F-4DC4-B726-836F63EDFD4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5853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01DE75-D3B1-443F-BFB5-CC81750320E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5396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13948A-7BDA-4D39-ABFC-03F10EC7F51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945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7A6D41F-BBDE-4B71-8B63-FCDC851FC774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945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A18AB703-87A1-4FC9-96C7-6F311201AF57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94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238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5A745E-18AA-4057-9F3E-BAB249DBA990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5656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BFAEF-9FB3-4C45-9E1F-E640033BD22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682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ABF187-3EB4-4C7D-B64F-3ECC78E1A000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688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DDA61-EFEF-43C0-9710-35BC2FC20F3D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5853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B14B9-4C1B-4F65-AF55-A32270D57D1D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0194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ED9353-101F-4895-8A16-0F3FDC887DAA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532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2C253-A02C-4DEC-96D1-273601844C9D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65561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155A0-BF82-48A1-9056-881CAC734A94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DAEDE21-B4A3-4FBD-BB87-A53BE12053A3}" type="slidenum">
              <a:rPr lang="en-US" altLang="en-US" sz="1200"/>
              <a:pPr algn="r"/>
              <a:t>27</a:t>
            </a:fld>
            <a:endParaRPr lang="en-US" alt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684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E561F-119F-4C66-9818-8CE17833621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084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EA2E06-9F90-4EBD-9D4F-1226729510C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860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29D822-3C84-45A6-B835-6AF24EC963E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725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FFD2B4-7EAB-4470-8149-E47755C61DA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736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AE616-D796-4014-B090-F8EA31CD046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873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D8021-A14D-4BE2-904A-07EFE39D638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106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CBC09E-6A82-48C8-BD94-745054A2398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284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41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30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2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3719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64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65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04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1538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904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771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7961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59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58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3FEEE-B9B5-4150-98E7-C47CB4C68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35844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FB07C-5B8D-449B-915B-0EBA6E810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195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6101E-32C3-4F12-9B7F-325132AD48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958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A89C2-D5FC-4822-8925-E57EF55AAF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6021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B771D-D4CC-4A3A-B081-AE4CFAB43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4508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6D79A-1A87-43E2-858E-56D7BABFD8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083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ABF8E-D0F9-42BA-8C3B-B5B90C36E0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8147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F7FAD-6809-46ED-8BA6-20330D00EE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1964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FB97E-6F89-4D54-86E8-006966198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9666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36765-BC2C-4EF9-9C9D-DD019E4456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5128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C71CD-F906-4281-A194-96066903FC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03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9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8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72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011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294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738EF8B4-77F7-4750-9C36-1A2C926A74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Dream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2:31-35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65532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chest &amp; arms are silver, </a:t>
            </a:r>
          </a:p>
          <a:p>
            <a:pPr marL="744538" lvl="1" indent="-4540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Valuable, </a:t>
            </a:r>
          </a:p>
          <a:p>
            <a:pPr marL="744538" lvl="1" indent="-4540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Less dense (sg 10), </a:t>
            </a:r>
          </a:p>
          <a:p>
            <a:pPr marL="744538" lvl="1" indent="-4540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baseline="30000">
                <a:solidFill>
                  <a:srgbClr val="FFFFFF"/>
                </a:solidFill>
                <a:latin typeface="Arial Narrow" panose="020B0606020202030204" pitchFamily="34" charset="0"/>
              </a:rPr>
              <a:t>nd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most malleable metal,</a:t>
            </a:r>
          </a:p>
          <a:p>
            <a:pPr marL="744538" lvl="1" indent="-4540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Non-corrosive</a:t>
            </a:r>
          </a:p>
        </p:txBody>
      </p:sp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762000"/>
            <a:ext cx="24765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Dream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2:31-35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6553200" cy="57150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The belly &amp; thighs - bronze, an alloy of copper &amp; tin. </a:t>
            </a:r>
          </a:p>
          <a:p>
            <a:pPr>
              <a:spcBef>
                <a:spcPct val="0"/>
              </a:spcBef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Lighter, but much stronger.</a:t>
            </a:r>
          </a:p>
          <a:p>
            <a:pPr>
              <a:spcBef>
                <a:spcPct val="0"/>
              </a:spcBef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can be cast or hammered  </a:t>
            </a:r>
          </a:p>
          <a:p>
            <a:pPr>
              <a:spcBef>
                <a:spcPct val="0"/>
              </a:spcBef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Relatively inexpensive</a:t>
            </a:r>
          </a:p>
          <a:p>
            <a:pPr>
              <a:spcBef>
                <a:spcPct val="0"/>
              </a:spcBef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corrosion resistant.</a:t>
            </a:r>
          </a:p>
        </p:txBody>
      </p:sp>
      <p:pic>
        <p:nvPicPr>
          <p:cNvPr id="993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762000"/>
            <a:ext cx="24765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Dream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2:31-35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6553200" cy="57150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The legs are iron, </a:t>
            </a:r>
          </a:p>
          <a:p>
            <a:pPr>
              <a:spcBef>
                <a:spcPct val="0"/>
              </a:spcBef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Relatively light (sg 7.9) </a:t>
            </a:r>
          </a:p>
          <a:p>
            <a:pPr>
              <a:spcBef>
                <a:spcPct val="0"/>
              </a:spcBef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Strongest metal listed</a:t>
            </a:r>
          </a:p>
          <a:p>
            <a:pPr>
              <a:spcBef>
                <a:spcPct val="0"/>
              </a:spcBef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It can be cast or hammered</a:t>
            </a:r>
          </a:p>
          <a:p>
            <a:pPr>
              <a:spcBef>
                <a:spcPct val="0"/>
              </a:spcBef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It rusts.</a:t>
            </a:r>
          </a:p>
        </p:txBody>
      </p:sp>
      <p:pic>
        <p:nvPicPr>
          <p:cNvPr id="1013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762000"/>
            <a:ext cx="24765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7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Dream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2:31-35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6553200" cy="57150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feet are iron mixed with clay - baked clay as in pottery or tile.</a:t>
            </a:r>
          </a:p>
          <a:p>
            <a:pPr>
              <a:spcBef>
                <a:spcPct val="0"/>
              </a:spcBef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Strength of iron is  compromised by clay - </a:t>
            </a:r>
          </a:p>
        </p:txBody>
      </p:sp>
      <p:pic>
        <p:nvPicPr>
          <p:cNvPr id="1034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762000"/>
            <a:ext cx="24765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263" y="1066800"/>
            <a:ext cx="361473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0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Dream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2:31-35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54864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A stone uncut by human hands strikes &amp;  demolishes the statues,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The wind blows it away,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The stone becomes a mountain – 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Each has significant religious meaning to Nebuchadnezzar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Interpretation of the Dream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2:36-44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Biblical prophecies are from the viewpoint of the priority of the people and nation of Israel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First Kingdom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2:36-38 - Babylon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Nebuchadnezzar’s received his kingdom, power, strength &amp; glory as a gift from the God of the heavens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 single golden head - Babylonian kings were a singular authority.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Babylon was filled with gold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Second &amp; Third Kingdoms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2:39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Medo-Persia</a:t>
            </a:r>
          </a:p>
          <a:p>
            <a:pPr marL="796925" lvl="1" indent="-50641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Characterized by silver.</a:t>
            </a:r>
          </a:p>
          <a:p>
            <a:pPr marL="796925" lvl="1" indent="-50641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Larger territory, but inferior rule as a partnership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Second &amp; Third Kingdoms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2:39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Greece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Characterized by bronze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Conquered a vast territory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Its kingdom became divided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Fourth Kingdom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2:40-43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Rome was characterized by its iron weapons and crushing armies conquering vast territories east &amp; west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Rome consolidated multiple nations which contributed to its numerous factions and civil wars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A reminder to consider others Please: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Fourth Kingdom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2:40-43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Rome fell apart piece by piece, but the core pieces continue to try and forge a unity, yet remain factioned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Rome’s final form will be a 10 nation confederacy that has strong influence over the land of Israel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Final Kingdom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2:44-45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source of the final kingdom is the God of the Heavens - a title distinct from the Babylonian pantheon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will:  </a:t>
            </a:r>
          </a:p>
          <a:p>
            <a:pPr marL="1028700" lvl="1" indent="-5715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Never be destroyed. </a:t>
            </a:r>
          </a:p>
          <a:p>
            <a:pPr marL="1028700" lvl="1" indent="-5715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Not be succeeded. </a:t>
            </a:r>
          </a:p>
          <a:p>
            <a:pPr marL="1028700" lvl="1" indent="-5715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Crush the previous kingdoms. </a:t>
            </a:r>
          </a:p>
          <a:p>
            <a:pPr marL="1028700" lvl="1" indent="-5715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Endure forever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Final Kingdom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2:44-45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Babylonians thought Marduk came from a mountain &amp; controlled the winds - and that the earth was a mountain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imagery is of a divine judgment by the great God and establishing His kingdom on earth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Promotion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2:46-49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The king’s homage is to Daniel as the representative of the God of the Heavens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Nebuchadnezzar kept his word rewarding Daniel with riches, honor &amp;  positions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At Daniel’s request, Shadrach, Meshack &amp; Abednego serve under Daniel in Babylon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342900" indent="-342900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Those who follow God must put Him first in everything and leave the results &amp; future in His hands</a:t>
            </a:r>
          </a:p>
          <a:p>
            <a:pPr marL="342900" indent="-342900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God of the Bible is the Most High, the Great God, the sovereign One</a:t>
            </a:r>
          </a:p>
          <a:p>
            <a:pPr marL="342900" indent="-342900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Life is not about you or any nation, it is about the glory of our Creator and walking in integrity with Him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Learn to be content (Phil. 4:11-13),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Be prayerful,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Do what is right,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Glorify God, 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Leave the consequences in His hands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Work to uphold righteousness, </a:t>
            </a:r>
          </a:p>
          <a:p>
            <a:pPr marL="735013" lvl="1" indent="-444500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but remember the USA will be replaced ultimately by Christ’s kingdom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Our citizenship is in heaven (Phil. 4:20)</a:t>
            </a:r>
          </a:p>
          <a:p>
            <a:pPr>
              <a:buFontTx/>
              <a:buNone/>
            </a:pPr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Great Kingdoms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2:31-49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God of Israel is the Most High God, the sovereign One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Wise Men’s Dilemma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2:1-13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demanded that the wise men reveal both his dream and its interpretation or be killed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wise men finally admitted that only a god could do what the king demanded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Wise Men’s Dilemma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2:1-13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wise men claimed supernatural abilities through their occultic / demonic / religious practices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If demons could read minds, they would have known the dream and revealed it to their followers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God’s Answer to Daniel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2:14-24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Daniel and his friends were not present, but were included in the king’s death warrant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Daniel requested time and then he and his friends prayed for God’s compassion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God revealed the dream and its interpretation and Daniel praised God for His wisdom &amp; power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God Who Reveals Mysteries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2:25-30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wise men &amp; their gods were impotent, but Daniel made it clear that the God of the Heavens can reveal mysteries &amp; the future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Dream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2:31-35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65532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image is great (large), of excellent splendor (bright / shiny), and troubling to Nebuchadnezzar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is made up of gold, silver, bronze and iron - the order descends in value and ascends in strength</a:t>
            </a:r>
          </a:p>
        </p:txBody>
      </p:sp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762000"/>
            <a:ext cx="24765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Nebuchadnezzar’s Dream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2:31-35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6553200" cy="5715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The head is gold, </a:t>
            </a:r>
          </a:p>
          <a:p>
            <a:pPr marL="744538" lvl="1" indent="-4540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Very valuable, </a:t>
            </a:r>
          </a:p>
          <a:p>
            <a:pPr marL="744538" lvl="1" indent="-4540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Dense (sg 19), </a:t>
            </a:r>
          </a:p>
          <a:p>
            <a:pPr marL="744538" lvl="1" indent="-4540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most malleable of all metals, </a:t>
            </a:r>
          </a:p>
          <a:p>
            <a:pPr marL="744538" lvl="1" indent="-4540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Non-corrosive</a:t>
            </a:r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762000"/>
            <a:ext cx="24765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1419</TotalTime>
  <Words>891</Words>
  <Application>Microsoft Office PowerPoint</Application>
  <PresentationFormat>On-screen Show (4:3)</PresentationFormat>
  <Paragraphs>136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Wingdings</vt:lpstr>
      <vt:lpstr>Times New Roman</vt:lpstr>
      <vt:lpstr>Arial Narrow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The Great Kingdoms  Daniel 2:31-49</vt:lpstr>
      <vt:lpstr>The Wise Men’s Dilemma  Daniel 2:1-13</vt:lpstr>
      <vt:lpstr>The Wise Men’s Dilemma  Daniel 2:1-13</vt:lpstr>
      <vt:lpstr>God’s Answer to Daniel  Daniel 2:14-24</vt:lpstr>
      <vt:lpstr>The God Who Reveals Mysteries  Daniel 2:25-30</vt:lpstr>
      <vt:lpstr>Nebuchadnezzar’s Dream  Daniel 2:31-35</vt:lpstr>
      <vt:lpstr>Nebuchadnezzar’s Dream  Daniel 2:31-35</vt:lpstr>
      <vt:lpstr>Nebuchadnezzar’s Dream  Daniel 2:31-35</vt:lpstr>
      <vt:lpstr>Nebuchadnezzar’s Dream  Daniel 2:31-35</vt:lpstr>
      <vt:lpstr>Nebuchadnezzar’s Dream  Daniel 2:31-35</vt:lpstr>
      <vt:lpstr>Nebuchadnezzar’s Dream  Daniel 2:31-35</vt:lpstr>
      <vt:lpstr>Nebuchadnezzar’s Dream  Daniel 2:31-35</vt:lpstr>
      <vt:lpstr>The Interpretation of the Dream  Daniel 2:36-44</vt:lpstr>
      <vt:lpstr>The First Kingdom  Daniel 2:36-38 - Babylon</vt:lpstr>
      <vt:lpstr>The Second &amp; Third Kingdoms  Daniel 2:39</vt:lpstr>
      <vt:lpstr>The Second &amp; Third Kingdoms  Daniel 2:39</vt:lpstr>
      <vt:lpstr>The Fourth Kingdom  Daniel 2:40-43</vt:lpstr>
      <vt:lpstr>The Fourth Kingdom  Daniel 2:40-43</vt:lpstr>
      <vt:lpstr>The Final Kingdom  Daniel 2:44-45</vt:lpstr>
      <vt:lpstr>The Final Kingdom  Daniel 2:44-45</vt:lpstr>
      <vt:lpstr>Daniel’s Promotion  Daniel 2:46-49</vt:lpstr>
      <vt:lpstr>Conclusions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48</cp:revision>
  <dcterms:modified xsi:type="dcterms:W3CDTF">2023-07-16T11:14:43Z</dcterms:modified>
</cp:coreProperties>
</file>