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1" r:id="rId2"/>
    <p:sldMasterId id="2147483673" r:id="rId3"/>
  </p:sldMasterIdLst>
  <p:notesMasterIdLst>
    <p:notesMasterId r:id="rId19"/>
  </p:notesMasterIdLst>
  <p:sldIdLst>
    <p:sldId id="291" r:id="rId4"/>
    <p:sldId id="292" r:id="rId5"/>
    <p:sldId id="260" r:id="rId6"/>
    <p:sldId id="278" r:id="rId7"/>
    <p:sldId id="279" r:id="rId8"/>
    <p:sldId id="288" r:id="rId9"/>
    <p:sldId id="281" r:id="rId10"/>
    <p:sldId id="282" r:id="rId11"/>
    <p:sldId id="283" r:id="rId12"/>
    <p:sldId id="290" r:id="rId13"/>
    <p:sldId id="289" r:id="rId14"/>
    <p:sldId id="284" r:id="rId15"/>
    <p:sldId id="286" r:id="rId16"/>
    <p:sldId id="287" r:id="rId17"/>
    <p:sldId id="293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686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0"/>
            <a:r>
              <a:rPr lang="en-US" altLang="en-US" smtClean="0"/>
              <a:t>Second level</a:t>
            </a:r>
          </a:p>
          <a:p>
            <a:pPr lvl="0"/>
            <a:r>
              <a:rPr lang="en-US" altLang="en-US" smtClean="0"/>
              <a:t>Third level</a:t>
            </a:r>
          </a:p>
          <a:p>
            <a:pPr lvl="0"/>
            <a:r>
              <a:rPr lang="en-US" altLang="en-US" smtClean="0"/>
              <a:t>Fourth level</a:t>
            </a:r>
          </a:p>
          <a:p>
            <a:pPr lvl="0"/>
            <a:r>
              <a:rPr lang="en-US" altLang="en-US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8518839-FAFC-460A-B707-770569E807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86163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6B141E3-216F-4F66-A45A-44D08E27423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346099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1D4477-25E0-4852-AB3A-AC5861548E1C}" type="slidenum">
              <a:rPr lang="en-US" altLang="en-US">
                <a:solidFill>
                  <a:srgbClr val="000000"/>
                </a:solidFill>
              </a:rPr>
              <a:pPr/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7957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089690-033C-438F-8862-1E943B9128CB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01987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660707-D932-42FC-AF41-D961EB460843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23980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929387-08C6-4776-955C-CB6BEC52E6F4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63043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2A8289-D989-4243-BB5A-A4844840A4BA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9741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6B141E3-216F-4F66-A45A-44D08E274230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31868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4416D0-E96E-421C-93D6-BDB044AC9C34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0" hangingPunct="0">
              <a:spcBef>
                <a:spcPct val="0"/>
              </a:spcBef>
            </a:pPr>
            <a:fld id="{5ADB7275-742B-47CB-A8A6-77F40400D839}" type="slidenum">
              <a:rPr lang="en-US" altLang="en-US">
                <a:solidFill>
                  <a:srgbClr val="000000"/>
                </a:solidFill>
              </a:rPr>
              <a:pPr algn="r" eaLnBrk="0" hangingPunct="0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74137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D5F5DD-9FE8-40AE-92CE-E7EFE6575F77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1018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FCA3C1-75CF-4B00-941F-C1BA00C40C90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74246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34874D-92BD-45DC-B563-28F3E17769FE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21700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96BB44-3116-4727-8092-B759E4D9C598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5939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DF3DDC-9C08-4335-AEDD-3DE5DF6BD5EC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58792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EB44D4-0AA4-40F8-BBFF-B78D665E2FB4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01698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1D4477-25E0-4852-AB3A-AC5861548E1C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9439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048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05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102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415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3592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0300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158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1391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7648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20630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40764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3841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22126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4111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7691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CCB32-C784-4EA2-BB1A-D12203CD7B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08203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EE5F3-A264-491E-8396-B423368E94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54195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8E4DF-98DF-4408-AF6B-820FAA9330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34212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D12BE-7EC1-49F5-88A8-858A5BF6D8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92168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443BD-AD87-4D43-86A8-372B3DD516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60312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40ABB-80BA-4D4E-8FA9-F64CEF4E03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69005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611AF-9502-4855-B3EC-5BE9BB7C24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8211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88288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A566B-0C36-4490-8779-0D71929B85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11923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0CA58-88A9-4D97-BDC3-DF3F4D12F1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60465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8B51E-FDB0-4577-925F-2B96E8EE06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97423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AB6DF-07CD-4E40-AAAD-72AC58CE5F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5055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685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962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891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1184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7964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042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i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176213" indent="-176213" algn="l" rtl="0" fontAlgn="base">
        <a:spcBef>
          <a:spcPct val="20000"/>
        </a:spcBef>
        <a:spcAft>
          <a:spcPct val="0"/>
        </a:spcAft>
        <a:buChar char="•"/>
        <a:defRPr sz="4000" kern="12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fontAlgn="base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 kern="1200">
          <a:solidFill>
            <a:schemeClr val="bg1"/>
          </a:solidFill>
          <a:latin typeface="+mn-lt"/>
          <a:ea typeface="+mn-ea"/>
          <a:cs typeface="+mn-cs"/>
        </a:defRPr>
      </a:lvl2pPr>
      <a:lvl3pPr marL="735013" indent="-163513" algn="l" rtl="0" fontAlgn="base">
        <a:spcBef>
          <a:spcPct val="20000"/>
        </a:spcBef>
        <a:spcAft>
          <a:spcPct val="0"/>
        </a:spcAft>
        <a:buChar char="•"/>
        <a:defRPr sz="3600" kern="1200">
          <a:solidFill>
            <a:schemeClr val="bg1"/>
          </a:solidFill>
          <a:latin typeface="+mn-lt"/>
          <a:ea typeface="+mn-ea"/>
          <a:cs typeface="+mn-cs"/>
        </a:defRPr>
      </a:lvl3pPr>
      <a:lvl4pPr marL="1025525" indent="-176213" algn="l" rtl="0" fontAlgn="base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 kern="1200">
          <a:solidFill>
            <a:schemeClr val="bg1"/>
          </a:solidFill>
          <a:latin typeface="+mn-lt"/>
          <a:ea typeface="+mn-ea"/>
          <a:cs typeface="+mn-cs"/>
        </a:defRPr>
      </a:lvl4pPr>
      <a:lvl5pPr marL="1254125" indent="-114300" algn="l" rtl="0" fontAlgn="base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3131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46D893D-D56B-41C8-B043-93850F2A24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2114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  <p:extLst>
      <p:ext uri="{BB962C8B-B14F-4D97-AF65-F5344CB8AC3E}">
        <p14:creationId xmlns:p14="http://schemas.microsoft.com/office/powerpoint/2010/main" val="25794563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Daniel’s Resolve &amp; Request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1:8-13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Daniel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did not want to defile himself – but he was a captive</a:t>
            </a:r>
          </a:p>
          <a:p>
            <a:pPr>
              <a:lnSpc>
                <a:spcPct val="90000"/>
              </a:lnSpc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Daniel made an appeal instead of just being defiant. He put the matter in God’s hands</a:t>
            </a:r>
          </a:p>
        </p:txBody>
      </p:sp>
    </p:spTree>
    <p:extLst>
      <p:ext uri="{BB962C8B-B14F-4D97-AF65-F5344CB8AC3E}">
        <p14:creationId xmlns:p14="http://schemas.microsoft.com/office/powerpoint/2010/main" val="3889469942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Daniel’s Resolve &amp; Request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1:8-13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commander was favorable to Daniel, but also afraid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Vegetarianism is not a superior diet – Genesis 9; 2 Timothy 4:1-5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Daniel suggested a test diet that would require the Lord’s intervention to work </a:t>
            </a:r>
          </a:p>
          <a:p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2" grpId="0"/>
      <p:bldP spid="18944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God’s Answer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1:14-16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God blessed Daniel and his friends – they were healthier than those eating the king’s choice food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God’s Blessings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1:17-21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At the end of three years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training, they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were superior in every way – including being trustworthy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also gave Daniel the ability to understand visions and dreams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84138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Conclusions 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14400"/>
            <a:ext cx="9144000" cy="59436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Daniel &amp; his friends were young, but they already possessed the key characteristics that would make them successful – they knew &amp; trusted God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Our young people face the same challenge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resolve to know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and trust God in the midst of an ungodly culture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  <p:extLst>
      <p:ext uri="{BB962C8B-B14F-4D97-AF65-F5344CB8AC3E}">
        <p14:creationId xmlns:p14="http://schemas.microsoft.com/office/powerpoint/2010/main" val="12950104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  <p:extLst>
      <p:ext uri="{BB962C8B-B14F-4D97-AF65-F5344CB8AC3E}">
        <p14:creationId xmlns:p14="http://schemas.microsoft.com/office/powerpoint/2010/main" val="390346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795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Character of Godly Teens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55626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Childhood is being extended through High School &amp; College – and many graduates still refuse to grow up</a:t>
            </a:r>
          </a:p>
          <a:p>
            <a:pPr>
              <a:lnSpc>
                <a:spcPct val="90000"/>
              </a:lnSpc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Thankfully, there are still many exceptions of young adults who are mature</a:t>
            </a:r>
          </a:p>
          <a:p>
            <a:pPr>
              <a:lnSpc>
                <a:spcPct val="90000"/>
              </a:lnSpc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Daniel and his friends were exceptions in their generation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46038"/>
            <a:ext cx="9144000" cy="12795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Jerusalem is Captured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1:1-2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54102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All Judean kings after Josiah were evil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prophecies were fulfilled and Jerusalem fell to Nebuchadnezzar in 605 B.C. 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Captured Youths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1:3-4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5638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Nebuchadnezzar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selected youths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from royal families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train to be his surrogates in ruling conquered nations</a:t>
            </a:r>
          </a:p>
          <a:p>
            <a:pPr>
              <a:lnSpc>
                <a:spcPct val="90000"/>
              </a:lnSpc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“youth”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(</a:t>
            </a:r>
            <a:r>
              <a:rPr lang="en-US" sz="4400" dirty="0" smtClean="0">
                <a:latin typeface="TekniaHebrew" panose="02000400000000000000" pitchFamily="2" charset="0"/>
              </a:rPr>
              <a:t>dl6y6</a:t>
            </a:r>
            <a:r>
              <a:rPr lang="en-US" sz="4400" dirty="0" smtClean="0"/>
              <a:t> /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yeled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children and young adolescents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 which 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could instill Babylonian ways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loyalty</a:t>
            </a:r>
          </a:p>
          <a:p>
            <a:pPr>
              <a:lnSpc>
                <a:spcPct val="90000"/>
              </a:lnSpc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Beware of those seeking to turn your teens away from you to secularism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Captured Youths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1:3-4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56388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These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royal / noble youths had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be physically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fit</a:t>
            </a:r>
          </a:p>
          <a:p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They had to have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mental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ability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They had to be competent to stand before the king – follow royal etiquette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They were trained in Chaldean language and culture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187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7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187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7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187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4" grpId="0"/>
      <p:bldP spid="18739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King’s Provision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1:5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56388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king’s “choice food” was part of their training designed to gain their loyalty as well as keep them healthy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They would receive training for three years before entering the king’s service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Four Faithful Teens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1:6-7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Daniel =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“God is my 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judge”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Belteshazzar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=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“Bel protect his life”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Hananiah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= ‘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Yahweh has been gracious’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Shadrach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=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“Command of </a:t>
            </a:r>
            <a:r>
              <a:rPr lang="en-US" altLang="en-US" sz="4400" b="1" i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Aku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”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Mishael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– “Who is like God”  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Meshach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= “Who is like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Aku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”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Azariah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= “Yahweh has helped”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Abednego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= “Servant of Nebo”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Daniel’s Resolve &amp; Request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1:8-13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new situation for these youths would have been very beneficial in many ways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text does not state why, but Daniel recognized the king’s choice food and wine would defile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him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1371</TotalTime>
  <Words>549</Words>
  <Application>Microsoft Office PowerPoint</Application>
  <PresentationFormat>On-screen Show (4:3)</PresentationFormat>
  <Paragraphs>69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Arial Narrow</vt:lpstr>
      <vt:lpstr>TekniaHebrew</vt:lpstr>
      <vt:lpstr>Times New Roman</vt:lpstr>
      <vt:lpstr>Wingdings</vt:lpstr>
      <vt:lpstr>Custom Design</vt:lpstr>
      <vt:lpstr>1_Custom Design</vt:lpstr>
      <vt:lpstr>3_Default Design</vt:lpstr>
      <vt:lpstr>Grace Bible Church  Glorifying God  by Making Disciples of Jesus Christ</vt:lpstr>
      <vt:lpstr>A reminder to consider others Please:</vt:lpstr>
      <vt:lpstr>The Character of Godly Teens Daniel 1</vt:lpstr>
      <vt:lpstr>Jerusalem is Captured  Daniel 1:1-2</vt:lpstr>
      <vt:lpstr>The Captured Youths  Daniel 1:3-4</vt:lpstr>
      <vt:lpstr>The Captured Youths  Daniel 1:3-4</vt:lpstr>
      <vt:lpstr>The King’s Provision  Daniel 1:5</vt:lpstr>
      <vt:lpstr>Four Faithful Teens  Daniel 1:6-7</vt:lpstr>
      <vt:lpstr>Daniel’s Resolve &amp; Request  Daniel 1:8-13</vt:lpstr>
      <vt:lpstr>Daniel’s Resolve &amp; Request  Daniel 1:8-13</vt:lpstr>
      <vt:lpstr>Daniel’s Resolve &amp; Request  Daniel 1:8-13</vt:lpstr>
      <vt:lpstr>God’s Answer  Daniel 1:14-16</vt:lpstr>
      <vt:lpstr>God’s Blessings  Daniel 1:17-21</vt:lpstr>
      <vt:lpstr>Conclusions 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 Harris</dc:creator>
  <cp:lastModifiedBy>Microsoft account</cp:lastModifiedBy>
  <cp:revision>55</cp:revision>
  <dcterms:modified xsi:type="dcterms:W3CDTF">2023-05-24T00:18:37Z</dcterms:modified>
</cp:coreProperties>
</file>