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  <p:sldMasterId id="2147483662" r:id="rId2"/>
  </p:sldMasterIdLst>
  <p:notesMasterIdLst>
    <p:notesMasterId r:id="rId34"/>
  </p:notesMasterIdLst>
  <p:sldIdLst>
    <p:sldId id="296" r:id="rId3"/>
    <p:sldId id="299" r:id="rId4"/>
    <p:sldId id="260" r:id="rId5"/>
    <p:sldId id="278" r:id="rId6"/>
    <p:sldId id="305" r:id="rId7"/>
    <p:sldId id="279" r:id="rId8"/>
    <p:sldId id="306" r:id="rId9"/>
    <p:sldId id="300" r:id="rId10"/>
    <p:sldId id="307" r:id="rId11"/>
    <p:sldId id="301" r:id="rId12"/>
    <p:sldId id="308" r:id="rId13"/>
    <p:sldId id="280" r:id="rId14"/>
    <p:sldId id="302" r:id="rId15"/>
    <p:sldId id="303" r:id="rId16"/>
    <p:sldId id="309" r:id="rId17"/>
    <p:sldId id="281" r:id="rId18"/>
    <p:sldId id="304" r:id="rId19"/>
    <p:sldId id="310" r:id="rId20"/>
    <p:sldId id="282" r:id="rId21"/>
    <p:sldId id="312" r:id="rId22"/>
    <p:sldId id="283" r:id="rId23"/>
    <p:sldId id="313" r:id="rId24"/>
    <p:sldId id="314" r:id="rId25"/>
    <p:sldId id="284" r:id="rId26"/>
    <p:sldId id="315" r:id="rId27"/>
    <p:sldId id="316" r:id="rId28"/>
    <p:sldId id="286" r:id="rId29"/>
    <p:sldId id="317" r:id="rId30"/>
    <p:sldId id="287" r:id="rId31"/>
    <p:sldId id="318" r:id="rId32"/>
    <p:sldId id="297" r:id="rId3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FFFF99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956" autoAdjust="0"/>
    <p:restoredTop sz="94660" autoAdjust="0"/>
  </p:normalViewPr>
  <p:slideViewPr>
    <p:cSldViewPr>
      <p:cViewPr varScale="1">
        <p:scale>
          <a:sx n="106" d="100"/>
          <a:sy n="106" d="100"/>
        </p:scale>
        <p:origin x="858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21" Type="http://schemas.openxmlformats.org/officeDocument/2006/relationships/slide" Target="slides/slide19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presProps" Target="presProps.xml"/><Relationship Id="rId8" Type="http://schemas.openxmlformats.org/officeDocument/2006/relationships/slide" Target="slides/slide6.xml"/><Relationship Id="rId3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0"/>
            <a:r>
              <a:rPr lang="en-US" noProof="0" smtClean="0"/>
              <a:t>Second level</a:t>
            </a:r>
          </a:p>
          <a:p>
            <a:pPr lvl="0"/>
            <a:r>
              <a:rPr lang="en-US" noProof="0" smtClean="0"/>
              <a:t>Third level</a:t>
            </a:r>
          </a:p>
          <a:p>
            <a:pPr lvl="0"/>
            <a:r>
              <a:rPr lang="en-US" noProof="0" smtClean="0"/>
              <a:t>Fourth level</a:t>
            </a:r>
          </a:p>
          <a:p>
            <a:pPr lvl="0"/>
            <a:r>
              <a:rPr lang="en-US" noProof="0" smtClean="0"/>
              <a:t>Fifth level</a:t>
            </a:r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A5AEB6EA-B86C-4C43-B268-F244B32E5FD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15256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8228B95-21EB-4025-906B-C1585341E57F}" type="slidenum">
              <a:rPr lang="en-US" altLang="en-US" smtClean="0"/>
              <a:pPr>
                <a:spcBef>
                  <a:spcPct val="0"/>
                </a:spcBef>
              </a:pPr>
              <a:t>1</a:t>
            </a:fld>
            <a:endParaRPr lang="en-US" altLang="en-US" smtClean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12615614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E9F6CF0-4FE1-4992-AAD8-98288FA939CF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10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96444003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E9F6CF0-4FE1-4992-AAD8-98288FA939CF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11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2575210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42BF24C-4FCA-4AC5-8C0C-FDC2164E3CE1}" type="slidenum">
              <a:rPr lang="en-US" altLang="en-US" smtClean="0"/>
              <a:pPr>
                <a:spcBef>
                  <a:spcPct val="0"/>
                </a:spcBef>
              </a:pPr>
              <a:t>12</a:t>
            </a:fld>
            <a:endParaRPr lang="en-US" altLang="en-US" smtClean="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93937239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42BF24C-4FCA-4AC5-8C0C-FDC2164E3CE1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13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66355278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42BF24C-4FCA-4AC5-8C0C-FDC2164E3CE1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14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27928787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42BF24C-4FCA-4AC5-8C0C-FDC2164E3CE1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15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07019949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392A2DB-1E2F-4659-B070-F9692E198C35}" type="slidenum">
              <a:rPr lang="en-US" altLang="en-US" smtClean="0"/>
              <a:pPr>
                <a:spcBef>
                  <a:spcPct val="0"/>
                </a:spcBef>
              </a:pPr>
              <a:t>16</a:t>
            </a:fld>
            <a:endParaRPr lang="en-US" altLang="en-US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40383448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392A2DB-1E2F-4659-B070-F9692E198C35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17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20187939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392A2DB-1E2F-4659-B070-F9692E198C35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18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16308454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27DF3EB-E362-4217-8B86-BF2257AD4632}" type="slidenum">
              <a:rPr lang="en-US" altLang="en-US" smtClean="0"/>
              <a:pPr>
                <a:spcBef>
                  <a:spcPct val="0"/>
                </a:spcBef>
              </a:pPr>
              <a:t>19</a:t>
            </a:fld>
            <a:endParaRPr lang="en-US" altLang="en-US" smtClean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9478198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7B096E2-046B-4A25-9C43-4D1996FC9342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2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7171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</a:pPr>
            <a:fld id="{8236C660-832D-4EFC-8C8B-6D1275D7246F}" type="slidenum">
              <a:rPr lang="en-US" altLang="en-US">
                <a:solidFill>
                  <a:srgbClr val="000000"/>
                </a:solidFill>
              </a:rPr>
              <a:pPr algn="r">
                <a:spcBef>
                  <a:spcPct val="0"/>
                </a:spcBef>
              </a:pPr>
              <a:t>2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1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93294681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27DF3EB-E362-4217-8B86-BF2257AD4632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20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0868455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05F50FB-1FB7-4234-8B6C-6418639507CE}" type="slidenum">
              <a:rPr lang="en-US" altLang="en-US" smtClean="0"/>
              <a:pPr>
                <a:spcBef>
                  <a:spcPct val="0"/>
                </a:spcBef>
              </a:pPr>
              <a:t>21</a:t>
            </a:fld>
            <a:endParaRPr lang="en-US" altLang="en-US" smtClean="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80060762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05F50FB-1FB7-4234-8B6C-6418639507CE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22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79318034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05F50FB-1FB7-4234-8B6C-6418639507CE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23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37765098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2457A68-1D1D-4E1C-8CBC-5AC8B61F8A9F}" type="slidenum">
              <a:rPr lang="en-US" altLang="en-US" smtClean="0"/>
              <a:pPr>
                <a:spcBef>
                  <a:spcPct val="0"/>
                </a:spcBef>
              </a:pPr>
              <a:t>24</a:t>
            </a:fld>
            <a:endParaRPr lang="en-US" altLang="en-US" smtClean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96444867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2457A68-1D1D-4E1C-8CBC-5AC8B61F8A9F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25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05257753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2457A68-1D1D-4E1C-8CBC-5AC8B61F8A9F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26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59161584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B2C528F-F21E-4101-AE81-5F4E767A82E1}" type="slidenum">
              <a:rPr lang="en-US" altLang="en-US" smtClean="0"/>
              <a:pPr>
                <a:spcBef>
                  <a:spcPct val="0"/>
                </a:spcBef>
              </a:pPr>
              <a:t>27</a:t>
            </a:fld>
            <a:endParaRPr lang="en-US" altLang="en-US" smtClean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954600669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B2C528F-F21E-4101-AE81-5F4E767A82E1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28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587811479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9DFDC9C-CB00-4020-9086-26D71BB02989}" type="slidenum">
              <a:rPr lang="en-US" altLang="en-US" smtClean="0"/>
              <a:pPr>
                <a:spcBef>
                  <a:spcPct val="0"/>
                </a:spcBef>
              </a:pPr>
              <a:t>29</a:t>
            </a:fld>
            <a:endParaRPr lang="en-US" altLang="en-US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616101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302AF8D-28A8-4714-A753-EA04B8851F6A}" type="slidenum">
              <a:rPr lang="en-US" altLang="en-US" smtClean="0"/>
              <a:pPr>
                <a:spcBef>
                  <a:spcPct val="0"/>
                </a:spcBef>
              </a:pPr>
              <a:t>3</a:t>
            </a:fld>
            <a:endParaRPr lang="en-US" altLang="en-US" smtClean="0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308126783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9DFDC9C-CB00-4020-9086-26D71BB02989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30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384178341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728E302-05BA-4652-94D5-572052F7AC82}" type="slidenum">
              <a:rPr lang="en-US" altLang="en-US" smtClean="0"/>
              <a:pPr>
                <a:spcBef>
                  <a:spcPct val="0"/>
                </a:spcBef>
              </a:pPr>
              <a:t>31</a:t>
            </a:fld>
            <a:endParaRPr lang="en-US" altLang="en-US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7834503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4B0E649-40E0-487D-9D44-ECF86A3A3813}" type="slidenum">
              <a:rPr lang="en-US" altLang="en-US" smtClean="0"/>
              <a:pPr>
                <a:spcBef>
                  <a:spcPct val="0"/>
                </a:spcBef>
              </a:pPr>
              <a:t>4</a:t>
            </a:fld>
            <a:endParaRPr lang="en-US" altLang="en-US" smtClean="0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2119308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4B0E649-40E0-487D-9D44-ECF86A3A3813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5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8420158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E9F6CF0-4FE1-4992-AAD8-98288FA939CF}" type="slidenum">
              <a:rPr lang="en-US" altLang="en-US" smtClean="0"/>
              <a:pPr>
                <a:spcBef>
                  <a:spcPct val="0"/>
                </a:spcBef>
              </a:pPr>
              <a:t>6</a:t>
            </a:fld>
            <a:endParaRPr lang="en-US" altLang="en-US" smtClean="0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58116775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E9F6CF0-4FE1-4992-AAD8-98288FA939CF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7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92669592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E9F6CF0-4FE1-4992-AAD8-98288FA939CF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8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44681595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E9F6CF0-4FE1-4992-AAD8-98288FA939CF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9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5648217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726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5466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57451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57451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4046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2A08B1-3AD8-49BB-B985-C7A452A9220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625294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8709B4-BDAE-459F-95A2-5B36DB53A5F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968971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C3091A-F5CA-4804-B02B-CF0687C0A70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233497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1E3E15-3C13-411F-85F2-9E9EE8534F4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073724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C4063C-4811-4D4B-A3FF-2B8C967C0D1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1587356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485C2E-2EC8-414B-BDD6-35F3F483CF9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5142277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40B6CE-71F5-46BB-99D5-76D19BD505A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346467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D5AE03-8786-47DD-A6B7-34D4A447244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043404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57944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F2EE17-634D-4579-86EF-D4470673D02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6926823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3A5AEC-38FE-4C5B-87F0-EA8EA7EA112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1454660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EE30DA-7CD3-4023-8036-89ED8E29BF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061215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641442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219200"/>
            <a:ext cx="4495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495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972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8806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0753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856712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190897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608837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219200"/>
            <a:ext cx="91440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176213" indent="-176213" algn="l" rtl="0" eaLnBrk="0" fontAlgn="base" hangingPunct="0">
        <a:spcBef>
          <a:spcPct val="20000"/>
        </a:spcBef>
        <a:spcAft>
          <a:spcPct val="0"/>
        </a:spcAft>
        <a:buChar char="•"/>
        <a:defRPr sz="4000">
          <a:solidFill>
            <a:schemeClr val="bg1"/>
          </a:solidFill>
          <a:latin typeface="+mn-lt"/>
          <a:ea typeface="+mn-ea"/>
          <a:cs typeface="+mn-cs"/>
        </a:defRPr>
      </a:lvl1pPr>
      <a:lvl2pPr marL="457200" indent="-166688" algn="l" rtl="0" eaLnBrk="0" fontAlgn="base" hangingPunct="0">
        <a:spcBef>
          <a:spcPct val="20000"/>
        </a:spcBef>
        <a:spcAft>
          <a:spcPct val="0"/>
        </a:spcAft>
        <a:buSzPct val="85000"/>
        <a:buFont typeface="Wingdings" panose="05000000000000000000" pitchFamily="2" charset="2"/>
        <a:buChar char="Ø"/>
        <a:defRPr sz="4000">
          <a:solidFill>
            <a:schemeClr val="bg1"/>
          </a:solidFill>
          <a:latin typeface="+mn-lt"/>
          <a:cs typeface="+mn-cs"/>
        </a:defRPr>
      </a:lvl2pPr>
      <a:lvl3pPr marL="735013" indent="-163513" algn="l" rtl="0" eaLnBrk="0" fontAlgn="base" hangingPunct="0">
        <a:spcBef>
          <a:spcPct val="20000"/>
        </a:spcBef>
        <a:spcAft>
          <a:spcPct val="0"/>
        </a:spcAft>
        <a:buChar char="•"/>
        <a:defRPr sz="3600">
          <a:solidFill>
            <a:schemeClr val="bg1"/>
          </a:solidFill>
          <a:latin typeface="+mn-lt"/>
          <a:cs typeface="+mn-cs"/>
        </a:defRPr>
      </a:lvl3pPr>
      <a:lvl4pPr marL="1025525" indent="-176213" algn="l" rtl="0" eaLnBrk="0" fontAlgn="base" hangingPunct="0">
        <a:spcBef>
          <a:spcPct val="20000"/>
        </a:spcBef>
        <a:spcAft>
          <a:spcPct val="0"/>
        </a:spcAft>
        <a:buSzPct val="80000"/>
        <a:buFont typeface="Wingdings" panose="05000000000000000000" pitchFamily="2" charset="2"/>
        <a:buChar char="ü"/>
        <a:defRPr sz="3600">
          <a:solidFill>
            <a:schemeClr val="bg1"/>
          </a:solidFill>
          <a:latin typeface="+mn-lt"/>
          <a:cs typeface="+mn-cs"/>
        </a:defRPr>
      </a:lvl4pPr>
      <a:lvl5pPr marL="1254125" indent="-114300" algn="l" rtl="0" eaLnBrk="0" fontAlgn="base" hangingPunct="0">
        <a:spcBef>
          <a:spcPct val="20000"/>
        </a:spcBef>
        <a:spcAft>
          <a:spcPct val="0"/>
        </a:spcAft>
        <a:buSzPct val="65000"/>
        <a:buFont typeface="Wingdings" panose="05000000000000000000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5pPr>
      <a:lvl6pPr marL="17113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6pPr>
      <a:lvl7pPr marL="21685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7pPr>
      <a:lvl8pPr marL="26257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8pPr>
      <a:lvl9pPr marL="30829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870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70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70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EFB1B610-0B25-4D61-BD5C-DD0F7F7D68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433388" y="1838325"/>
            <a:ext cx="8240712" cy="2468563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sz="7200" b="1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Grace Bible Church</a:t>
            </a:r>
            <a:r>
              <a:rPr lang="en-US" altLang="en-US" sz="72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en-US" sz="72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54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Glorifying God </a:t>
            </a:r>
            <a:b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Making Disciples of Jesus Christ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0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23388"/>
            <a:ext cx="9144000" cy="1354217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Elders, Overseers &amp;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Shepherds: </a:t>
            </a:r>
            <a:b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Importance</a:t>
            </a:r>
            <a:r>
              <a:rPr lang="en-US" altLang="en-US" sz="3600" b="1" dirty="0" smtClean="0">
                <a:solidFill>
                  <a:srgbClr val="FFFF99"/>
                </a:solidFill>
                <a:latin typeface="Arial Narrow" panose="020B0606020202030204" pitchFamily="34" charset="0"/>
              </a:rPr>
              <a:t> - 1 </a:t>
            </a: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Peter 5:1-4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377604"/>
            <a:ext cx="9144000" cy="5480395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Benefits include shared work load (Exodus 18) &amp; multiplicity of counselors (Prov. 11:14; 15:22)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It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is the Biblical pattern - and not following the Biblical pattern only increases the problems a church will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face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445666"/>
      </p:ext>
    </p:extLst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5" dur="5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/>
      <p:bldP spid="52227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23388"/>
            <a:ext cx="9144000" cy="1354217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Elders, Overseers &amp;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Shepherds: </a:t>
            </a:r>
            <a:b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Importance</a:t>
            </a:r>
            <a:r>
              <a:rPr lang="en-US" altLang="en-US" sz="3600" b="1" dirty="0" smtClean="0">
                <a:solidFill>
                  <a:srgbClr val="FFFF99"/>
                </a:solidFill>
                <a:latin typeface="Arial Narrow" panose="020B0606020202030204" pitchFamily="34" charset="0"/>
              </a:rPr>
              <a:t> - 1 </a:t>
            </a: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Peter 5:1-4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377604"/>
            <a:ext cx="9144000" cy="5480395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key issue is having qualified Elders, not having every office title filled. Elders are added as men are qualified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08016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/>
      <p:bldP spid="52227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Peter’s Position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: Fellow </a:t>
            </a:r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Elder   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1 Peter 5:1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Peter is an apostle but uses a humble designation by which he identifies with those he is writing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Peter’s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ministry was that of an Elder, so his exhortation &amp; command is based on his doing this in his own life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/>
      <p:bldP spid="53251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Peter’s Position: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Witness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1 Peter 5:1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Someone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who tells what he has seen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Peter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was a witness of Jesus and His sufferings through the time of His arrest and trial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Peter’s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exhortation &amp; command is based on Jesus’ example which he pointed out in 2:21-24; 3:15-18 &amp; 4:1, 13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9494621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/>
      <p:bldP spid="53251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Peter’s Position: Partaker 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1 Peter 5:1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Someone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who participates in something with someone else - a partner, companion, associate or sharer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Peter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was at the transfiguration which revealed Christ’s glory, but that was in the past and not something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future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0106433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/>
      <p:bldP spid="53251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Peter’s Position: Partaker 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1 Peter 5:1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hope of Peter &amp; all Christians is Jesus’ future glorious return - 1 Peter 1:4, 7, 11; 2:12; 3:15; 4:7, 13; 5:10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30397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/>
      <p:bldP spid="53251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354217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Shepherding The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Flock: </a:t>
            </a:r>
            <a:b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The Flock</a:t>
            </a: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  </a:t>
            </a:r>
            <a:r>
              <a:rPr lang="en-US" altLang="en-US" sz="3600" b="1" dirty="0" smtClean="0">
                <a:solidFill>
                  <a:srgbClr val="FFFF99"/>
                </a:solidFill>
                <a:latin typeface="Arial Narrow" panose="020B0606020202030204" pitchFamily="34" charset="0"/>
              </a:rPr>
              <a:t>- 1 </a:t>
            </a: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Peter </a:t>
            </a:r>
            <a:r>
              <a:rPr lang="en-US" altLang="en-US" sz="3600" b="1" dirty="0" smtClean="0">
                <a:solidFill>
                  <a:srgbClr val="FFFF99"/>
                </a:solidFill>
                <a:latin typeface="Arial Narrow" panose="020B0606020202030204" pitchFamily="34" charset="0"/>
              </a:rPr>
              <a:t>5:2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86708"/>
            <a:ext cx="9144000" cy="5571291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True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Christians, those caused by God </a:t>
            </a:r>
            <a:r>
              <a:rPr lang="en-US" altLang="en-US" sz="4400" b="1" i="1" dirty="0">
                <a:solidFill>
                  <a:srgbClr val="FFFFFF"/>
                </a:solidFill>
                <a:latin typeface="Arial Narrow" panose="020B0606020202030204" pitchFamily="34" charset="0"/>
              </a:rPr>
              <a:t>to be born again to a living hope through the resurrection of the Jesus Christ from the dead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- 1 Peter 1:3, 8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/>
      <p:bldP spid="54275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354217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Shepherding The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Flock: </a:t>
            </a:r>
            <a:b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The Work</a:t>
            </a:r>
            <a:r>
              <a:rPr lang="en-US" altLang="en-US" sz="3600" b="1" dirty="0" smtClean="0">
                <a:solidFill>
                  <a:srgbClr val="FFFF99"/>
                </a:solidFill>
                <a:latin typeface="Arial Narrow" panose="020B0606020202030204" pitchFamily="34" charset="0"/>
              </a:rPr>
              <a:t>  - 1 </a:t>
            </a: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Peter </a:t>
            </a:r>
            <a:r>
              <a:rPr lang="en-US" altLang="en-US" sz="3600" b="1" dirty="0" smtClean="0">
                <a:solidFill>
                  <a:srgbClr val="FFFF99"/>
                </a:solidFill>
                <a:latin typeface="Arial Narrow" panose="020B0606020202030204" pitchFamily="34" charset="0"/>
              </a:rPr>
              <a:t>5:2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354216"/>
            <a:ext cx="9144000" cy="5503783"/>
          </a:xfrm>
          <a:noFill/>
        </p:spPr>
        <p:txBody>
          <a:bodyPr/>
          <a:lstStyle/>
          <a:p>
            <a:pPr eaLnBrk="1" hangingPunct="1"/>
            <a:r>
              <a:rPr lang="en-US" altLang="en-US" sz="4400" b="1" i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Shepherd </a:t>
            </a:r>
            <a:r>
              <a:rPr lang="en-US" altLang="en-US" sz="4400" b="1" i="1" dirty="0">
                <a:solidFill>
                  <a:srgbClr val="FFFFFF"/>
                </a:solidFill>
                <a:latin typeface="Arial Narrow" panose="020B0606020202030204" pitchFamily="34" charset="0"/>
              </a:rPr>
              <a:t>the flock of God among you, exercising oversight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Lead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&amp; feed theologically, protect from false teachers, guide in practical matters of living the Christian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life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8720170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/>
      <p:bldP spid="54275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354217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Shepherding The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Flock: </a:t>
            </a:r>
            <a:b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The Work</a:t>
            </a:r>
            <a:r>
              <a:rPr lang="en-US" altLang="en-US" sz="3600" b="1" dirty="0" smtClean="0">
                <a:solidFill>
                  <a:srgbClr val="FFFF99"/>
                </a:solidFill>
                <a:latin typeface="Arial Narrow" panose="020B0606020202030204" pitchFamily="34" charset="0"/>
              </a:rPr>
              <a:t>  - 1 </a:t>
            </a: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Peter </a:t>
            </a:r>
            <a:r>
              <a:rPr lang="en-US" altLang="en-US" sz="3600" b="1" dirty="0" smtClean="0">
                <a:solidFill>
                  <a:srgbClr val="FFFF99"/>
                </a:solidFill>
                <a:latin typeface="Arial Narrow" panose="020B0606020202030204" pitchFamily="34" charset="0"/>
              </a:rPr>
              <a:t>5:2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354216"/>
            <a:ext cx="9144000" cy="5503783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Paul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preached the kingdom, declared the whole counsel of God, opposed error even among leaders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Equipped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the saints for ministry; preached the word &amp; reprove, rebuke, exhort, instruct people with patience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48238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/>
      <p:bldP spid="54275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4557"/>
            <a:ext cx="9144000" cy="1354217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Shepherding The Flock: </a:t>
            </a:r>
            <a:b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Desire</a:t>
            </a:r>
            <a:r>
              <a:rPr lang="en-US" altLang="en-US" sz="3600" b="1" dirty="0" smtClean="0">
                <a:solidFill>
                  <a:srgbClr val="FFFF99"/>
                </a:solidFill>
                <a:latin typeface="Arial Narrow" panose="020B0606020202030204" pitchFamily="34" charset="0"/>
              </a:rPr>
              <a:t>  </a:t>
            </a: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- 1 Peter 5:2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95400"/>
            <a:ext cx="9144000" cy="55626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i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Not </a:t>
            </a:r>
            <a:r>
              <a:rPr lang="en-US" altLang="en-US" sz="4400" b="1" i="1" dirty="0">
                <a:solidFill>
                  <a:srgbClr val="FFFFFF"/>
                </a:solidFill>
                <a:latin typeface="Arial Narrow" panose="020B0606020202030204" pitchFamily="34" charset="0"/>
              </a:rPr>
              <a:t>under compulsion, but voluntarily, according to the will of God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Compulsion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- done out of outside pressure or obligation.  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lvl="1"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hirelings of John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10:12-13.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3:1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3" presetClass="entr" presetSubtype="1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299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85800" y="304800"/>
            <a:ext cx="7696200" cy="762000"/>
          </a:xfrm>
        </p:spPr>
        <p:txBody>
          <a:bodyPr/>
          <a:lstStyle/>
          <a:p>
            <a:pPr eaLnBrk="1" hangingPunct="1"/>
            <a:r>
              <a:rPr lang="en-US" altLang="en-US" sz="4000" b="1" smtClean="0"/>
              <a:t>A reminder to consider others Please: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304800" y="1295400"/>
            <a:ext cx="8458200" cy="5334000"/>
          </a:xfrm>
        </p:spPr>
        <p:txBody>
          <a:bodyPr/>
          <a:lstStyle/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smtClean="0"/>
              <a:t>Turn off your cell phone or set to vibrate only</a:t>
            </a:r>
          </a:p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smtClean="0"/>
              <a:t>Turn off sound to all electronic devices</a:t>
            </a:r>
          </a:p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smtClean="0"/>
              <a:t>Use the nursery or cry room if your child is fussy</a:t>
            </a:r>
          </a:p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smtClean="0"/>
              <a:t>Get up during the preaching only if absolutely necessary (please sit in back if you must leave early)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4557"/>
            <a:ext cx="9144000" cy="1354217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Shepherding The Flock: </a:t>
            </a:r>
            <a:b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Desire</a:t>
            </a:r>
            <a:r>
              <a:rPr lang="en-US" altLang="en-US" sz="3600" b="1" dirty="0" smtClean="0">
                <a:solidFill>
                  <a:srgbClr val="FFFF99"/>
                </a:solidFill>
                <a:latin typeface="Arial Narrow" panose="020B0606020202030204" pitchFamily="34" charset="0"/>
              </a:rPr>
              <a:t>  </a:t>
            </a: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- 1 Peter 5:2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95400"/>
            <a:ext cx="9144000" cy="55626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This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is not a reference to internal conviction by God - 1 Corinthians 9:16; Jeremiah 20:9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Voluntarily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is the opposite of external force, it is to freely choose to do it - a first requirement in 1 Tim. 3:1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2430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299" grpId="0" uiExpand="1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354217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Shepherding The Flock: </a:t>
            </a:r>
            <a:b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Motive</a:t>
            </a:r>
            <a:r>
              <a:rPr lang="en-US" altLang="en-US" sz="3600" b="1" dirty="0" smtClean="0">
                <a:solidFill>
                  <a:srgbClr val="FFFF99"/>
                </a:solidFill>
                <a:latin typeface="Arial Narrow" panose="020B0606020202030204" pitchFamily="34" charset="0"/>
              </a:rPr>
              <a:t>  </a:t>
            </a: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- 1 Peter 5:2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354216"/>
            <a:ext cx="9144000" cy="5503783"/>
          </a:xfrm>
          <a:noFill/>
        </p:spPr>
        <p:txBody>
          <a:bodyPr/>
          <a:lstStyle/>
          <a:p>
            <a:pPr eaLnBrk="1" hangingPunct="1"/>
            <a:r>
              <a:rPr lang="en-US" altLang="en-US" sz="4400" b="1" i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Not </a:t>
            </a:r>
            <a:r>
              <a:rPr lang="en-US" altLang="en-US" sz="4400" b="1" i="1" dirty="0">
                <a:solidFill>
                  <a:srgbClr val="FFFFFF"/>
                </a:solidFill>
                <a:latin typeface="Arial Narrow" panose="020B0606020202030204" pitchFamily="34" charset="0"/>
              </a:rPr>
              <a:t>for sordid gain, but with </a:t>
            </a:r>
            <a:r>
              <a:rPr lang="en-US" altLang="en-US" sz="4400" b="1" i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eagerness</a:t>
            </a:r>
            <a:endParaRPr lang="en-US" altLang="en-US" sz="4400" b="1" dirty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Not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for sordid gain, being shamefully greedy for material gain or profit. A mark of a false teacher - 1 Peter 2:3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With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eagerness - a willing readiness, alacrity. Out of love for the Lord  - 2 Cor.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5:14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500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500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0" dur="500"/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2" grpId="0"/>
      <p:bldP spid="56323" grpId="0" uiExpand="1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354217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Shepherding The Flock: </a:t>
            </a:r>
            <a:b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Motive</a:t>
            </a:r>
            <a:r>
              <a:rPr lang="en-US" altLang="en-US" sz="3600" b="1" dirty="0" smtClean="0">
                <a:solidFill>
                  <a:srgbClr val="FFFF99"/>
                </a:solidFill>
                <a:latin typeface="Arial Narrow" panose="020B0606020202030204" pitchFamily="34" charset="0"/>
              </a:rPr>
              <a:t>  </a:t>
            </a: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- 1 Peter 5:2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354216"/>
            <a:ext cx="9144000" cy="5503783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It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is wrong for churches to purposely keep their pastor(s) poor, faithful pastors are worthy of double honor 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It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is wrong for pastor(s) to demand a certain amount for they are to model trust in Christ to provide (Matt. 6:33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)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40197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500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500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2" grpId="0"/>
      <p:bldP spid="56323" grpId="0" uiExpand="1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354217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Shepherding The Flock: </a:t>
            </a:r>
            <a:b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Motive</a:t>
            </a:r>
            <a:r>
              <a:rPr lang="en-US" altLang="en-US" sz="3600" b="1" dirty="0" smtClean="0">
                <a:solidFill>
                  <a:srgbClr val="FFFF99"/>
                </a:solidFill>
                <a:latin typeface="Arial Narrow" panose="020B0606020202030204" pitchFamily="34" charset="0"/>
              </a:rPr>
              <a:t>  </a:t>
            </a: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- 1 Peter 5:2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354216"/>
            <a:ext cx="9144000" cy="5503783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Beware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of those who exploit and those that want to feather their own nest - they are poor examples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at best &amp; may be hirelings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43727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500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2" grpId="0"/>
      <p:bldP spid="5632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54321"/>
            <a:ext cx="9144000" cy="1354217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Shepherding The Flock: </a:t>
            </a:r>
            <a:b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Manner</a:t>
            </a:r>
            <a:r>
              <a:rPr lang="en-US" altLang="en-US" sz="3600" b="1" dirty="0" smtClean="0">
                <a:solidFill>
                  <a:srgbClr val="FFFF99"/>
                </a:solidFill>
                <a:latin typeface="Arial Narrow" panose="020B0606020202030204" pitchFamily="34" charset="0"/>
              </a:rPr>
              <a:t>  </a:t>
            </a: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- 1 Peter </a:t>
            </a:r>
            <a:r>
              <a:rPr lang="en-US" altLang="en-US" sz="3600" b="1" dirty="0" smtClean="0">
                <a:solidFill>
                  <a:srgbClr val="FFFF99"/>
                </a:solidFill>
                <a:latin typeface="Arial Narrow" panose="020B0606020202030204" pitchFamily="34" charset="0"/>
              </a:rPr>
              <a:t>5:3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524000"/>
            <a:ext cx="9144000" cy="5334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i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Not </a:t>
            </a:r>
            <a:r>
              <a:rPr lang="en-US" altLang="en-US" sz="4400" b="1" i="1" dirty="0">
                <a:solidFill>
                  <a:srgbClr val="FFFFFF"/>
                </a:solidFill>
                <a:latin typeface="Arial Narrow" panose="020B0606020202030204" pitchFamily="34" charset="0"/>
              </a:rPr>
              <a:t>lording it over . . . but proving to be examples to the flock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Christian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leaders are not to be like the Gentiles exercising dominion, subduing, treating others like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slaves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6" grpId="0"/>
      <p:bldP spid="57347" grpId="0" uiExpand="1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-4527" y="0"/>
            <a:ext cx="9144000" cy="1354217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Shepherding The Flock: </a:t>
            </a:r>
            <a:b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Manner</a:t>
            </a:r>
            <a:r>
              <a:rPr lang="en-US" altLang="en-US" sz="3600" b="1" dirty="0" smtClean="0">
                <a:solidFill>
                  <a:srgbClr val="FFFF99"/>
                </a:solidFill>
                <a:latin typeface="Arial Narrow" panose="020B0606020202030204" pitchFamily="34" charset="0"/>
              </a:rPr>
              <a:t>  </a:t>
            </a: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- 1 Peter </a:t>
            </a:r>
            <a:r>
              <a:rPr lang="en-US" altLang="en-US" sz="3600" b="1" dirty="0" smtClean="0">
                <a:solidFill>
                  <a:srgbClr val="FFFF99"/>
                </a:solidFill>
                <a:latin typeface="Arial Narrow" panose="020B0606020202030204" pitchFamily="34" charset="0"/>
              </a:rPr>
              <a:t>5:3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447800"/>
            <a:ext cx="9144000" cy="54102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shepherd has authority - Hebrews 13:17 - but as those who sacrifice for the sheep, not tyrants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Elders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are to lead by their example of godliness leading and by knowledge of the Word and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wisdom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95358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6" grpId="0"/>
      <p:bldP spid="57347" grpId="0" uiExpand="1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354217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Shepherding The Flock: </a:t>
            </a:r>
            <a:b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Manner</a:t>
            </a:r>
            <a:r>
              <a:rPr lang="en-US" altLang="en-US" sz="3600" b="1" dirty="0" smtClean="0">
                <a:solidFill>
                  <a:srgbClr val="FFFF99"/>
                </a:solidFill>
                <a:latin typeface="Arial Narrow" panose="020B0606020202030204" pitchFamily="34" charset="0"/>
              </a:rPr>
              <a:t>  </a:t>
            </a: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- 1 Peter </a:t>
            </a:r>
            <a:r>
              <a:rPr lang="en-US" altLang="en-US" sz="3600" b="1" dirty="0" smtClean="0">
                <a:solidFill>
                  <a:srgbClr val="FFFF99"/>
                </a:solidFill>
                <a:latin typeface="Arial Narrow" panose="020B0606020202030204" pitchFamily="34" charset="0"/>
              </a:rPr>
              <a:t>5:3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354217"/>
            <a:ext cx="9144000" cy="5503782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Beware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of church leaders that demand obedience because of their position and flee tyrants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Encourage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godly church leaders who are watching over your soul - let them do that with joy, not grief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79286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6" grpId="0"/>
      <p:bldP spid="57347" grpId="0" uiExpand="1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Reward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1 Peter 5:4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The Chief Shepherd is the Lord Jesus Christ - the Shepherd and Guardian of your soul (2:25).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Elders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are under-shepherds with great responsibilities, but can look forward to reward because of God’s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character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4" grpId="0"/>
      <p:bldP spid="59395" grpId="0" uiExpand="1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Reward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1 Peter 5:4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unfading crown of glory was a contrast to the temporal wreaths given to honor sports winners &amp; civic leaders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74840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4" grpId="0"/>
      <p:bldP spid="59395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22225" y="0"/>
            <a:ext cx="9144000" cy="677863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smtClean="0">
                <a:solidFill>
                  <a:srgbClr val="A0D0FF"/>
                </a:solidFill>
                <a:latin typeface="Arial Narrow" panose="020B0606020202030204" pitchFamily="34" charset="0"/>
              </a:rPr>
              <a:t>Conclusions</a:t>
            </a:r>
            <a:endParaRPr lang="en-US" altLang="en-US" sz="3600" b="1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863"/>
            <a:ext cx="9144000" cy="6180137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Beware of those that have wrong desires &amp; motives for church leadership positions they are detrimental to you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Pray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for &amp; encourage church leaders who have proper desires &amp; motives and lead you by godly </a:t>
            </a:r>
            <a:r>
              <a:rPr lang="en-US" altLang="en-US" sz="4400" b="1" dirty="0" err="1" smtClean="0">
                <a:solidFill>
                  <a:srgbClr val="FFFFFF"/>
                </a:solidFill>
                <a:latin typeface="Arial Narrow" panose="020B0606020202030204" pitchFamily="34" charset="0"/>
              </a:rPr>
              <a:t>examplelory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8" grpId="0"/>
      <p:bldP spid="60419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Shepherding the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Flock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1 Peter 5:1-4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5626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1 Peter 5:1-4 are directions to elders on their role in helping the congregation respond properly to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suffering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1 Peter 5:1-4</a:t>
            </a:r>
            <a:endParaRPr lang="en-US" altLang="en-US" sz="4400" b="1" dirty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You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can’t know what an Elder is to be like if you don’t know what God says about it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50" grpId="0" uiExpand="1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22225" y="0"/>
            <a:ext cx="9144000" cy="677863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smtClean="0">
                <a:solidFill>
                  <a:srgbClr val="A0D0FF"/>
                </a:solidFill>
                <a:latin typeface="Arial Narrow" panose="020B0606020202030204" pitchFamily="34" charset="0"/>
              </a:rPr>
              <a:t>Conclusions</a:t>
            </a:r>
            <a:endParaRPr lang="en-US" altLang="en-US" sz="3600" b="1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863"/>
            <a:ext cx="9144000" cy="6180137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responsibilities of Elders can be intimidating, but if God calls you to it, He will enable you to do it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Church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leadership is a life of sacrifice but its present reward is seeing God act, &amp; its future reward is eternal glory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39627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8" grpId="0"/>
      <p:bldP spid="60419" grpId="0" uiExpand="1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433388" y="1838325"/>
            <a:ext cx="8240712" cy="2468563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sz="7200" b="1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Grace Bible Church</a:t>
            </a:r>
            <a:r>
              <a:rPr lang="en-US" altLang="en-US" sz="72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en-US" sz="72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54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Glorifying God </a:t>
            </a:r>
            <a:b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Making Disciples of Jesus Christ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Elders, Overseers &amp;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Shepherds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1 Peter 5:1-4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To exhort is to request, appeal, urge, beg, plead, implore someone - here it is to shepherd the flock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Elder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, </a:t>
            </a:r>
            <a:r>
              <a:rPr lang="en-US" altLang="en-US" sz="4400" b="1" dirty="0" err="1">
                <a:solidFill>
                  <a:srgbClr val="FFFFFF"/>
                </a:solidFill>
                <a:latin typeface="TekniaGreek" panose="02000503060000020004" pitchFamily="2" charset="0"/>
              </a:rPr>
              <a:t>presbuvteroV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/ </a:t>
            </a:r>
            <a:r>
              <a:rPr lang="en-US" altLang="en-US" sz="4400" b="1" dirty="0" err="1">
                <a:solidFill>
                  <a:srgbClr val="FFFFFF"/>
                </a:solidFill>
                <a:latin typeface="Arial Narrow" panose="020B0606020202030204" pitchFamily="34" charset="0"/>
              </a:rPr>
              <a:t>presbuterpos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= those older in age or those holding a religious or civic leadership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position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/>
      <p:bldP spid="5120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Elders, Overseers &amp;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Shepherds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1 Peter 5:1-4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Overseer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(Bishop), </a:t>
            </a:r>
            <a:r>
              <a:rPr lang="en-US" altLang="en-US" sz="4400" b="1" dirty="0" err="1">
                <a:solidFill>
                  <a:srgbClr val="FFFFFF"/>
                </a:solidFill>
                <a:latin typeface="TekniaGreek" panose="02000503060000020004" pitchFamily="2" charset="0"/>
              </a:rPr>
              <a:t>ejpisvskopoV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/ </a:t>
            </a:r>
            <a:r>
              <a:rPr lang="en-US" altLang="en-US" sz="4400" b="1" dirty="0" err="1">
                <a:solidFill>
                  <a:srgbClr val="FFFFFF"/>
                </a:solidFill>
                <a:latin typeface="Arial Narrow" panose="020B0606020202030204" pitchFamily="34" charset="0"/>
              </a:rPr>
              <a:t>episkopos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= responsible to care for, watch over the welfare of others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Shepherd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(Pastor), </a:t>
            </a:r>
            <a:r>
              <a:rPr lang="en-US" altLang="en-US" sz="4400" b="1" dirty="0" err="1">
                <a:solidFill>
                  <a:srgbClr val="FFFFFF"/>
                </a:solidFill>
                <a:latin typeface="TekniaGreek" panose="02000503060000020004" pitchFamily="2" charset="0"/>
              </a:rPr>
              <a:t>poimhvn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/ </a:t>
            </a:r>
            <a:r>
              <a:rPr lang="en-US" altLang="en-US" sz="4400" b="1" dirty="0" err="1">
                <a:solidFill>
                  <a:srgbClr val="FFFFFF"/>
                </a:solidFill>
                <a:latin typeface="Arial Narrow" panose="020B0606020202030204" pitchFamily="34" charset="0"/>
              </a:rPr>
              <a:t>poimiān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= a person who leads, feeds, waters, protects, heals, finds lost sheep 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27134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/>
      <p:bldP spid="5120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23388"/>
            <a:ext cx="9144000" cy="1354217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Elders, Overseers &amp;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Shepherds: Equivalence</a:t>
            </a:r>
            <a:r>
              <a:rPr lang="en-US" altLang="en-US" sz="3600" b="1" dirty="0" smtClean="0">
                <a:solidFill>
                  <a:srgbClr val="FFFF99"/>
                </a:solidFill>
                <a:latin typeface="Arial Narrow" panose="020B0606020202030204" pitchFamily="34" charset="0"/>
              </a:rPr>
              <a:t>  - 1 </a:t>
            </a: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Peter 5:1-4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377604"/>
            <a:ext cx="9144000" cy="5480395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Elder, Overseer and Shepherd all refer to the same person - office, responsibility &amp; work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Acts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20:17- 35 - Elders are overseers of the flock which they are to guard and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shepherd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9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4" dur="5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/>
      <p:bldP spid="52227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23388"/>
            <a:ext cx="9144000" cy="1354217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Elders, Overseers &amp;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Shepherds: Equivalence</a:t>
            </a:r>
            <a:r>
              <a:rPr lang="en-US" altLang="en-US" sz="3600" b="1" dirty="0" smtClean="0">
                <a:solidFill>
                  <a:srgbClr val="FFFF99"/>
                </a:solidFill>
                <a:latin typeface="Arial Narrow" panose="020B0606020202030204" pitchFamily="34" charset="0"/>
              </a:rPr>
              <a:t>  - 1 </a:t>
            </a: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Peter 5:1-4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377604"/>
            <a:ext cx="9144000" cy="5480395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men appointed to be Elders in Titus 1:5 are defined as Overseers in Titus 1:8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87954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/>
      <p:bldP spid="52227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23388"/>
            <a:ext cx="9144000" cy="1354217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Elders, Overseers &amp;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Shepherds: </a:t>
            </a:r>
            <a:b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Plurality</a:t>
            </a:r>
            <a:r>
              <a:rPr lang="en-US" altLang="en-US" sz="3600" b="1" dirty="0" smtClean="0">
                <a:solidFill>
                  <a:srgbClr val="FFFF99"/>
                </a:solidFill>
                <a:latin typeface="Arial Narrow" panose="020B0606020202030204" pitchFamily="34" charset="0"/>
              </a:rPr>
              <a:t>  - 1 </a:t>
            </a: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Peter 5:1-4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377604"/>
            <a:ext cx="9144000" cy="5480395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Peter uses the plural form, “</a:t>
            </a:r>
            <a:r>
              <a:rPr lang="en-US" altLang="en-US" sz="4400" b="1" i="1" dirty="0">
                <a:solidFill>
                  <a:srgbClr val="FFFFFF"/>
                </a:solidFill>
                <a:latin typeface="Arial Narrow" panose="020B0606020202030204" pitchFamily="34" charset="0"/>
              </a:rPr>
              <a:t>the elders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” instead of a singular form such as “</a:t>
            </a:r>
            <a:r>
              <a:rPr lang="en-US" altLang="en-US" sz="4400" b="1" i="1" dirty="0">
                <a:solidFill>
                  <a:srgbClr val="FFFFFF"/>
                </a:solidFill>
                <a:latin typeface="Arial Narrow" panose="020B0606020202030204" pitchFamily="34" charset="0"/>
              </a:rPr>
              <a:t>each elder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”</a:t>
            </a:r>
            <a:endParaRPr lang="en-US" altLang="en-US" sz="4400" b="1" dirty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1717768"/>
      </p:ext>
    </p:extLst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/>
      <p:bldP spid="52227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23388"/>
            <a:ext cx="9144000" cy="1354217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Elders, Overseers &amp;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Shepherds: </a:t>
            </a:r>
            <a:b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Plurality</a:t>
            </a:r>
            <a:r>
              <a:rPr lang="en-US" altLang="en-US" sz="3600" b="1" dirty="0" smtClean="0">
                <a:solidFill>
                  <a:srgbClr val="FFFF99"/>
                </a:solidFill>
                <a:latin typeface="Arial Narrow" panose="020B0606020202030204" pitchFamily="34" charset="0"/>
              </a:rPr>
              <a:t>  - 1 </a:t>
            </a: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Peter 5:1-4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377604"/>
            <a:ext cx="9144000" cy="5480395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Specific churches with multiple elders: Jerusalem </a:t>
            </a:r>
            <a:r>
              <a:rPr lang="en-US" altLang="en-US" b="1" dirty="0">
                <a:solidFill>
                  <a:srgbClr val="FFFFFF"/>
                </a:solidFill>
                <a:latin typeface="Arial Narrow" panose="020B0606020202030204" pitchFamily="34" charset="0"/>
              </a:rPr>
              <a:t>(Acts 11:50), </a:t>
            </a:r>
            <a:r>
              <a:rPr lang="en-US" altLang="en-US" sz="4400" b="1" dirty="0" err="1">
                <a:solidFill>
                  <a:srgbClr val="FFFFFF"/>
                </a:solidFill>
                <a:latin typeface="Arial Narrow" panose="020B0606020202030204" pitchFamily="34" charset="0"/>
              </a:rPr>
              <a:t>Derbe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, </a:t>
            </a:r>
            <a:r>
              <a:rPr lang="en-US" altLang="en-US" sz="4400" b="1" dirty="0" err="1">
                <a:solidFill>
                  <a:srgbClr val="FFFFFF"/>
                </a:solidFill>
                <a:latin typeface="Arial Narrow" panose="020B0606020202030204" pitchFamily="34" charset="0"/>
              </a:rPr>
              <a:t>Lystra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, </a:t>
            </a:r>
            <a:r>
              <a:rPr lang="en-US" altLang="en-US" sz="4400" b="1" dirty="0" err="1">
                <a:solidFill>
                  <a:srgbClr val="FFFFFF"/>
                </a:solidFill>
                <a:latin typeface="Arial Narrow" panose="020B0606020202030204" pitchFamily="34" charset="0"/>
              </a:rPr>
              <a:t>Iconium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&amp; </a:t>
            </a:r>
            <a:r>
              <a:rPr lang="en-US" altLang="en-US" sz="4400" b="1" dirty="0" err="1">
                <a:solidFill>
                  <a:srgbClr val="FFFFFF"/>
                </a:solidFill>
                <a:latin typeface="Arial Narrow" panose="020B0606020202030204" pitchFamily="34" charset="0"/>
              </a:rPr>
              <a:t>Anitoch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</a:t>
            </a:r>
            <a:r>
              <a:rPr lang="en-US" altLang="en-US" b="1" dirty="0">
                <a:solidFill>
                  <a:srgbClr val="FFFFFF"/>
                </a:solidFill>
                <a:latin typeface="Arial Narrow" panose="020B0606020202030204" pitchFamily="34" charset="0"/>
              </a:rPr>
              <a:t>(Acts 14:23</a:t>
            </a:r>
            <a:r>
              <a:rPr lang="en-US" altLang="en-US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)</a:t>
            </a:r>
            <a:endParaRPr lang="en-US" altLang="en-US" b="1" dirty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Ephesus </a:t>
            </a:r>
            <a:r>
              <a:rPr lang="en-US" altLang="en-US" b="1" dirty="0">
                <a:solidFill>
                  <a:srgbClr val="FFFFFF"/>
                </a:solidFill>
                <a:latin typeface="Arial Narrow" panose="020B0606020202030204" pitchFamily="34" charset="0"/>
              </a:rPr>
              <a:t>(Acts 20:17, 1 Tim. 3:17, 5:17-25)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, Philippi </a:t>
            </a:r>
            <a:r>
              <a:rPr lang="en-US" altLang="en-US" b="1" dirty="0">
                <a:solidFill>
                  <a:srgbClr val="FFFFFF"/>
                </a:solidFill>
                <a:latin typeface="Arial Narrow" panose="020B0606020202030204" pitchFamily="34" charset="0"/>
              </a:rPr>
              <a:t>(Phil. 1:1),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the churches in Crete </a:t>
            </a:r>
            <a:r>
              <a:rPr lang="en-US" altLang="en-US" b="1" dirty="0">
                <a:solidFill>
                  <a:srgbClr val="FFFFFF"/>
                </a:solidFill>
                <a:latin typeface="Arial Narrow" panose="020B0606020202030204" pitchFamily="34" charset="0"/>
              </a:rPr>
              <a:t>(Titus 1:5).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See James 5:14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86371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3" presetClass="entr" presetSubtype="5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4" dur="5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/>
      <p:bldP spid="52227" grpId="0" uiExpand="1" build="p"/>
    </p:bldLst>
  </p:timing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_Default Design">
  <a:themeElements>
    <a:clrScheme name="3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_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3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Sermon 1</Template>
  <TotalTime>785</TotalTime>
  <Words>1216</Words>
  <Application>Microsoft Office PowerPoint</Application>
  <PresentationFormat>On-screen Show (4:3)</PresentationFormat>
  <Paragraphs>120</Paragraphs>
  <Slides>31</Slides>
  <Notes>31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31</vt:i4>
      </vt:variant>
    </vt:vector>
  </HeadingPairs>
  <TitlesOfParts>
    <vt:vector size="38" baseType="lpstr">
      <vt:lpstr>Arial</vt:lpstr>
      <vt:lpstr>Arial Narrow</vt:lpstr>
      <vt:lpstr>TekniaGreek</vt:lpstr>
      <vt:lpstr>Times New Roman</vt:lpstr>
      <vt:lpstr>Wingdings</vt:lpstr>
      <vt:lpstr>Custom Design</vt:lpstr>
      <vt:lpstr>3_Default Design</vt:lpstr>
      <vt:lpstr>Grace Bible Church  Glorifying God  by Making Disciples of Jesus Christ</vt:lpstr>
      <vt:lpstr>A reminder to consider others Please:</vt:lpstr>
      <vt:lpstr>Shepherding the Flock 1 Peter 5:1-4</vt:lpstr>
      <vt:lpstr>Elders, Overseers &amp; Shepherds 1 Peter 5:1-4</vt:lpstr>
      <vt:lpstr>Elders, Overseers &amp; Shepherds 1 Peter 5:1-4</vt:lpstr>
      <vt:lpstr>Elders, Overseers &amp; Shepherds: Equivalence  - 1 Peter 5:1-4</vt:lpstr>
      <vt:lpstr>Elders, Overseers &amp; Shepherds: Equivalence  - 1 Peter 5:1-4</vt:lpstr>
      <vt:lpstr>Elders, Overseers &amp; Shepherds:  Plurality  - 1 Peter 5:1-4</vt:lpstr>
      <vt:lpstr>Elders, Overseers &amp; Shepherds:  Plurality  - 1 Peter 5:1-4</vt:lpstr>
      <vt:lpstr>Elders, Overseers &amp; Shepherds:  Importance - 1 Peter 5:1-4</vt:lpstr>
      <vt:lpstr>Elders, Overseers &amp; Shepherds:  Importance - 1 Peter 5:1-4</vt:lpstr>
      <vt:lpstr>Peter’s Position: Fellow Elder    1 Peter 5:1</vt:lpstr>
      <vt:lpstr>Peter’s Position: Witness 1 Peter 5:1</vt:lpstr>
      <vt:lpstr>Peter’s Position: Partaker  1 Peter 5:1</vt:lpstr>
      <vt:lpstr>Peter’s Position: Partaker  1 Peter 5:1</vt:lpstr>
      <vt:lpstr>Shepherding The Flock:  The Flock  - 1 Peter 5:2</vt:lpstr>
      <vt:lpstr>Shepherding The Flock:  The Work  - 1 Peter 5:2</vt:lpstr>
      <vt:lpstr>Shepherding The Flock:  The Work  - 1 Peter 5:2</vt:lpstr>
      <vt:lpstr>Shepherding The Flock:  The Desire  - 1 Peter 5:2</vt:lpstr>
      <vt:lpstr>Shepherding The Flock:  The Desire  - 1 Peter 5:2</vt:lpstr>
      <vt:lpstr>Shepherding The Flock:  The Motive  - 1 Peter 5:2</vt:lpstr>
      <vt:lpstr>Shepherding The Flock:  The Motive  - 1 Peter 5:2</vt:lpstr>
      <vt:lpstr>Shepherding The Flock:  The Motive  - 1 Peter 5:2</vt:lpstr>
      <vt:lpstr>Shepherding The Flock:  The Manner  - 1 Peter 5:3</vt:lpstr>
      <vt:lpstr>Shepherding The Flock:  The Manner  - 1 Peter 5:3</vt:lpstr>
      <vt:lpstr>Shepherding The Flock:  The Manner  - 1 Peter 5:3</vt:lpstr>
      <vt:lpstr>Reward 1 Peter 5:4</vt:lpstr>
      <vt:lpstr>Reward 1 Peter 5:4</vt:lpstr>
      <vt:lpstr>Conclusions</vt:lpstr>
      <vt:lpstr>Conclusions</vt:lpstr>
      <vt:lpstr>Grace Bible Church  Glorifying God  by Making Disciples of Jesus Christ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Grace Bible Church</dc:title>
  <dc:creator>Scott</dc:creator>
  <cp:lastModifiedBy>Microsoft account</cp:lastModifiedBy>
  <cp:revision>52</cp:revision>
  <dcterms:modified xsi:type="dcterms:W3CDTF">2023-04-16T02:28:03Z</dcterms:modified>
</cp:coreProperties>
</file>