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2" r:id="rId2"/>
  </p:sldMasterIdLst>
  <p:notesMasterIdLst>
    <p:notesMasterId r:id="rId32"/>
  </p:notesMasterIdLst>
  <p:sldIdLst>
    <p:sldId id="296" r:id="rId3"/>
    <p:sldId id="299" r:id="rId4"/>
    <p:sldId id="260" r:id="rId5"/>
    <p:sldId id="278" r:id="rId6"/>
    <p:sldId id="300" r:id="rId7"/>
    <p:sldId id="301" r:id="rId8"/>
    <p:sldId id="279" r:id="rId9"/>
    <p:sldId id="302" r:id="rId10"/>
    <p:sldId id="303" r:id="rId11"/>
    <p:sldId id="280" r:id="rId12"/>
    <p:sldId id="304" r:id="rId13"/>
    <p:sldId id="305" r:id="rId14"/>
    <p:sldId id="281" r:id="rId15"/>
    <p:sldId id="306" r:id="rId16"/>
    <p:sldId id="307" r:id="rId17"/>
    <p:sldId id="282" r:id="rId18"/>
    <p:sldId id="308" r:id="rId19"/>
    <p:sldId id="309" r:id="rId20"/>
    <p:sldId id="283" r:id="rId21"/>
    <p:sldId id="284" r:id="rId22"/>
    <p:sldId id="310" r:id="rId23"/>
    <p:sldId id="311" r:id="rId24"/>
    <p:sldId id="286" r:id="rId25"/>
    <p:sldId id="313" r:id="rId26"/>
    <p:sldId id="314" r:id="rId27"/>
    <p:sldId id="287" r:id="rId28"/>
    <p:sldId id="315" r:id="rId29"/>
    <p:sldId id="316" r:id="rId30"/>
    <p:sldId id="297"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89" autoAdjust="0"/>
    <p:restoredTop sz="94660" autoAdjust="0"/>
  </p:normalViewPr>
  <p:slideViewPr>
    <p:cSldViewPr>
      <p:cViewPr varScale="1">
        <p:scale>
          <a:sx n="106" d="100"/>
          <a:sy n="106" d="100"/>
        </p:scale>
        <p:origin x="648"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5AEB6EA-B86C-4C43-B268-F244B32E5FD0}" type="slidenum">
              <a:rPr lang="en-US" altLang="en-US"/>
              <a:pPr>
                <a:defRPr/>
              </a:pPr>
              <a:t>‹#›</a:t>
            </a:fld>
            <a:endParaRPr lang="en-US" altLang="en-US"/>
          </a:p>
        </p:txBody>
      </p:sp>
    </p:spTree>
    <p:extLst>
      <p:ext uri="{BB962C8B-B14F-4D97-AF65-F5344CB8AC3E}">
        <p14:creationId xmlns:p14="http://schemas.microsoft.com/office/powerpoint/2010/main" val="12515256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8228B95-21EB-4025-906B-C1585341E57F}" type="slidenum">
              <a:rPr lang="en-US" altLang="en-US" smtClean="0"/>
              <a:pPr>
                <a:spcBef>
                  <a:spcPct val="0"/>
                </a:spcBef>
              </a:pPr>
              <a:t>1</a:t>
            </a:fld>
            <a:endParaRPr lang="en-US" alt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26156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42BF24C-4FCA-4AC5-8C0C-FDC2164E3CE1}" type="slidenum">
              <a:rPr lang="en-US" altLang="en-US" smtClean="0"/>
              <a:pPr>
                <a:spcBef>
                  <a:spcPct val="0"/>
                </a:spcBef>
              </a:pPr>
              <a:t>10</a:t>
            </a:fld>
            <a:endParaRPr lang="en-US"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39372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42BF24C-4FCA-4AC5-8C0C-FDC2164E3CE1}" type="slidenum">
              <a:rPr lang="en-US" altLang="en-US" smtClean="0">
                <a:solidFill>
                  <a:srgbClr val="000000"/>
                </a:solidFill>
              </a:rPr>
              <a:pPr>
                <a:spcBef>
                  <a:spcPct val="0"/>
                </a:spcBef>
              </a:pPr>
              <a:t>11</a:t>
            </a:fld>
            <a:endParaRPr lang="en-US" altLang="en-US" smtClean="0">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90722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42BF24C-4FCA-4AC5-8C0C-FDC2164E3CE1}" type="slidenum">
              <a:rPr lang="en-US" altLang="en-US" smtClean="0">
                <a:solidFill>
                  <a:srgbClr val="000000"/>
                </a:solidFill>
              </a:rPr>
              <a:pPr>
                <a:spcBef>
                  <a:spcPct val="0"/>
                </a:spcBef>
              </a:pPr>
              <a:t>12</a:t>
            </a:fld>
            <a:endParaRPr lang="en-US" altLang="en-US" smtClean="0">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65823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392A2DB-1E2F-4659-B070-F9692E198C35}" type="slidenum">
              <a:rPr lang="en-US" altLang="en-US" smtClean="0"/>
              <a:pPr>
                <a:spcBef>
                  <a:spcPct val="0"/>
                </a:spcBef>
              </a:pPr>
              <a:t>13</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03834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392A2DB-1E2F-4659-B070-F9692E198C35}" type="slidenum">
              <a:rPr lang="en-US" altLang="en-US" smtClean="0">
                <a:solidFill>
                  <a:srgbClr val="000000"/>
                </a:solidFill>
              </a:rPr>
              <a:pPr>
                <a:spcBef>
                  <a:spcPct val="0"/>
                </a:spcBef>
              </a:pPr>
              <a:t>14</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40835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392A2DB-1E2F-4659-B070-F9692E198C35}" type="slidenum">
              <a:rPr lang="en-US" altLang="en-US" smtClean="0">
                <a:solidFill>
                  <a:srgbClr val="000000"/>
                </a:solidFill>
              </a:rPr>
              <a:pPr>
                <a:spcBef>
                  <a:spcPct val="0"/>
                </a:spcBef>
              </a:pPr>
              <a:t>15</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60908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7DF3EB-E362-4217-8B86-BF2257AD4632}" type="slidenum">
              <a:rPr lang="en-US" altLang="en-US" smtClean="0"/>
              <a:pPr>
                <a:spcBef>
                  <a:spcPct val="0"/>
                </a:spcBef>
              </a:pPr>
              <a:t>16</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47819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7DF3EB-E362-4217-8B86-BF2257AD4632}" type="slidenum">
              <a:rPr lang="en-US" altLang="en-US" smtClean="0">
                <a:solidFill>
                  <a:srgbClr val="000000"/>
                </a:solidFill>
              </a:rPr>
              <a:pPr>
                <a:spcBef>
                  <a:spcPct val="0"/>
                </a:spcBef>
              </a:pPr>
              <a:t>17</a:t>
            </a:fld>
            <a:endParaRPr lang="en-US"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088876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7DF3EB-E362-4217-8B86-BF2257AD4632}" type="slidenum">
              <a:rPr lang="en-US" altLang="en-US" smtClean="0">
                <a:solidFill>
                  <a:srgbClr val="000000"/>
                </a:solidFill>
              </a:rPr>
              <a:pPr>
                <a:spcBef>
                  <a:spcPct val="0"/>
                </a:spcBef>
              </a:pPr>
              <a:t>18</a:t>
            </a:fld>
            <a:endParaRPr lang="en-US"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422472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05F50FB-1FB7-4234-8B6C-6418639507CE}" type="slidenum">
              <a:rPr lang="en-US" altLang="en-US" smtClean="0"/>
              <a:pPr>
                <a:spcBef>
                  <a:spcPct val="0"/>
                </a:spcBef>
              </a:pPr>
              <a:t>19</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00607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7B096E2-046B-4A25-9C43-4D1996FC9342}" type="slidenum">
              <a:rPr lang="en-US" altLang="en-US" smtClean="0">
                <a:solidFill>
                  <a:srgbClr val="000000"/>
                </a:solidFill>
              </a:rPr>
              <a:pPr>
                <a:spcBef>
                  <a:spcPct val="0"/>
                </a:spcBef>
              </a:pPr>
              <a:t>2</a:t>
            </a:fld>
            <a:endParaRPr lang="en-US" altLang="en-US" smtClean="0">
              <a:solidFill>
                <a:srgbClr val="000000"/>
              </a:solidFill>
            </a:endParaRPr>
          </a:p>
        </p:txBody>
      </p:sp>
      <p:sp>
        <p:nvSpPr>
          <p:cNvPr id="71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a:spcBef>
                <a:spcPct val="0"/>
              </a:spcBef>
            </a:pPr>
            <a:fld id="{8236C660-832D-4EFC-8C8B-6D1275D7246F}" type="slidenum">
              <a:rPr lang="en-US" altLang="en-US">
                <a:solidFill>
                  <a:srgbClr val="000000"/>
                </a:solidFill>
              </a:rPr>
              <a:pPr algn="r">
                <a:spcBef>
                  <a:spcPct val="0"/>
                </a:spcBef>
              </a:pPr>
              <a:t>2</a:t>
            </a:fld>
            <a:endParaRPr lang="en-US" altLang="en-US">
              <a:solidFill>
                <a:srgbClr val="000000"/>
              </a:solidFill>
            </a:endParaRPr>
          </a:p>
        </p:txBody>
      </p:sp>
      <p:sp>
        <p:nvSpPr>
          <p:cNvPr id="7172" name="Rectangle 2"/>
          <p:cNvSpPr>
            <a:spLocks noGrp="1" noRot="1" noChangeAspect="1" noChangeArrowheads="1" noTextEdit="1"/>
          </p:cNvSpPr>
          <p:nvPr>
            <p:ph type="sldImg"/>
          </p:nvPr>
        </p:nvSpPr>
        <p:spPr>
          <a:ln/>
        </p:spPr>
      </p:sp>
      <p:sp>
        <p:nvSpPr>
          <p:cNvPr id="71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32946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457A68-1D1D-4E1C-8CBC-5AC8B61F8A9F}" type="slidenum">
              <a:rPr lang="en-US" altLang="en-US" smtClean="0"/>
              <a:pPr>
                <a:spcBef>
                  <a:spcPct val="0"/>
                </a:spcBef>
              </a:pPr>
              <a:t>20</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64448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457A68-1D1D-4E1C-8CBC-5AC8B61F8A9F}" type="slidenum">
              <a:rPr lang="en-US" altLang="en-US" smtClean="0">
                <a:solidFill>
                  <a:srgbClr val="000000"/>
                </a:solidFill>
              </a:rPr>
              <a:pPr>
                <a:spcBef>
                  <a:spcPct val="0"/>
                </a:spcBef>
              </a:pPr>
              <a:t>21</a:t>
            </a:fld>
            <a:endParaRPr lang="en-US" altLang="en-US" smtClean="0">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448059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457A68-1D1D-4E1C-8CBC-5AC8B61F8A9F}" type="slidenum">
              <a:rPr lang="en-US" altLang="en-US" smtClean="0">
                <a:solidFill>
                  <a:srgbClr val="000000"/>
                </a:solidFill>
              </a:rPr>
              <a:pPr>
                <a:spcBef>
                  <a:spcPct val="0"/>
                </a:spcBef>
              </a:pPr>
              <a:t>22</a:t>
            </a:fld>
            <a:endParaRPr lang="en-US" altLang="en-US" smtClean="0">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8963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2C528F-F21E-4101-AE81-5F4E767A82E1}" type="slidenum">
              <a:rPr lang="en-US" altLang="en-US" smtClean="0"/>
              <a:pPr>
                <a:spcBef>
                  <a:spcPct val="0"/>
                </a:spcBef>
              </a:pPr>
              <a:t>23</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546006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2C528F-F21E-4101-AE81-5F4E767A82E1}" type="slidenum">
              <a:rPr lang="en-US" altLang="en-US" smtClean="0">
                <a:solidFill>
                  <a:srgbClr val="000000"/>
                </a:solidFill>
              </a:rPr>
              <a:pPr>
                <a:spcBef>
                  <a:spcPct val="0"/>
                </a:spcBef>
              </a:pPr>
              <a:t>24</a:t>
            </a:fld>
            <a:endParaRPr lang="en-US" altLang="en-US" smtClean="0">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73466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2C528F-F21E-4101-AE81-5F4E767A82E1}" type="slidenum">
              <a:rPr lang="en-US" altLang="en-US" smtClean="0">
                <a:solidFill>
                  <a:srgbClr val="000000"/>
                </a:solidFill>
              </a:rPr>
              <a:pPr>
                <a:spcBef>
                  <a:spcPct val="0"/>
                </a:spcBef>
              </a:pPr>
              <a:t>25</a:t>
            </a:fld>
            <a:endParaRPr lang="en-US" altLang="en-US" smtClean="0">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410527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DFDC9C-CB00-4020-9086-26D71BB02989}" type="slidenum">
              <a:rPr lang="en-US" altLang="en-US" smtClean="0"/>
              <a:pPr>
                <a:spcBef>
                  <a:spcPct val="0"/>
                </a:spcBef>
              </a:pPr>
              <a:t>26</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16101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DFDC9C-CB00-4020-9086-26D71BB02989}" type="slidenum">
              <a:rPr lang="en-US" altLang="en-US" smtClean="0">
                <a:solidFill>
                  <a:srgbClr val="000000"/>
                </a:solidFill>
              </a:rPr>
              <a:pPr>
                <a:spcBef>
                  <a:spcPct val="0"/>
                </a:spcBef>
              </a:pPr>
              <a:t>27</a:t>
            </a:fld>
            <a:endParaRPr lang="en-US" altLang="en-US" smtClean="0">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627019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DFDC9C-CB00-4020-9086-26D71BB02989}" type="slidenum">
              <a:rPr lang="en-US" altLang="en-US" smtClean="0">
                <a:solidFill>
                  <a:srgbClr val="000000"/>
                </a:solidFill>
              </a:rPr>
              <a:pPr>
                <a:spcBef>
                  <a:spcPct val="0"/>
                </a:spcBef>
              </a:pPr>
              <a:t>28</a:t>
            </a:fld>
            <a:endParaRPr lang="en-US" altLang="en-US" smtClean="0">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67357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728E302-05BA-4652-94D5-572052F7AC82}" type="slidenum">
              <a:rPr lang="en-US" altLang="en-US" smtClean="0"/>
              <a:pPr>
                <a:spcBef>
                  <a:spcPct val="0"/>
                </a:spcBef>
              </a:pPr>
              <a:t>29</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8345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02AF8D-28A8-4714-A753-EA04B8851F6A}" type="slidenum">
              <a:rPr lang="en-US" altLang="en-US" smtClean="0"/>
              <a:pPr>
                <a:spcBef>
                  <a:spcPct val="0"/>
                </a:spcBef>
              </a:pPr>
              <a:t>3</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08126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4B0E649-40E0-487D-9D44-ECF86A3A3813}" type="slidenum">
              <a:rPr lang="en-US" altLang="en-US" smtClean="0"/>
              <a:pPr>
                <a:spcBef>
                  <a:spcPct val="0"/>
                </a:spcBef>
              </a:pPr>
              <a:t>4</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11930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4B0E649-40E0-487D-9D44-ECF86A3A3813}" type="slidenum">
              <a:rPr lang="en-US" altLang="en-US" smtClean="0">
                <a:solidFill>
                  <a:srgbClr val="000000"/>
                </a:solidFill>
              </a:rPr>
              <a:pPr>
                <a:spcBef>
                  <a:spcPct val="0"/>
                </a:spcBef>
              </a:pPr>
              <a:t>5</a:t>
            </a:fld>
            <a:endParaRPr lang="en-US" altLang="en-US" smtClean="0">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22455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4B0E649-40E0-487D-9D44-ECF86A3A3813}" type="slidenum">
              <a:rPr lang="en-US" altLang="en-US" smtClean="0">
                <a:solidFill>
                  <a:srgbClr val="000000"/>
                </a:solidFill>
              </a:rPr>
              <a:pPr>
                <a:spcBef>
                  <a:spcPct val="0"/>
                </a:spcBef>
              </a:pPr>
              <a:t>6</a:t>
            </a:fld>
            <a:endParaRPr lang="en-US" altLang="en-US" smtClean="0">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93541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9F6CF0-4FE1-4992-AAD8-98288FA939CF}" type="slidenum">
              <a:rPr lang="en-US" altLang="en-US" smtClean="0"/>
              <a:pPr>
                <a:spcBef>
                  <a:spcPct val="0"/>
                </a:spcBef>
              </a:pPr>
              <a:t>7</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81167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9F6CF0-4FE1-4992-AAD8-98288FA939CF}" type="slidenum">
              <a:rPr lang="en-US" altLang="en-US" smtClean="0">
                <a:solidFill>
                  <a:srgbClr val="000000"/>
                </a:solidFill>
              </a:rPr>
              <a:pPr>
                <a:spcBef>
                  <a:spcPct val="0"/>
                </a:spcBef>
              </a:pPr>
              <a:t>8</a:t>
            </a:fld>
            <a:endParaRPr lang="en-US" altLang="en-US" smtClean="0">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08998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9F6CF0-4FE1-4992-AAD8-98288FA939CF}" type="slidenum">
              <a:rPr lang="en-US" altLang="en-US" smtClean="0">
                <a:solidFill>
                  <a:srgbClr val="000000"/>
                </a:solidFill>
              </a:rPr>
              <a:pPr>
                <a:spcBef>
                  <a:spcPct val="0"/>
                </a:spcBef>
              </a:pPr>
              <a:t>9</a:t>
            </a:fld>
            <a:endParaRPr lang="en-US" altLang="en-US" smtClean="0">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9293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5472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954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6404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2A08B1-3AD8-49BB-B985-C7A452A92201}" type="slidenum">
              <a:rPr lang="en-US" altLang="en-US"/>
              <a:pPr>
                <a:defRPr/>
              </a:pPr>
              <a:t>‹#›</a:t>
            </a:fld>
            <a:endParaRPr lang="en-US" altLang="en-US"/>
          </a:p>
        </p:txBody>
      </p:sp>
    </p:spTree>
    <p:extLst>
      <p:ext uri="{BB962C8B-B14F-4D97-AF65-F5344CB8AC3E}">
        <p14:creationId xmlns:p14="http://schemas.microsoft.com/office/powerpoint/2010/main" val="3962529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8709B4-BDAE-459F-95A2-5B36DB53A5F7}" type="slidenum">
              <a:rPr lang="en-US" altLang="en-US"/>
              <a:pPr>
                <a:defRPr/>
              </a:pPr>
              <a:t>‹#›</a:t>
            </a:fld>
            <a:endParaRPr lang="en-US" altLang="en-US"/>
          </a:p>
        </p:txBody>
      </p:sp>
    </p:spTree>
    <p:extLst>
      <p:ext uri="{BB962C8B-B14F-4D97-AF65-F5344CB8AC3E}">
        <p14:creationId xmlns:p14="http://schemas.microsoft.com/office/powerpoint/2010/main" val="1296897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C3091A-F5CA-4804-B02B-CF0687C0A701}" type="slidenum">
              <a:rPr lang="en-US" altLang="en-US"/>
              <a:pPr>
                <a:defRPr/>
              </a:pPr>
              <a:t>‹#›</a:t>
            </a:fld>
            <a:endParaRPr lang="en-US" altLang="en-US"/>
          </a:p>
        </p:txBody>
      </p:sp>
    </p:spTree>
    <p:extLst>
      <p:ext uri="{BB962C8B-B14F-4D97-AF65-F5344CB8AC3E}">
        <p14:creationId xmlns:p14="http://schemas.microsoft.com/office/powerpoint/2010/main" val="2323349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1E3E15-3C13-411F-85F2-9E9EE8534F4A}" type="slidenum">
              <a:rPr lang="en-US" altLang="en-US"/>
              <a:pPr>
                <a:defRPr/>
              </a:pPr>
              <a:t>‹#›</a:t>
            </a:fld>
            <a:endParaRPr lang="en-US" altLang="en-US"/>
          </a:p>
        </p:txBody>
      </p:sp>
    </p:spTree>
    <p:extLst>
      <p:ext uri="{BB962C8B-B14F-4D97-AF65-F5344CB8AC3E}">
        <p14:creationId xmlns:p14="http://schemas.microsoft.com/office/powerpoint/2010/main" val="1407372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BC4063C-4811-4D4B-A3FF-2B8C967C0D1E}" type="slidenum">
              <a:rPr lang="en-US" altLang="en-US"/>
              <a:pPr>
                <a:defRPr/>
              </a:pPr>
              <a:t>‹#›</a:t>
            </a:fld>
            <a:endParaRPr lang="en-US" altLang="en-US"/>
          </a:p>
        </p:txBody>
      </p:sp>
    </p:spTree>
    <p:extLst>
      <p:ext uri="{BB962C8B-B14F-4D97-AF65-F5344CB8AC3E}">
        <p14:creationId xmlns:p14="http://schemas.microsoft.com/office/powerpoint/2010/main" val="3815873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B485C2E-2EC8-414B-BDD6-35F3F483CF9C}" type="slidenum">
              <a:rPr lang="en-US" altLang="en-US"/>
              <a:pPr>
                <a:defRPr/>
              </a:pPr>
              <a:t>‹#›</a:t>
            </a:fld>
            <a:endParaRPr lang="en-US" altLang="en-US"/>
          </a:p>
        </p:txBody>
      </p:sp>
    </p:spTree>
    <p:extLst>
      <p:ext uri="{BB962C8B-B14F-4D97-AF65-F5344CB8AC3E}">
        <p14:creationId xmlns:p14="http://schemas.microsoft.com/office/powerpoint/2010/main" val="2551422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240B6CE-71F5-46BB-99D5-76D19BD505AD}" type="slidenum">
              <a:rPr lang="en-US" altLang="en-US"/>
              <a:pPr>
                <a:defRPr/>
              </a:pPr>
              <a:t>‹#›</a:t>
            </a:fld>
            <a:endParaRPr lang="en-US" altLang="en-US"/>
          </a:p>
        </p:txBody>
      </p:sp>
    </p:spTree>
    <p:extLst>
      <p:ext uri="{BB962C8B-B14F-4D97-AF65-F5344CB8AC3E}">
        <p14:creationId xmlns:p14="http://schemas.microsoft.com/office/powerpoint/2010/main" val="3243464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D5AE03-8786-47DD-A6B7-34D4A447244E}" type="slidenum">
              <a:rPr lang="en-US" altLang="en-US"/>
              <a:pPr>
                <a:defRPr/>
              </a:pPr>
              <a:t>‹#›</a:t>
            </a:fld>
            <a:endParaRPr lang="en-US" altLang="en-US"/>
          </a:p>
        </p:txBody>
      </p:sp>
    </p:spTree>
    <p:extLst>
      <p:ext uri="{BB962C8B-B14F-4D97-AF65-F5344CB8AC3E}">
        <p14:creationId xmlns:p14="http://schemas.microsoft.com/office/powerpoint/2010/main" val="3404340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05794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F2EE17-634D-4579-86EF-D4470673D02D}" type="slidenum">
              <a:rPr lang="en-US" altLang="en-US"/>
              <a:pPr>
                <a:defRPr/>
              </a:pPr>
              <a:t>‹#›</a:t>
            </a:fld>
            <a:endParaRPr lang="en-US" altLang="en-US"/>
          </a:p>
        </p:txBody>
      </p:sp>
    </p:spTree>
    <p:extLst>
      <p:ext uri="{BB962C8B-B14F-4D97-AF65-F5344CB8AC3E}">
        <p14:creationId xmlns:p14="http://schemas.microsoft.com/office/powerpoint/2010/main" val="1969268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3A5AEC-38FE-4C5B-87F0-EA8EA7EA1120}" type="slidenum">
              <a:rPr lang="en-US" altLang="en-US"/>
              <a:pPr>
                <a:defRPr/>
              </a:pPr>
              <a:t>‹#›</a:t>
            </a:fld>
            <a:endParaRPr lang="en-US" altLang="en-US"/>
          </a:p>
        </p:txBody>
      </p:sp>
    </p:spTree>
    <p:extLst>
      <p:ext uri="{BB962C8B-B14F-4D97-AF65-F5344CB8AC3E}">
        <p14:creationId xmlns:p14="http://schemas.microsoft.com/office/powerpoint/2010/main" val="1614546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EE30DA-7CD3-4023-8036-89ED8E29BF5A}" type="slidenum">
              <a:rPr lang="en-US" altLang="en-US"/>
              <a:pPr>
                <a:defRPr/>
              </a:pPr>
              <a:t>‹#›</a:t>
            </a:fld>
            <a:endParaRPr lang="en-US" altLang="en-US"/>
          </a:p>
        </p:txBody>
      </p:sp>
    </p:spTree>
    <p:extLst>
      <p:ext uri="{BB962C8B-B14F-4D97-AF65-F5344CB8AC3E}">
        <p14:creationId xmlns:p14="http://schemas.microsoft.com/office/powerpoint/2010/main" val="3206121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64144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397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488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6107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567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1908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60883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cs typeface="Arial" charset="0"/>
              </a:defRPr>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Arial" charset="0"/>
              </a:defRPr>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EFB1B610-0B25-4D61-BD5C-DD0F7F7D685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Sound Mind </a:t>
            </a:r>
            <a:r>
              <a:rPr lang="en-US" altLang="en-US" b="1" u="sng" dirty="0">
                <a:solidFill>
                  <a:srgbClr val="A0D0FF"/>
                </a:solidFill>
                <a:latin typeface="Arial Narrow" panose="020B0606020202030204" pitchFamily="34" charset="0"/>
              </a:rPr>
              <a:t>&amp; Sober </a:t>
            </a:r>
            <a:r>
              <a:rPr lang="en-US" altLang="en-US" b="1" u="sng" dirty="0" smtClean="0">
                <a:solidFill>
                  <a:srgbClr val="A0D0FF"/>
                </a:solidFill>
                <a:latin typeface="Arial Narrow" panose="020B0606020202030204" pitchFamily="34" charset="0"/>
              </a:rPr>
              <a:t>for </a:t>
            </a:r>
            <a:r>
              <a:rPr lang="en-US" altLang="en-US" b="1" u="sng" dirty="0">
                <a:solidFill>
                  <a:srgbClr val="A0D0FF"/>
                </a:solidFill>
                <a:latin typeface="Arial Narrow" panose="020B0606020202030204" pitchFamily="34" charset="0"/>
              </a:rPr>
              <a:t>Prayer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 1 Peter 4:8</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Sound judgment - of sound mind, rational, intellectually sound in contrast to senseless, foolish or childish</a:t>
            </a:r>
          </a:p>
          <a:p>
            <a:pPr eaLnBrk="1" hangingPunct="1"/>
            <a:r>
              <a:rPr lang="en-US" altLang="en-US" sz="4400" b="1" dirty="0" smtClean="0">
                <a:solidFill>
                  <a:srgbClr val="FFFFFF"/>
                </a:solidFill>
                <a:latin typeface="Arial Narrow" panose="020B0606020202030204" pitchFamily="34" charset="0"/>
              </a:rPr>
              <a:t>Sober </a:t>
            </a:r>
            <a:r>
              <a:rPr lang="en-US" altLang="en-US" sz="4400" b="1" dirty="0">
                <a:solidFill>
                  <a:srgbClr val="FFFFFF"/>
                </a:solidFill>
                <a:latin typeface="Arial Narrow" panose="020B0606020202030204" pitchFamily="34" charset="0"/>
              </a:rPr>
              <a:t>is in contrast to being drunk. Controlled in thinking as opposed to losing control &amp; being </a:t>
            </a:r>
            <a:r>
              <a:rPr lang="en-US" altLang="en-US" sz="4400" b="1" dirty="0" smtClean="0">
                <a:solidFill>
                  <a:srgbClr val="FFFFFF"/>
                </a:solidFill>
                <a:latin typeface="Arial Narrow" panose="020B0606020202030204" pitchFamily="34" charset="0"/>
              </a:rPr>
              <a:t>irrational</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Sound Mind </a:t>
            </a:r>
            <a:r>
              <a:rPr lang="en-US" altLang="en-US" b="1" u="sng" dirty="0">
                <a:solidFill>
                  <a:srgbClr val="A0D0FF"/>
                </a:solidFill>
                <a:latin typeface="Arial Narrow" panose="020B0606020202030204" pitchFamily="34" charset="0"/>
              </a:rPr>
              <a:t>&amp; Sober </a:t>
            </a:r>
            <a:r>
              <a:rPr lang="en-US" altLang="en-US" b="1" u="sng" dirty="0" smtClean="0">
                <a:solidFill>
                  <a:srgbClr val="A0D0FF"/>
                </a:solidFill>
                <a:latin typeface="Arial Narrow" panose="020B0606020202030204" pitchFamily="34" charset="0"/>
              </a:rPr>
              <a:t>for </a:t>
            </a:r>
            <a:r>
              <a:rPr lang="en-US" altLang="en-US" b="1" u="sng" dirty="0">
                <a:solidFill>
                  <a:srgbClr val="A0D0FF"/>
                </a:solidFill>
                <a:latin typeface="Arial Narrow" panose="020B0606020202030204" pitchFamily="34" charset="0"/>
              </a:rPr>
              <a:t>Prayer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 1 Peter 4:8</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Imminence </a:t>
            </a:r>
            <a:r>
              <a:rPr lang="en-US" altLang="en-US" sz="4400" b="1" dirty="0">
                <a:solidFill>
                  <a:srgbClr val="FFFFFF"/>
                </a:solidFill>
                <a:latin typeface="Arial Narrow" panose="020B0606020202030204" pitchFamily="34" charset="0"/>
              </a:rPr>
              <a:t>should result in calm, rational thinking &amp; actions instead of theological frenzy or being lazy</a:t>
            </a:r>
          </a:p>
          <a:p>
            <a:pPr eaLnBrk="1" hangingPunct="1"/>
            <a:r>
              <a:rPr lang="en-US" altLang="en-US" sz="4400" b="1" dirty="0" smtClean="0">
                <a:solidFill>
                  <a:srgbClr val="FFFFFF"/>
                </a:solidFill>
                <a:latin typeface="Arial Narrow" panose="020B0606020202030204" pitchFamily="34" charset="0"/>
              </a:rPr>
              <a:t>Proper </a:t>
            </a:r>
            <a:r>
              <a:rPr lang="en-US" altLang="en-US" sz="4400" b="1" dirty="0">
                <a:solidFill>
                  <a:srgbClr val="FFFFFF"/>
                </a:solidFill>
                <a:latin typeface="Arial Narrow" panose="020B0606020202030204" pitchFamily="34" charset="0"/>
              </a:rPr>
              <a:t>prayer is impossible without thinking rationally &amp; self-control to see life from God’s view point of </a:t>
            </a:r>
            <a:r>
              <a:rPr lang="en-US" altLang="en-US" sz="4400" b="1" dirty="0" smtClean="0">
                <a:solidFill>
                  <a:srgbClr val="FFFFFF"/>
                </a:solidFill>
                <a:latin typeface="Arial Narrow" panose="020B0606020202030204" pitchFamily="34" charset="0"/>
              </a:rPr>
              <a:t>eternity</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09926690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Sound Mind </a:t>
            </a:r>
            <a:r>
              <a:rPr lang="en-US" altLang="en-US" b="1" u="sng" dirty="0">
                <a:solidFill>
                  <a:srgbClr val="A0D0FF"/>
                </a:solidFill>
                <a:latin typeface="Arial Narrow" panose="020B0606020202030204" pitchFamily="34" charset="0"/>
              </a:rPr>
              <a:t>&amp; Sober </a:t>
            </a:r>
            <a:r>
              <a:rPr lang="en-US" altLang="en-US" b="1" u="sng" dirty="0" smtClean="0">
                <a:solidFill>
                  <a:srgbClr val="A0D0FF"/>
                </a:solidFill>
                <a:latin typeface="Arial Narrow" panose="020B0606020202030204" pitchFamily="34" charset="0"/>
              </a:rPr>
              <a:t>for </a:t>
            </a:r>
            <a:r>
              <a:rPr lang="en-US" altLang="en-US" b="1" u="sng" dirty="0">
                <a:solidFill>
                  <a:srgbClr val="A0D0FF"/>
                </a:solidFill>
                <a:latin typeface="Arial Narrow" panose="020B0606020202030204" pitchFamily="34" charset="0"/>
              </a:rPr>
              <a:t>Prayer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 1 Peter 4:8</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In </a:t>
            </a:r>
            <a:r>
              <a:rPr lang="en-US" altLang="en-US" sz="4400" b="1" dirty="0">
                <a:solidFill>
                  <a:srgbClr val="FFFFFF"/>
                </a:solidFill>
                <a:latin typeface="Arial Narrow" panose="020B0606020202030204" pitchFamily="34" charset="0"/>
              </a:rPr>
              <a:t>view of Jesus’ imminent return, be serious minded &amp; disciplined in your prayers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58521001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Priority of </a:t>
            </a:r>
            <a:r>
              <a:rPr lang="en-US" altLang="en-US" b="1" u="sng" dirty="0" smtClean="0">
                <a:solidFill>
                  <a:srgbClr val="A0D0FF"/>
                </a:solidFill>
                <a:latin typeface="Arial Narrow" panose="020B0606020202030204" pitchFamily="34" charset="0"/>
              </a:rPr>
              <a:t>Love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4:8</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Christian sacrificial love for one another is a “first priority” - John 13:34-35, etc. </a:t>
            </a:r>
          </a:p>
          <a:p>
            <a:pPr eaLnBrk="1" hangingPunct="1"/>
            <a:r>
              <a:rPr lang="en-US" altLang="en-US" sz="4400" b="1" dirty="0" smtClean="0">
                <a:solidFill>
                  <a:srgbClr val="FFFFFF"/>
                </a:solidFill>
                <a:latin typeface="Arial Narrow" panose="020B0606020202030204" pitchFamily="34" charset="0"/>
              </a:rPr>
              <a:t>Fervent</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TekniaGreek" panose="02000503060000020004" pitchFamily="2" charset="0"/>
              </a:rPr>
              <a:t>ejktenhvV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ektenās</a:t>
            </a:r>
            <a:r>
              <a:rPr lang="en-US" altLang="en-US" sz="4400" b="1" dirty="0">
                <a:solidFill>
                  <a:srgbClr val="FFFFFF"/>
                </a:solidFill>
                <a:latin typeface="Arial Narrow" panose="020B0606020202030204" pitchFamily="34" charset="0"/>
              </a:rPr>
              <a:t>, is “to stretch out” signifying intense strain like an athlete - love can take hard </a:t>
            </a:r>
            <a:r>
              <a:rPr lang="en-US" altLang="en-US" sz="4400" b="1" dirty="0" smtClean="0">
                <a:solidFill>
                  <a:srgbClr val="FFFFFF"/>
                </a:solidFill>
                <a:latin typeface="Arial Narrow" panose="020B0606020202030204" pitchFamily="34" charset="0"/>
              </a:rPr>
              <a:t>work</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Priority of </a:t>
            </a:r>
            <a:r>
              <a:rPr lang="en-US" altLang="en-US" b="1" u="sng" dirty="0" smtClean="0">
                <a:solidFill>
                  <a:srgbClr val="A0D0FF"/>
                </a:solidFill>
                <a:latin typeface="Arial Narrow" panose="020B0606020202030204" pitchFamily="34" charset="0"/>
              </a:rPr>
              <a:t>Love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4:8</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Love </a:t>
            </a:r>
            <a:r>
              <a:rPr lang="en-US" altLang="en-US" sz="4400" b="1" dirty="0">
                <a:solidFill>
                  <a:srgbClr val="FFFFFF"/>
                </a:solidFill>
                <a:latin typeface="Arial Narrow" panose="020B0606020202030204" pitchFamily="34" charset="0"/>
              </a:rPr>
              <a:t>covers a multitude of sins - Proverbs 10:12, 12:16; 17:9</a:t>
            </a:r>
          </a:p>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is not a reference to God’s love for sinners or for atonement. It is concealing by practicing the “one </a:t>
            </a:r>
            <a:r>
              <a:rPr lang="en-US" altLang="en-US" sz="4400" b="1" dirty="0" err="1">
                <a:solidFill>
                  <a:srgbClr val="FFFFFF"/>
                </a:solidFill>
                <a:latin typeface="Arial Narrow" panose="020B0606020202030204" pitchFamily="34" charset="0"/>
              </a:rPr>
              <a:t>anothers</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6978262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Priority of </a:t>
            </a:r>
            <a:r>
              <a:rPr lang="en-US" altLang="en-US" b="1" u="sng" dirty="0" smtClean="0">
                <a:solidFill>
                  <a:srgbClr val="A0D0FF"/>
                </a:solidFill>
                <a:latin typeface="Arial Narrow" panose="020B0606020202030204" pitchFamily="34" charset="0"/>
              </a:rPr>
              <a:t>Love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4:8</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One </a:t>
            </a:r>
            <a:r>
              <a:rPr lang="en-US" altLang="en-US" sz="4400" b="1" dirty="0" err="1">
                <a:solidFill>
                  <a:srgbClr val="FFFFFF"/>
                </a:solidFill>
                <a:latin typeface="Arial Narrow" panose="020B0606020202030204" pitchFamily="34" charset="0"/>
              </a:rPr>
              <a:t>anothers</a:t>
            </a:r>
            <a:r>
              <a:rPr lang="en-US" altLang="en-US" sz="4400" b="1" dirty="0">
                <a:solidFill>
                  <a:srgbClr val="FFFFFF"/>
                </a:solidFill>
                <a:latin typeface="Arial Narrow" panose="020B0606020202030204" pitchFamily="34" charset="0"/>
              </a:rPr>
              <a:t>: encourage, accept, help, be patient, restore, bear with, forgive, love, etc. </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8232169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Hospitality Without Complaint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4:9</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Hospitality, </a:t>
            </a:r>
            <a:r>
              <a:rPr lang="en-US" altLang="en-US" sz="4400" b="1" dirty="0" err="1">
                <a:solidFill>
                  <a:srgbClr val="FFFFFF"/>
                </a:solidFill>
                <a:latin typeface="TekniaGreek" panose="02000503060000020004" pitchFamily="2" charset="0"/>
              </a:rPr>
              <a:t>filovxenoV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philoxenos</a:t>
            </a:r>
            <a:r>
              <a:rPr lang="en-US" altLang="en-US" sz="4400" b="1" dirty="0">
                <a:solidFill>
                  <a:srgbClr val="FFFFFF"/>
                </a:solidFill>
                <a:latin typeface="Arial Narrow" panose="020B0606020202030204" pitchFamily="34" charset="0"/>
              </a:rPr>
              <a:t>, means love or fondness for strangers, aliens - primarily related to travelers</a:t>
            </a:r>
          </a:p>
          <a:p>
            <a:pPr eaLnBrk="1" hangingPunct="1"/>
            <a:r>
              <a:rPr lang="en-US" altLang="en-US" sz="4400" b="1" dirty="0" smtClean="0">
                <a:solidFill>
                  <a:srgbClr val="FFFFFF"/>
                </a:solidFill>
                <a:latin typeface="Arial Narrow" panose="020B0606020202030204" pitchFamily="34" charset="0"/>
              </a:rPr>
              <a:t>Examples</a:t>
            </a:r>
            <a:r>
              <a:rPr lang="en-US" altLang="en-US" sz="4400" b="1" dirty="0">
                <a:solidFill>
                  <a:srgbClr val="FFFFFF"/>
                </a:solidFill>
                <a:latin typeface="Arial Narrow" panose="020B0606020202030204" pitchFamily="34" charset="0"/>
              </a:rPr>
              <a:t>: Abraham (Gen. 18), Lot (Gen. 19), the </a:t>
            </a:r>
            <a:r>
              <a:rPr lang="en-US" altLang="en-US" sz="4400" b="1" dirty="0" err="1">
                <a:solidFill>
                  <a:srgbClr val="FFFFFF"/>
                </a:solidFill>
                <a:latin typeface="Arial Narrow" panose="020B0606020202030204" pitchFamily="34" charset="0"/>
              </a:rPr>
              <a:t>Ephraimite</a:t>
            </a:r>
            <a:r>
              <a:rPr lang="en-US" altLang="en-US" sz="4400" b="1" dirty="0">
                <a:solidFill>
                  <a:srgbClr val="FFFFFF"/>
                </a:solidFill>
                <a:latin typeface="Arial Narrow" panose="020B0606020202030204" pitchFamily="34" charset="0"/>
              </a:rPr>
              <a:t> (Judges 19), Job (31:32</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Hospitality Without Complaint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4:9</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Hospitality </a:t>
            </a:r>
            <a:r>
              <a:rPr lang="en-US" altLang="en-US" sz="4400" b="1" dirty="0">
                <a:solidFill>
                  <a:srgbClr val="FFFFFF"/>
                </a:solidFill>
                <a:latin typeface="Arial Narrow" panose="020B0606020202030204" pitchFamily="34" charset="0"/>
              </a:rPr>
              <a:t>is tied to love for neighbor (Lk 10:30-37);  Christian love for one another (</a:t>
            </a:r>
            <a:r>
              <a:rPr lang="en-US" altLang="en-US" sz="4400" b="1" dirty="0" err="1">
                <a:solidFill>
                  <a:srgbClr val="FFFFFF"/>
                </a:solidFill>
                <a:latin typeface="Arial Narrow" panose="020B0606020202030204" pitchFamily="34" charset="0"/>
              </a:rPr>
              <a:t>Jn</a:t>
            </a:r>
            <a:r>
              <a:rPr lang="en-US" altLang="en-US" sz="4400" b="1" dirty="0">
                <a:solidFill>
                  <a:srgbClr val="FFFFFF"/>
                </a:solidFill>
                <a:latin typeface="Arial Narrow" panose="020B0606020202030204" pitchFamily="34" charset="0"/>
              </a:rPr>
              <a:t> 13:33-34; Rom 12:13)</a:t>
            </a:r>
          </a:p>
          <a:p>
            <a:pPr eaLnBrk="1" hangingPunct="1"/>
            <a:r>
              <a:rPr lang="en-US" altLang="en-US" sz="4400" b="1" dirty="0" smtClean="0">
                <a:solidFill>
                  <a:srgbClr val="FFFFFF"/>
                </a:solidFill>
                <a:latin typeface="Arial Narrow" panose="020B0606020202030204" pitchFamily="34" charset="0"/>
              </a:rPr>
              <a:t>It </a:t>
            </a:r>
            <a:r>
              <a:rPr lang="en-US" altLang="en-US" sz="4400" b="1" dirty="0">
                <a:solidFill>
                  <a:srgbClr val="FFFFFF"/>
                </a:solidFill>
                <a:latin typeface="Arial Narrow" panose="020B0606020202030204" pitchFamily="34" charset="0"/>
              </a:rPr>
              <a:t>is a requirement for elders (1 Tim. 3:2; Titus 1:8), and you may entertain angels (Heb. 13:2</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249537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Hospitality Without Complaint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4:9</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Hospitality </a:t>
            </a:r>
            <a:r>
              <a:rPr lang="en-US" altLang="en-US" sz="4400" b="1" dirty="0">
                <a:solidFill>
                  <a:srgbClr val="FFFFFF"/>
                </a:solidFill>
                <a:latin typeface="Arial Narrow" panose="020B0606020202030204" pitchFamily="34" charset="0"/>
              </a:rPr>
              <a:t>arises from your heart condition, not your economic position or size of your home</a:t>
            </a:r>
          </a:p>
          <a:p>
            <a:pPr eaLnBrk="1" hangingPunct="1"/>
            <a:r>
              <a:rPr lang="en-US" altLang="en-US" sz="4400" b="1" dirty="0" smtClean="0">
                <a:solidFill>
                  <a:srgbClr val="FFFFFF"/>
                </a:solidFill>
                <a:latin typeface="Arial Narrow" panose="020B0606020202030204" pitchFamily="34" charset="0"/>
              </a:rPr>
              <a:t>Hospitality </a:t>
            </a:r>
            <a:r>
              <a:rPr lang="en-US" altLang="en-US" sz="4400" b="1" dirty="0">
                <a:solidFill>
                  <a:srgbClr val="FFFFFF"/>
                </a:solidFill>
                <a:latin typeface="Arial Narrow" panose="020B0606020202030204" pitchFamily="34" charset="0"/>
              </a:rPr>
              <a:t>can be difficult, but complaining (grumbling) demonstrates unwanted obligation, not love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106648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Good Stewards of God’s </a:t>
            </a:r>
            <a:r>
              <a:rPr lang="en-US" altLang="en-US" b="1" u="sng" dirty="0" smtClean="0">
                <a:solidFill>
                  <a:srgbClr val="A0D0FF"/>
                </a:solidFill>
                <a:latin typeface="Arial Narrow" panose="020B0606020202030204" pitchFamily="34" charset="0"/>
              </a:rPr>
              <a:t>Gift</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4:10</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Gift, </a:t>
            </a:r>
            <a:r>
              <a:rPr lang="en-US" altLang="en-US" sz="4400" b="1" dirty="0" err="1">
                <a:solidFill>
                  <a:srgbClr val="FFFFFF"/>
                </a:solidFill>
                <a:latin typeface="TekniaGreek" panose="02000503060000020004" pitchFamily="2" charset="0"/>
              </a:rPr>
              <a:t>cavrosma</a:t>
            </a:r>
            <a:r>
              <a:rPr lang="en-US" altLang="en-US" sz="4400" b="1" dirty="0">
                <a:solidFill>
                  <a:srgbClr val="FFFFFF"/>
                </a:solidFill>
                <a:latin typeface="Arial Narrow" panose="020B0606020202030204" pitchFamily="34" charset="0"/>
              </a:rPr>
              <a:t> / charisma, the particular gift given by God’s grace to a Christian by which he serves others</a:t>
            </a:r>
          </a:p>
          <a:p>
            <a:pPr eaLnBrk="1" hangingPunct="1"/>
            <a:r>
              <a:rPr lang="en-US" altLang="en-US" sz="4400" b="1" dirty="0" smtClean="0">
                <a:solidFill>
                  <a:srgbClr val="FFFFFF"/>
                </a:solidFill>
                <a:latin typeface="Arial Narrow" panose="020B0606020202030204" pitchFamily="34" charset="0"/>
              </a:rPr>
              <a:t>Humbly </a:t>
            </a:r>
            <a:r>
              <a:rPr lang="en-US" altLang="en-US" sz="4400" b="1" dirty="0">
                <a:solidFill>
                  <a:srgbClr val="FFFFFF"/>
                </a:solidFill>
                <a:latin typeface="Arial Narrow" panose="020B0606020202030204" pitchFamily="34" charset="0"/>
              </a:rPr>
              <a:t>use what God has given you to serve Him and His people</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685800" y="304800"/>
            <a:ext cx="7696200" cy="762000"/>
          </a:xfrm>
        </p:spPr>
        <p:txBody>
          <a:bodyPr/>
          <a:lstStyle/>
          <a:p>
            <a:pPr eaLnBrk="1" hangingPunct="1"/>
            <a:r>
              <a:rPr lang="en-US" altLang="en-US" sz="4000" b="1" smtClean="0"/>
              <a:t>A reminder to consider others Please:</a:t>
            </a:r>
          </a:p>
        </p:txBody>
      </p:sp>
      <p:sp>
        <p:nvSpPr>
          <p:cNvPr id="6147" name="Rectangle 3"/>
          <p:cNvSpPr>
            <a:spLocks noGrp="1" noChangeArrowheads="1"/>
          </p:cNvSpPr>
          <p:nvPr>
            <p:ph type="subTitle" idx="4294967295"/>
          </p:nvPr>
        </p:nvSpPr>
        <p:spPr>
          <a:xfrm>
            <a:off x="304800" y="1295400"/>
            <a:ext cx="8458200" cy="5334000"/>
          </a:xfrm>
        </p:spPr>
        <p:txBody>
          <a:bodyPr/>
          <a:lstStyle/>
          <a:p>
            <a:pPr marL="395288" indent="-395288" eaLnBrk="1" hangingPunct="1">
              <a:buFont typeface="Wingdings" panose="05000000000000000000" pitchFamily="2" charset="2"/>
              <a:buChar char="§"/>
            </a:pPr>
            <a:r>
              <a:rPr lang="en-US" altLang="en-US" b="1" smtClean="0"/>
              <a:t>Turn off your cell phone or set to vibrate only</a:t>
            </a:r>
          </a:p>
          <a:p>
            <a:pPr marL="395288" indent="-395288" eaLnBrk="1" hangingPunct="1">
              <a:buFont typeface="Wingdings" panose="05000000000000000000" pitchFamily="2" charset="2"/>
              <a:buChar char="§"/>
            </a:pPr>
            <a:r>
              <a:rPr lang="en-US" altLang="en-US" b="1" smtClean="0"/>
              <a:t>Turn off sound to all electronic devices</a:t>
            </a:r>
          </a:p>
          <a:p>
            <a:pPr marL="395288" indent="-395288" eaLnBrk="1" hangingPunct="1">
              <a:buFont typeface="Wingdings" panose="05000000000000000000" pitchFamily="2" charset="2"/>
              <a:buChar char="§"/>
            </a:pPr>
            <a:r>
              <a:rPr lang="en-US" altLang="en-US" b="1" smtClean="0"/>
              <a:t>Use the nursery or cry room if your child is fussy</a:t>
            </a:r>
          </a:p>
          <a:p>
            <a:pPr marL="395288" indent="-395288" eaLnBrk="1" hangingPunct="1">
              <a:buFont typeface="Wingdings" panose="05000000000000000000" pitchFamily="2" charset="2"/>
              <a:buChar char="§"/>
            </a:pPr>
            <a:r>
              <a:rPr lang="en-US" altLang="en-US" b="1" smtClean="0"/>
              <a:t>Get up during the preaching only if absolutely necessary (please sit in back if you must leave early)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Speaking &amp; Serving to the Glory of God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a:t>
            </a:r>
            <a:r>
              <a:rPr lang="en-US" altLang="en-US" sz="3600" b="1" dirty="0">
                <a:solidFill>
                  <a:srgbClr val="FFFF99"/>
                </a:solidFill>
                <a:latin typeface="Arial Narrow" panose="020B0606020202030204" pitchFamily="34" charset="0"/>
              </a:rPr>
              <a:t>Peter 4:11</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Speaks - includes preaching, teaching, counseling, singing, and just personally talking with someone else</a:t>
            </a:r>
          </a:p>
          <a:p>
            <a:pPr eaLnBrk="1" hangingPunct="1"/>
            <a:r>
              <a:rPr lang="en-US" altLang="en-US" sz="4400" b="1" dirty="0" smtClean="0">
                <a:solidFill>
                  <a:srgbClr val="FFFFFF"/>
                </a:solidFill>
                <a:latin typeface="Arial Narrow" panose="020B0606020202030204" pitchFamily="34" charset="0"/>
              </a:rPr>
              <a:t>Be </a:t>
            </a:r>
            <a:r>
              <a:rPr lang="en-US" altLang="en-US" sz="4400" b="1" dirty="0">
                <a:solidFill>
                  <a:srgbClr val="FFFFFF"/>
                </a:solidFill>
                <a:latin typeface="Arial Narrow" panose="020B0606020202030204" pitchFamily="34" charset="0"/>
              </a:rPr>
              <a:t>diligent to be accurate to what God has said instead of giving the musings of </a:t>
            </a:r>
            <a:r>
              <a:rPr lang="en-US" altLang="en-US" sz="4400" b="1" dirty="0" smtClean="0">
                <a:solidFill>
                  <a:srgbClr val="FFFFFF"/>
                </a:solidFill>
                <a:latin typeface="Arial Narrow" panose="020B0606020202030204" pitchFamily="34" charset="0"/>
              </a:rPr>
              <a:t>men</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Speaking &amp; Serving to the Glory of God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a:t>
            </a:r>
            <a:r>
              <a:rPr lang="en-US" altLang="en-US" sz="3600" b="1" dirty="0">
                <a:solidFill>
                  <a:srgbClr val="FFFF99"/>
                </a:solidFill>
                <a:latin typeface="Arial Narrow" panose="020B0606020202030204" pitchFamily="34" charset="0"/>
              </a:rPr>
              <a:t>Peter 4:11</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Serves </a:t>
            </a:r>
            <a:r>
              <a:rPr lang="en-US" altLang="en-US" sz="4400" b="1" dirty="0">
                <a:solidFill>
                  <a:srgbClr val="FFFFFF"/>
                </a:solidFill>
                <a:latin typeface="Arial Narrow" panose="020B0606020202030204" pitchFamily="34" charset="0"/>
              </a:rPr>
              <a:t>- any practical ministry including administration, leading, helps, mercy, giving and faith</a:t>
            </a:r>
          </a:p>
          <a:p>
            <a:pPr eaLnBrk="1" hangingPunct="1"/>
            <a:r>
              <a:rPr lang="en-US" altLang="en-US" sz="4400" b="1" dirty="0" smtClean="0">
                <a:solidFill>
                  <a:srgbClr val="FFFFFF"/>
                </a:solidFill>
                <a:latin typeface="Arial Narrow" panose="020B0606020202030204" pitchFamily="34" charset="0"/>
              </a:rPr>
              <a:t>1 </a:t>
            </a:r>
            <a:r>
              <a:rPr lang="en-US" altLang="en-US" sz="4400" b="1" dirty="0" err="1">
                <a:solidFill>
                  <a:srgbClr val="FFFFFF"/>
                </a:solidFill>
                <a:latin typeface="Arial Narrow" panose="020B0606020202030204" pitchFamily="34" charset="0"/>
              </a:rPr>
              <a:t>Cor</a:t>
            </a:r>
            <a:r>
              <a:rPr lang="en-US" altLang="en-US" sz="4400" b="1" dirty="0">
                <a:solidFill>
                  <a:srgbClr val="FFFFFF"/>
                </a:solidFill>
                <a:latin typeface="Arial Narrow" panose="020B0606020202030204" pitchFamily="34" charset="0"/>
              </a:rPr>
              <a:t> 12:4-7 - the gifts, ministry &amp; empowerment all come from God for the good of the church - so be </a:t>
            </a:r>
            <a:r>
              <a:rPr lang="en-US" altLang="en-US" sz="4400" b="1" dirty="0" smtClean="0">
                <a:solidFill>
                  <a:srgbClr val="FFFFFF"/>
                </a:solidFill>
                <a:latin typeface="Arial Narrow" panose="020B0606020202030204" pitchFamily="34" charset="0"/>
              </a:rPr>
              <a:t>humble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6860900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Speaking &amp; Serving to the Glory of God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a:t>
            </a:r>
            <a:r>
              <a:rPr lang="en-US" altLang="en-US" sz="3600" b="1" dirty="0">
                <a:solidFill>
                  <a:srgbClr val="FFFF99"/>
                </a:solidFill>
                <a:latin typeface="Arial Narrow" panose="020B0606020202030204" pitchFamily="34" charset="0"/>
              </a:rPr>
              <a:t>Peter 4:11</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All </a:t>
            </a:r>
            <a:r>
              <a:rPr lang="en-US" altLang="en-US" sz="4400" b="1" dirty="0">
                <a:solidFill>
                  <a:srgbClr val="FFFFFF"/>
                </a:solidFill>
                <a:latin typeface="Arial Narrow" panose="020B0606020202030204" pitchFamily="34" charset="0"/>
              </a:rPr>
              <a:t>things are to be done so that God may be glorified through Jesus Christ - no room for pride or boasting</a:t>
            </a:r>
          </a:p>
          <a:p>
            <a:pPr eaLnBrk="1" hangingPunct="1"/>
            <a:r>
              <a:rPr lang="en-US" altLang="en-US" sz="4400" b="1" dirty="0" smtClean="0">
                <a:solidFill>
                  <a:srgbClr val="FFFFFF"/>
                </a:solidFill>
                <a:latin typeface="Arial Narrow" panose="020B0606020202030204" pitchFamily="34" charset="0"/>
              </a:rPr>
              <a:t>Doxology  </a:t>
            </a:r>
            <a:r>
              <a:rPr lang="en-US" altLang="en-US" sz="4400" b="1" dirty="0">
                <a:solidFill>
                  <a:srgbClr val="FFFFFF"/>
                </a:solidFill>
                <a:latin typeface="Arial Narrow" panose="020B0606020202030204" pitchFamily="34" charset="0"/>
              </a:rPr>
              <a:t>- an expression of praise and glory to God</a:t>
            </a:r>
          </a:p>
          <a:p>
            <a:pPr eaLnBrk="1" hangingPunct="1"/>
            <a:r>
              <a:rPr lang="en-US" altLang="en-US" sz="4400" b="1" dirty="0" smtClean="0">
                <a:solidFill>
                  <a:srgbClr val="FFFFFF"/>
                </a:solidFill>
                <a:latin typeface="Arial Narrow" panose="020B0606020202030204" pitchFamily="34" charset="0"/>
              </a:rPr>
              <a:t>Each </a:t>
            </a:r>
            <a:r>
              <a:rPr lang="en-US" altLang="en-US" sz="4400" b="1" dirty="0">
                <a:solidFill>
                  <a:srgbClr val="FFFFFF"/>
                </a:solidFill>
                <a:latin typeface="Arial Narrow" panose="020B0606020202030204" pitchFamily="34" charset="0"/>
              </a:rPr>
              <a:t>member of the Trinity is to be praised &amp; glorified - Jesus glorified the Father &amp; the Father glorified Jesus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5691737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0"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Conclusions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Arm Yourself Defensively Against Sin</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143000"/>
            <a:ext cx="9144000" cy="5715000"/>
          </a:xfrm>
          <a:noFill/>
        </p:spPr>
        <p:txBody>
          <a:bodyPr/>
          <a:lstStyle/>
          <a:p>
            <a:pPr marL="569913" indent="-569913" eaLnBrk="1" hangingPunct="1">
              <a:buFont typeface="+mj-lt"/>
              <a:buAutoNum type="arabicPeriod"/>
            </a:pPr>
            <a:r>
              <a:rPr lang="en-US" altLang="en-US" sz="4400" b="1" dirty="0" smtClean="0">
                <a:solidFill>
                  <a:srgbClr val="FFFFFF"/>
                </a:solidFill>
                <a:latin typeface="Arial Narrow" panose="020B0606020202030204" pitchFamily="34" charset="0"/>
              </a:rPr>
              <a:t>Follow </a:t>
            </a:r>
            <a:r>
              <a:rPr lang="en-US" altLang="en-US" sz="4400" b="1" dirty="0">
                <a:solidFill>
                  <a:srgbClr val="FFFFFF"/>
                </a:solidFill>
                <a:latin typeface="Arial Narrow" panose="020B0606020202030204" pitchFamily="34" charset="0"/>
              </a:rPr>
              <a:t>the example of Jesus Christ with His same mindset toward the purpose of our lives</a:t>
            </a:r>
          </a:p>
          <a:p>
            <a:pPr marL="569913" indent="-569913" eaLnBrk="1" hangingPunct="1">
              <a:buFont typeface="+mj-lt"/>
              <a:buAutoNum type="arabicPeriod"/>
            </a:pPr>
            <a:r>
              <a:rPr lang="en-US" altLang="en-US" sz="4400" b="1" dirty="0" smtClean="0">
                <a:solidFill>
                  <a:srgbClr val="FFFFFF"/>
                </a:solidFill>
                <a:latin typeface="Arial Narrow" panose="020B0606020202030204" pitchFamily="34" charset="0"/>
              </a:rPr>
              <a:t>No </a:t>
            </a:r>
            <a:r>
              <a:rPr lang="en-US" altLang="en-US" sz="4400" b="1" dirty="0">
                <a:solidFill>
                  <a:srgbClr val="FFFFFF"/>
                </a:solidFill>
                <a:latin typeface="Arial Narrow" panose="020B0606020202030204" pitchFamily="34" charset="0"/>
              </a:rPr>
              <a:t>longer live according to your former sinful manner of life but instead according to the will of </a:t>
            </a:r>
            <a:r>
              <a:rPr lang="en-US" altLang="en-US" sz="4400" b="1" dirty="0" smtClean="0">
                <a:solidFill>
                  <a:srgbClr val="FFFFFF"/>
                </a:solidFill>
                <a:latin typeface="Arial Narrow" panose="020B0606020202030204" pitchFamily="34" charset="0"/>
              </a:rPr>
              <a:t>God</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6"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Conclusions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Arm Yourself Defensively Against Sin</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143000"/>
            <a:ext cx="9144000" cy="5715000"/>
          </a:xfrm>
          <a:noFill/>
        </p:spPr>
        <p:txBody>
          <a:bodyPr/>
          <a:lstStyle/>
          <a:p>
            <a:pPr marL="515938" indent="-515938" eaLnBrk="1" hangingPunct="1">
              <a:buFont typeface="+mj-lt"/>
              <a:buAutoNum type="arabicPeriod" startAt="3"/>
            </a:pPr>
            <a:r>
              <a:rPr lang="en-US" altLang="en-US" sz="4400" b="1" dirty="0" smtClean="0">
                <a:solidFill>
                  <a:srgbClr val="FFFFFF"/>
                </a:solidFill>
                <a:latin typeface="Arial Narrow" panose="020B0606020202030204" pitchFamily="34" charset="0"/>
              </a:rPr>
              <a:t>Be </a:t>
            </a:r>
            <a:r>
              <a:rPr lang="en-US" altLang="en-US" sz="4400" b="1" dirty="0">
                <a:solidFill>
                  <a:srgbClr val="FFFFFF"/>
                </a:solidFill>
                <a:latin typeface="Arial Narrow" panose="020B0606020202030204" pitchFamily="34" charset="0"/>
              </a:rPr>
              <a:t>prepared to lose friends &amp; be blasphemed by them because you will no longer join them in their sinful pursuits</a:t>
            </a:r>
          </a:p>
          <a:p>
            <a:pPr marL="515938" indent="-515938" eaLnBrk="1" hangingPunct="1">
              <a:buFont typeface="+mj-lt"/>
              <a:buAutoNum type="arabicPeriod" startAt="3"/>
            </a:pPr>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will judge everyone according to their deeds, the unrighteous in condemnation, the righteous with </a:t>
            </a:r>
            <a:r>
              <a:rPr lang="en-US" altLang="en-US" sz="4400" b="1" dirty="0" smtClean="0">
                <a:solidFill>
                  <a:srgbClr val="FFFFFF"/>
                </a:solidFill>
                <a:latin typeface="Arial Narrow" panose="020B0606020202030204" pitchFamily="34" charset="0"/>
              </a:rPr>
              <a:t>rewards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236514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Conclusions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Arm Yourself Defensively Against Sin</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143000"/>
            <a:ext cx="9144000" cy="5715000"/>
          </a:xfrm>
          <a:noFill/>
        </p:spPr>
        <p:txBody>
          <a:bodyPr/>
          <a:lstStyle/>
          <a:p>
            <a:pPr marL="515938" indent="-515938" eaLnBrk="1" hangingPunct="1">
              <a:buFont typeface="+mj-lt"/>
              <a:buAutoNum type="arabicPeriod" startAt="5"/>
            </a:pPr>
            <a:r>
              <a:rPr lang="en-US" altLang="en-US" sz="4400" b="1" dirty="0" smtClean="0">
                <a:solidFill>
                  <a:srgbClr val="FFFFFF"/>
                </a:solidFill>
                <a:latin typeface="Arial Narrow" panose="020B0606020202030204" pitchFamily="34" charset="0"/>
              </a:rPr>
              <a:t>Take </a:t>
            </a:r>
            <a:r>
              <a:rPr lang="en-US" altLang="en-US" sz="4400" b="1" dirty="0">
                <a:solidFill>
                  <a:srgbClr val="FFFFFF"/>
                </a:solidFill>
                <a:latin typeface="Arial Narrow" panose="020B0606020202030204" pitchFamily="34" charset="0"/>
              </a:rPr>
              <a:t>to heart the promise of the gospel that death for the Christian is only a transition to eternal life with Christ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57894054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5281" y="0"/>
            <a:ext cx="9144000" cy="1231106"/>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Conclusions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Arm Yourself </a:t>
            </a:r>
            <a:r>
              <a:rPr lang="en-US" altLang="en-US" sz="3600" b="1" dirty="0" smtClean="0">
                <a:solidFill>
                  <a:srgbClr val="FFFF99"/>
                </a:solidFill>
                <a:latin typeface="Arial Narrow" panose="020B0606020202030204" pitchFamily="34" charset="0"/>
              </a:rPr>
              <a:t>Offensively for Righteousness</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1231106"/>
            <a:ext cx="9144000" cy="5626894"/>
          </a:xfrm>
          <a:noFill/>
        </p:spPr>
        <p:txBody>
          <a:bodyPr/>
          <a:lstStyle/>
          <a:p>
            <a:pPr marL="625475" indent="-625475" eaLnBrk="1" hangingPunct="1">
              <a:buFont typeface="+mj-lt"/>
              <a:buAutoNum type="arabicParenR"/>
            </a:pPr>
            <a:r>
              <a:rPr lang="en-US" altLang="en-US" sz="4400" b="1" dirty="0">
                <a:solidFill>
                  <a:srgbClr val="FFFFFF"/>
                </a:solidFill>
                <a:latin typeface="Arial Narrow" panose="020B0606020202030204" pitchFamily="34" charset="0"/>
              </a:rPr>
              <a:t>Keep in mind that the end of all things has drawn near</a:t>
            </a:r>
          </a:p>
          <a:p>
            <a:pPr marL="625475" indent="-625475" eaLnBrk="1" hangingPunct="1">
              <a:buFont typeface="+mj-lt"/>
              <a:buAutoNum type="arabicParenR"/>
            </a:pPr>
            <a:r>
              <a:rPr lang="en-US" altLang="en-US" sz="4400" b="1" dirty="0" smtClean="0">
                <a:solidFill>
                  <a:srgbClr val="FFFFFF"/>
                </a:solidFill>
                <a:latin typeface="Arial Narrow" panose="020B0606020202030204" pitchFamily="34" charset="0"/>
              </a:rPr>
              <a:t>Be </a:t>
            </a:r>
            <a:r>
              <a:rPr lang="en-US" altLang="en-US" sz="4400" b="1" dirty="0">
                <a:solidFill>
                  <a:srgbClr val="FFFFFF"/>
                </a:solidFill>
                <a:latin typeface="Arial Narrow" panose="020B0606020202030204" pitchFamily="34" charset="0"/>
              </a:rPr>
              <a:t>of sound judgment and sober minded for the purpose of prayer</a:t>
            </a:r>
          </a:p>
          <a:p>
            <a:pPr marL="625475" indent="-625475" eaLnBrk="1" hangingPunct="1">
              <a:buFont typeface="+mj-lt"/>
              <a:buAutoNum type="arabicParenR"/>
            </a:pPr>
            <a:r>
              <a:rPr lang="en-US" altLang="en-US" sz="4400" b="1" dirty="0" smtClean="0">
                <a:solidFill>
                  <a:srgbClr val="FFFFFF"/>
                </a:solidFill>
                <a:latin typeface="Arial Narrow" panose="020B0606020202030204" pitchFamily="34" charset="0"/>
              </a:rPr>
              <a:t>Keep </a:t>
            </a:r>
            <a:r>
              <a:rPr lang="en-US" altLang="en-US" sz="4400" b="1" dirty="0">
                <a:solidFill>
                  <a:srgbClr val="FFFFFF"/>
                </a:solidFill>
                <a:latin typeface="Arial Narrow" panose="020B0606020202030204" pitchFamily="34" charset="0"/>
              </a:rPr>
              <a:t>fervent in your love for one </a:t>
            </a:r>
            <a:r>
              <a:rPr lang="en-US" altLang="en-US" sz="4400" b="1" dirty="0" smtClean="0">
                <a:solidFill>
                  <a:srgbClr val="FFFFFF"/>
                </a:solidFill>
                <a:latin typeface="Arial Narrow" panose="020B0606020202030204" pitchFamily="34" charset="0"/>
              </a:rPr>
              <a:t>another</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6041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60419">
                                            <p:txEl>
                                              <p:pRg st="1" end="1"/>
                                            </p:txEl>
                                          </p:spTgt>
                                        </p:tgtEl>
                                        <p:attrNameLst>
                                          <p:attrName>style.visibility</p:attrName>
                                        </p:attrNameLst>
                                      </p:cBhvr>
                                      <p:to>
                                        <p:strVal val="visible"/>
                                      </p:to>
                                    </p:set>
                                    <p:anim calcmode="lin" valueType="num">
                                      <p:cBhvr>
                                        <p:cTn id="18"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6041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60419">
                                            <p:txEl>
                                              <p:pRg st="2" end="2"/>
                                            </p:txEl>
                                          </p:spTgt>
                                        </p:tgtEl>
                                        <p:attrNameLst>
                                          <p:attrName>style.visibility</p:attrName>
                                        </p:attrNameLst>
                                      </p:cBhvr>
                                      <p:to>
                                        <p:strVal val="visible"/>
                                      </p:to>
                                    </p:set>
                                    <p:anim calcmode="lin" valueType="num">
                                      <p:cBhvr>
                                        <p:cTn id="25"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5281" y="0"/>
            <a:ext cx="9144000" cy="1231106"/>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Conclusions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Arm Yourself Defensively Against Sin</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1231106"/>
            <a:ext cx="9144000" cy="5626894"/>
          </a:xfrm>
          <a:noFill/>
        </p:spPr>
        <p:txBody>
          <a:bodyPr/>
          <a:lstStyle/>
          <a:p>
            <a:pPr marL="625475" indent="-625475" eaLnBrk="1" hangingPunct="1">
              <a:buFont typeface="+mj-lt"/>
              <a:buAutoNum type="arabicParenR" startAt="4"/>
            </a:pPr>
            <a:r>
              <a:rPr lang="en-US" altLang="en-US" sz="4400" b="1" dirty="0" smtClean="0">
                <a:solidFill>
                  <a:srgbClr val="FFFFFF"/>
                </a:solidFill>
                <a:latin typeface="Arial Narrow" panose="020B0606020202030204" pitchFamily="34" charset="0"/>
              </a:rPr>
              <a:t>Be </a:t>
            </a:r>
            <a:r>
              <a:rPr lang="en-US" altLang="en-US" sz="4400" b="1" dirty="0">
                <a:solidFill>
                  <a:srgbClr val="FFFFFF"/>
                </a:solidFill>
                <a:latin typeface="Arial Narrow" panose="020B0606020202030204" pitchFamily="34" charset="0"/>
              </a:rPr>
              <a:t>hospitable without complaint</a:t>
            </a:r>
          </a:p>
          <a:p>
            <a:pPr marL="625475" indent="-625475" eaLnBrk="1" hangingPunct="1">
              <a:buFont typeface="+mj-lt"/>
              <a:buAutoNum type="arabicParenR" startAt="4"/>
            </a:pPr>
            <a:r>
              <a:rPr lang="en-US" altLang="en-US" sz="4400" b="1" dirty="0" smtClean="0">
                <a:solidFill>
                  <a:srgbClr val="FFFFFF"/>
                </a:solidFill>
                <a:latin typeface="Arial Narrow" panose="020B0606020202030204" pitchFamily="34" charset="0"/>
              </a:rPr>
              <a:t>Minister </a:t>
            </a:r>
            <a:r>
              <a:rPr lang="en-US" altLang="en-US" sz="4400" b="1" dirty="0">
                <a:solidFill>
                  <a:srgbClr val="FFFFFF"/>
                </a:solidFill>
                <a:latin typeface="Arial Narrow" panose="020B0606020202030204" pitchFamily="34" charset="0"/>
              </a:rPr>
              <a:t>to one another as a steward of what God has given you whether it is related to speaking or serving</a:t>
            </a:r>
          </a:p>
          <a:p>
            <a:pPr marL="625475" indent="-625475" eaLnBrk="1" hangingPunct="1">
              <a:buFont typeface="+mj-lt"/>
              <a:buAutoNum type="arabicParenR" startAt="4"/>
            </a:pPr>
            <a:r>
              <a:rPr lang="en-US" altLang="en-US" sz="4400" b="1" dirty="0" smtClean="0">
                <a:solidFill>
                  <a:srgbClr val="FFFFFF"/>
                </a:solidFill>
                <a:latin typeface="Arial Narrow" panose="020B0606020202030204" pitchFamily="34" charset="0"/>
              </a:rPr>
              <a:t>Do </a:t>
            </a:r>
            <a:r>
              <a:rPr lang="en-US" altLang="en-US" sz="4400" b="1" dirty="0">
                <a:solidFill>
                  <a:srgbClr val="FFFFFF"/>
                </a:solidFill>
                <a:latin typeface="Arial Narrow" panose="020B0606020202030204" pitchFamily="34" charset="0"/>
              </a:rPr>
              <a:t>all things to the glory of God through Jesus Christ our Lord</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55927242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subTnLst>
                                    <p:animClr clrSpc="rgb" dir="cw">
                                      <p:cBhvr override="childStyle">
                                        <p:cTn dur="1" fill="hold" display="0" masterRel="nextClick" afterEffect="1"/>
                                        <p:tgtEl>
                                          <p:spTgt spid="60419">
                                            <p:txEl>
                                              <p:pRg st="1" end="1"/>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p:cTn id="24"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036"/>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Jude 24-25</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228600" y="838200"/>
            <a:ext cx="8610600" cy="6019800"/>
          </a:xfrm>
          <a:noFill/>
        </p:spPr>
        <p:txBody>
          <a:bodyPr/>
          <a:lstStyle/>
          <a:p>
            <a:pPr marL="0" indent="0" eaLnBrk="1" hangingPunct="1">
              <a:buNone/>
            </a:pPr>
            <a:r>
              <a:rPr lang="en-US" altLang="en-US" sz="4400" b="1" dirty="0">
                <a:solidFill>
                  <a:srgbClr val="FFFFFF"/>
                </a:solidFill>
                <a:latin typeface="Arial Narrow" panose="020B0606020202030204" pitchFamily="34" charset="0"/>
              </a:rPr>
              <a:t>Now to Him who is able to keep you from stumbling, and to make you stand in the presence of His glory blameless with great joy, 25 to the only God our Savior, through Jesus Christ our Lord, be glory, majesty, dominion and authority, before all time and now and forever. Amen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600396706"/>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Living with Eternity in </a:t>
            </a:r>
            <a:r>
              <a:rPr lang="en-US" altLang="en-US" b="1" u="sng" dirty="0" smtClean="0">
                <a:solidFill>
                  <a:srgbClr val="A0D0FF"/>
                </a:solidFill>
                <a:latin typeface="Arial Narrow" panose="020B0606020202030204" pitchFamily="34" charset="0"/>
              </a:rPr>
              <a:t>View</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4:7-11</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smtClean="0">
                <a:solidFill>
                  <a:srgbClr val="FFFFFF"/>
                </a:solidFill>
                <a:latin typeface="Arial Narrow" panose="020B0606020202030204" pitchFamily="34" charset="0"/>
              </a:rPr>
              <a:t> 1 </a:t>
            </a:r>
            <a:r>
              <a:rPr lang="en-US" altLang="en-US" sz="4400" b="1" dirty="0">
                <a:solidFill>
                  <a:srgbClr val="FFFFFF"/>
                </a:solidFill>
                <a:latin typeface="Arial Narrow" panose="020B0606020202030204" pitchFamily="34" charset="0"/>
              </a:rPr>
              <a:t>Peter 4:1-11</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Review</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a:t>
            </a:r>
            <a:r>
              <a:rPr lang="en-US" altLang="en-US" sz="3600" b="1" dirty="0">
                <a:solidFill>
                  <a:srgbClr val="FFFF99"/>
                </a:solidFill>
                <a:latin typeface="Arial Narrow" panose="020B0606020202030204" pitchFamily="34" charset="0"/>
              </a:rPr>
              <a:t>Peter 4:1-6</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“Arm yourself” like a soldier preparing for battle by putting on his armor and taking up his weapons </a:t>
            </a:r>
          </a:p>
          <a:p>
            <a:pPr eaLnBrk="1" hangingPunct="1"/>
            <a:r>
              <a:rPr lang="en-US" altLang="en-US" sz="4400" b="1" dirty="0" smtClean="0">
                <a:solidFill>
                  <a:srgbClr val="FFFFFF"/>
                </a:solidFill>
                <a:latin typeface="Arial Narrow" panose="020B0606020202030204" pitchFamily="34" charset="0"/>
              </a:rPr>
              <a:t>Follow </a:t>
            </a:r>
            <a:r>
              <a:rPr lang="en-US" altLang="en-US" sz="4400" b="1" dirty="0">
                <a:solidFill>
                  <a:srgbClr val="FFFFFF"/>
                </a:solidFill>
                <a:latin typeface="Arial Narrow" panose="020B0606020202030204" pitchFamily="34" charset="0"/>
              </a:rPr>
              <a:t>the example of Jesus Christ with His purpose and mindset to live your life according to the will of </a:t>
            </a:r>
            <a:r>
              <a:rPr lang="en-US" altLang="en-US" sz="4400" b="1" dirty="0" smtClean="0">
                <a:solidFill>
                  <a:srgbClr val="FFFFFF"/>
                </a:solidFill>
                <a:latin typeface="Arial Narrow" panose="020B0606020202030204" pitchFamily="34" charset="0"/>
              </a:rPr>
              <a:t>God</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Review</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a:t>
            </a:r>
            <a:r>
              <a:rPr lang="en-US" altLang="en-US" sz="3600" b="1" dirty="0">
                <a:solidFill>
                  <a:srgbClr val="FFFF99"/>
                </a:solidFill>
                <a:latin typeface="Arial Narrow" panose="020B0606020202030204" pitchFamily="34" charset="0"/>
              </a:rPr>
              <a:t>Peter 4:1-6</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Do </a:t>
            </a:r>
            <a:r>
              <a:rPr lang="en-US" altLang="en-US" sz="4400" b="1" dirty="0">
                <a:solidFill>
                  <a:srgbClr val="FFFFFF"/>
                </a:solidFill>
                <a:latin typeface="Arial Narrow" panose="020B0606020202030204" pitchFamily="34" charset="0"/>
              </a:rPr>
              <a:t>not live any longer according to the former sinful manner of life but instead according to the will of God</a:t>
            </a:r>
          </a:p>
          <a:p>
            <a:pPr eaLnBrk="1" hangingPunct="1"/>
            <a:r>
              <a:rPr lang="en-US" altLang="en-US" sz="4400" b="1" dirty="0" smtClean="0">
                <a:solidFill>
                  <a:srgbClr val="FFFFFF"/>
                </a:solidFill>
                <a:latin typeface="Arial Narrow" panose="020B0606020202030204" pitchFamily="34" charset="0"/>
              </a:rPr>
              <a:t>Be </a:t>
            </a:r>
            <a:r>
              <a:rPr lang="en-US" altLang="en-US" sz="4400" b="1" dirty="0">
                <a:solidFill>
                  <a:srgbClr val="FFFFFF"/>
                </a:solidFill>
                <a:latin typeface="Arial Narrow" panose="020B0606020202030204" pitchFamily="34" charset="0"/>
              </a:rPr>
              <a:t>prepared to lose friends &amp; even be blasphemed because you will no longer join them in their sinful </a:t>
            </a:r>
            <a:r>
              <a:rPr lang="en-US" altLang="en-US" sz="4400" b="1" dirty="0" smtClean="0">
                <a:solidFill>
                  <a:srgbClr val="FFFFFF"/>
                </a:solidFill>
                <a:latin typeface="Arial Narrow" panose="020B0606020202030204" pitchFamily="34" charset="0"/>
              </a:rPr>
              <a:t>pursuits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0144354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Review</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a:t>
            </a:r>
            <a:r>
              <a:rPr lang="en-US" altLang="en-US" sz="3600" b="1" dirty="0">
                <a:solidFill>
                  <a:srgbClr val="FFFF99"/>
                </a:solidFill>
                <a:latin typeface="Arial Narrow" panose="020B0606020202030204" pitchFamily="34" charset="0"/>
              </a:rPr>
              <a:t>Peter 4:1-6</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will judge everyone according to their deeds - the wicked for condemnation, the righteous for rewards</a:t>
            </a:r>
          </a:p>
          <a:p>
            <a:pPr eaLnBrk="1" hangingPunct="1"/>
            <a:r>
              <a:rPr lang="en-US" altLang="en-US" sz="4400" b="1" dirty="0" smtClean="0">
                <a:solidFill>
                  <a:srgbClr val="FFFFFF"/>
                </a:solidFill>
                <a:latin typeface="Arial Narrow" panose="020B0606020202030204" pitchFamily="34" charset="0"/>
              </a:rPr>
              <a:t>Take </a:t>
            </a:r>
            <a:r>
              <a:rPr lang="en-US" altLang="en-US" sz="4400" b="1" dirty="0">
                <a:solidFill>
                  <a:srgbClr val="FFFFFF"/>
                </a:solidFill>
                <a:latin typeface="Arial Narrow" panose="020B0606020202030204" pitchFamily="34" charset="0"/>
              </a:rPr>
              <a:t>to heart the promise of the gospel that death for the Christian is only a transition to eternal life </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09161754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5953"/>
            <a:ext cx="9144000" cy="1231106"/>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The End Draws Near</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I Peter 4:7</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The end - a point of time marking the end of a duration  - the reference is to the beginning of the day of the Lord</a:t>
            </a:r>
          </a:p>
          <a:p>
            <a:pPr eaLnBrk="1" hangingPunct="1"/>
            <a:r>
              <a:rPr lang="en-US" altLang="en-US" sz="4400" b="1" dirty="0" smtClean="0">
                <a:solidFill>
                  <a:srgbClr val="FFFFFF"/>
                </a:solidFill>
                <a:latin typeface="Arial Narrow" panose="020B0606020202030204" pitchFamily="34" charset="0"/>
              </a:rPr>
              <a:t>Peter </a:t>
            </a:r>
            <a:r>
              <a:rPr lang="en-US" altLang="en-US" sz="4400" b="1" dirty="0">
                <a:solidFill>
                  <a:srgbClr val="FFFFFF"/>
                </a:solidFill>
                <a:latin typeface="Arial Narrow" panose="020B0606020202030204" pitchFamily="34" charset="0"/>
              </a:rPr>
              <a:t>refers to the Lord’s return or the last time in 1:3-4, 5, 7, 11, 13, 20; 4:13 &amp; </a:t>
            </a:r>
            <a:r>
              <a:rPr lang="en-US" altLang="en-US" sz="4400" b="1" dirty="0" smtClean="0">
                <a:solidFill>
                  <a:srgbClr val="FFFFFF"/>
                </a:solidFill>
                <a:latin typeface="Arial Narrow" panose="020B0606020202030204" pitchFamily="34" charset="0"/>
              </a:rPr>
              <a:t>5:4</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5953"/>
            <a:ext cx="9144000" cy="1231106"/>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The End Draws Near</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4:7</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2 </a:t>
            </a:r>
            <a:r>
              <a:rPr lang="en-US" altLang="en-US" sz="4400" b="1" dirty="0">
                <a:solidFill>
                  <a:srgbClr val="FFFFFF"/>
                </a:solidFill>
                <a:latin typeface="Arial Narrow" panose="020B0606020202030204" pitchFamily="34" charset="0"/>
              </a:rPr>
              <a:t>Peter 3:10-13 begins with the day of the Lord and then jumps to the beginning of eternity</a:t>
            </a:r>
          </a:p>
          <a:p>
            <a:pPr eaLnBrk="1" hangingPunct="1"/>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draw near” in perfect tense -it has already occurred &amp; continues to be - emphasizes </a:t>
            </a:r>
            <a:r>
              <a:rPr lang="en-US" altLang="en-US" sz="4400" b="1" dirty="0" err="1" smtClean="0">
                <a:solidFill>
                  <a:srgbClr val="FFFFFF"/>
                </a:solidFill>
                <a:latin typeface="Arial Narrow" panose="020B0606020202030204" pitchFamily="34" charset="0"/>
              </a:rPr>
              <a:t>imminency</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3740598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5953"/>
            <a:ext cx="9144000" cy="1231106"/>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The End Draws Near</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4:7</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imminent return of Christ appears in Matt., Lk., 6 of Paul’s letters, Heb., James, 1 Pet., 1 John, Jude &amp; Rev. </a:t>
            </a:r>
          </a:p>
          <a:p>
            <a:pPr eaLnBrk="1" hangingPunct="1"/>
            <a:r>
              <a:rPr lang="en-US" altLang="en-US" sz="4400" b="1" dirty="0" smtClean="0">
                <a:solidFill>
                  <a:srgbClr val="FFFFFF"/>
                </a:solidFill>
                <a:latin typeface="Arial Narrow" panose="020B0606020202030204" pitchFamily="34" charset="0"/>
              </a:rPr>
              <a:t>Imminence </a:t>
            </a:r>
            <a:r>
              <a:rPr lang="en-US" altLang="en-US" sz="4400" b="1" dirty="0">
                <a:solidFill>
                  <a:srgbClr val="FFFFFF"/>
                </a:solidFill>
                <a:latin typeface="Arial Narrow" panose="020B0606020202030204" pitchFamily="34" charset="0"/>
              </a:rPr>
              <a:t>- Jesus could return at any time (1 </a:t>
            </a:r>
            <a:r>
              <a:rPr lang="en-US" altLang="en-US" sz="4400" b="1" dirty="0" err="1">
                <a:solidFill>
                  <a:srgbClr val="FFFFFF"/>
                </a:solidFill>
                <a:latin typeface="Arial Narrow" panose="020B0606020202030204" pitchFamily="34" charset="0"/>
              </a:rPr>
              <a:t>Thess</a:t>
            </a:r>
            <a:r>
              <a:rPr lang="en-US" altLang="en-US" sz="4400" b="1" dirty="0">
                <a:solidFill>
                  <a:srgbClr val="FFFFFF"/>
                </a:solidFill>
                <a:latin typeface="Arial Narrow" panose="020B0606020202030204" pitchFamily="34" charset="0"/>
              </a:rPr>
              <a:t> 4:15-17), but He does not have to come immediately</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050607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782</TotalTime>
  <Words>1153</Words>
  <Application>Microsoft Office PowerPoint</Application>
  <PresentationFormat>On-screen Show (4:3)</PresentationFormat>
  <Paragraphs>113</Paragraphs>
  <Slides>29</Slides>
  <Notes>29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Arial</vt:lpstr>
      <vt:lpstr>Arial Narrow</vt:lpstr>
      <vt:lpstr>TekniaGreek</vt:lpstr>
      <vt:lpstr>Times New Roman</vt:lpstr>
      <vt:lpstr>Wingdings</vt:lpstr>
      <vt:lpstr>Custom Design</vt:lpstr>
      <vt:lpstr>3_Default Design</vt:lpstr>
      <vt:lpstr>Grace Bible Church  Glorifying God  by Making Disciples of Jesus Christ</vt:lpstr>
      <vt:lpstr>A reminder to consider others Please:</vt:lpstr>
      <vt:lpstr>Living with Eternity in View 1 Peter 4:7-11</vt:lpstr>
      <vt:lpstr>Review 1 Peter 4:1-6</vt:lpstr>
      <vt:lpstr>Review 1 Peter 4:1-6</vt:lpstr>
      <vt:lpstr>Review 1 Peter 4:1-6</vt:lpstr>
      <vt:lpstr>The End Draws Near I Peter 4:7</vt:lpstr>
      <vt:lpstr>The End Draws Near 4:7</vt:lpstr>
      <vt:lpstr>The End Draws Near 4:7</vt:lpstr>
      <vt:lpstr>Sound Mind &amp; Sober for Prayer   1 Peter 4:8</vt:lpstr>
      <vt:lpstr>Sound Mind &amp; Sober for Prayer   1 Peter 4:8</vt:lpstr>
      <vt:lpstr>Sound Mind &amp; Sober for Prayer   1 Peter 4:8</vt:lpstr>
      <vt:lpstr>The Priority of Love 1 Peter 4:8</vt:lpstr>
      <vt:lpstr>The Priority of Love 1 Peter 4:8</vt:lpstr>
      <vt:lpstr>The Priority of Love 1 Peter 4:8</vt:lpstr>
      <vt:lpstr>Hospitality Without Complaint  1 Peter 4:9</vt:lpstr>
      <vt:lpstr>Hospitality Without Complaint  1 Peter 4:9</vt:lpstr>
      <vt:lpstr>Hospitality Without Complaint  1 Peter 4:9</vt:lpstr>
      <vt:lpstr>Good Stewards of God’s Gift 1 Peter 4:10</vt:lpstr>
      <vt:lpstr>Speaking &amp; Serving to the Glory of God  1 Peter 4:11</vt:lpstr>
      <vt:lpstr>Speaking &amp; Serving to the Glory of God  1 Peter 4:11</vt:lpstr>
      <vt:lpstr>Speaking &amp; Serving to the Glory of God  1 Peter 4:11</vt:lpstr>
      <vt:lpstr>Conclusions Arm Yourself Defensively Against Sin</vt:lpstr>
      <vt:lpstr>Conclusions Arm Yourself Defensively Against Sin</vt:lpstr>
      <vt:lpstr>Conclusions Arm Yourself Defensively Against Sin</vt:lpstr>
      <vt:lpstr>Conclusions Arm Yourself Offensively for Righteousness</vt:lpstr>
      <vt:lpstr>Conclusions Arm Yourself Defensively Against Sin</vt:lpstr>
      <vt:lpstr>Jude 24-25</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Microsoft account</cp:lastModifiedBy>
  <cp:revision>51</cp:revision>
  <dcterms:modified xsi:type="dcterms:W3CDTF">2023-03-26T00:23:08Z</dcterms:modified>
</cp:coreProperties>
</file>