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62" r:id="rId2"/>
  </p:sldMasterIdLst>
  <p:notesMasterIdLst>
    <p:notesMasterId r:id="rId33"/>
  </p:notesMasterIdLst>
  <p:sldIdLst>
    <p:sldId id="296" r:id="rId3"/>
    <p:sldId id="299" r:id="rId4"/>
    <p:sldId id="260" r:id="rId5"/>
    <p:sldId id="300" r:id="rId6"/>
    <p:sldId id="301" r:id="rId7"/>
    <p:sldId id="278" r:id="rId8"/>
    <p:sldId id="302" r:id="rId9"/>
    <p:sldId id="303" r:id="rId10"/>
    <p:sldId id="279" r:id="rId11"/>
    <p:sldId id="304" r:id="rId12"/>
    <p:sldId id="305" r:id="rId13"/>
    <p:sldId id="306" r:id="rId14"/>
    <p:sldId id="280" r:id="rId15"/>
    <p:sldId id="307" r:id="rId16"/>
    <p:sldId id="281" r:id="rId17"/>
    <p:sldId id="308" r:id="rId18"/>
    <p:sldId id="309" r:id="rId19"/>
    <p:sldId id="282" r:id="rId20"/>
    <p:sldId id="310" r:id="rId21"/>
    <p:sldId id="311" r:id="rId22"/>
    <p:sldId id="283" r:id="rId23"/>
    <p:sldId id="313" r:id="rId24"/>
    <p:sldId id="312" r:id="rId25"/>
    <p:sldId id="284" r:id="rId26"/>
    <p:sldId id="314" r:id="rId27"/>
    <p:sldId id="315" r:id="rId28"/>
    <p:sldId id="287" r:id="rId29"/>
    <p:sldId id="316" r:id="rId30"/>
    <p:sldId id="286" r:id="rId31"/>
    <p:sldId id="297"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46" autoAdjust="0"/>
    <p:restoredTop sz="94660" autoAdjust="0"/>
  </p:normalViewPr>
  <p:slideViewPr>
    <p:cSldViewPr>
      <p:cViewPr varScale="1">
        <p:scale>
          <a:sx n="106" d="100"/>
          <a:sy n="106" d="100"/>
        </p:scale>
        <p:origin x="1008"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419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0"/>
            <a:r>
              <a:rPr lang="en-US" noProof="0" smtClean="0"/>
              <a:t>Second level</a:t>
            </a:r>
          </a:p>
          <a:p>
            <a:pPr lvl="0"/>
            <a:r>
              <a:rPr lang="en-US" noProof="0" smtClean="0"/>
              <a:t>Third level</a:t>
            </a:r>
          </a:p>
          <a:p>
            <a:pPr lvl="0"/>
            <a:r>
              <a:rPr lang="en-US" noProof="0" smtClean="0"/>
              <a:t>Fourth level</a:t>
            </a:r>
          </a:p>
          <a:p>
            <a:pPr lvl="0"/>
            <a:r>
              <a:rPr lang="en-US" noProof="0" smtClean="0"/>
              <a:t>Fifth level</a:t>
            </a:r>
          </a:p>
        </p:txBody>
      </p:sp>
      <p:sp>
        <p:nvSpPr>
          <p:cNvPr id="419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419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A5AEB6EA-B86C-4C43-B268-F244B32E5FD0}" type="slidenum">
              <a:rPr lang="en-US" altLang="en-US"/>
              <a:pPr>
                <a:defRPr/>
              </a:pPr>
              <a:t>‹#›</a:t>
            </a:fld>
            <a:endParaRPr lang="en-US" altLang="en-US"/>
          </a:p>
        </p:txBody>
      </p:sp>
    </p:spTree>
    <p:extLst>
      <p:ext uri="{BB962C8B-B14F-4D97-AF65-F5344CB8AC3E}">
        <p14:creationId xmlns:p14="http://schemas.microsoft.com/office/powerpoint/2010/main" val="12515256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742950" indent="-28575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11430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6002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2057400" indent="-228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8228B95-21EB-4025-906B-C1585341E57F}" type="slidenum">
              <a:rPr lang="en-US" altLang="en-US" smtClean="0"/>
              <a:pPr>
                <a:spcBef>
                  <a:spcPct val="0"/>
                </a:spcBef>
              </a:pPr>
              <a:t>1</a:t>
            </a:fld>
            <a:endParaRPr lang="en-US" altLang="en-US" smtClean="0"/>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41261561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9F6CF0-4FE1-4992-AAD8-98288FA939CF}" type="slidenum">
              <a:rPr lang="en-US" altLang="en-US" smtClean="0">
                <a:solidFill>
                  <a:srgbClr val="000000"/>
                </a:solidFill>
              </a:rPr>
              <a:pPr>
                <a:spcBef>
                  <a:spcPct val="0"/>
                </a:spcBef>
              </a:pPr>
              <a:t>10</a:t>
            </a:fld>
            <a:endParaRPr lang="en-US" altLang="en-US" smtClean="0">
              <a:solidFill>
                <a:srgbClr val="000000"/>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55185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9F6CF0-4FE1-4992-AAD8-98288FA939CF}" type="slidenum">
              <a:rPr lang="en-US" altLang="en-US" smtClean="0">
                <a:solidFill>
                  <a:srgbClr val="000000"/>
                </a:solidFill>
              </a:rPr>
              <a:pPr>
                <a:spcBef>
                  <a:spcPct val="0"/>
                </a:spcBef>
              </a:pPr>
              <a:t>11</a:t>
            </a:fld>
            <a:endParaRPr lang="en-US" altLang="en-US" smtClean="0">
              <a:solidFill>
                <a:srgbClr val="000000"/>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9711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9F6CF0-4FE1-4992-AAD8-98288FA939CF}" type="slidenum">
              <a:rPr lang="en-US" altLang="en-US" smtClean="0">
                <a:solidFill>
                  <a:srgbClr val="000000"/>
                </a:solidFill>
              </a:rPr>
              <a:pPr>
                <a:spcBef>
                  <a:spcPct val="0"/>
                </a:spcBef>
              </a:pPr>
              <a:t>12</a:t>
            </a:fld>
            <a:endParaRPr lang="en-US" altLang="en-US" smtClean="0">
              <a:solidFill>
                <a:srgbClr val="000000"/>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83471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42BF24C-4FCA-4AC5-8C0C-FDC2164E3CE1}" type="slidenum">
              <a:rPr lang="en-US" altLang="en-US" smtClean="0"/>
              <a:pPr>
                <a:spcBef>
                  <a:spcPct val="0"/>
                </a:spcBef>
              </a:pPr>
              <a:t>13</a:t>
            </a:fld>
            <a:endParaRPr lang="en-US"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39372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C42BF24C-4FCA-4AC5-8C0C-FDC2164E3CE1}" type="slidenum">
              <a:rPr lang="en-US" altLang="en-US" smtClean="0">
                <a:solidFill>
                  <a:srgbClr val="000000"/>
                </a:solidFill>
              </a:rPr>
              <a:pPr>
                <a:spcBef>
                  <a:spcPct val="0"/>
                </a:spcBef>
              </a:pPr>
              <a:t>14</a:t>
            </a:fld>
            <a:endParaRPr lang="en-US" altLang="en-US" smtClean="0">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211365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392A2DB-1E2F-4659-B070-F9692E198C35}" type="slidenum">
              <a:rPr lang="en-US" altLang="en-US" smtClean="0"/>
              <a:pPr>
                <a:spcBef>
                  <a:spcPct val="0"/>
                </a:spcBef>
              </a:pPr>
              <a:t>15</a:t>
            </a:fld>
            <a:endParaRPr lang="en-US"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4038344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392A2DB-1E2F-4659-B070-F9692E198C35}" type="slidenum">
              <a:rPr lang="en-US" altLang="en-US" smtClean="0">
                <a:solidFill>
                  <a:srgbClr val="000000"/>
                </a:solidFill>
              </a:rPr>
              <a:pPr>
                <a:spcBef>
                  <a:spcPct val="0"/>
                </a:spcBef>
              </a:pPr>
              <a:t>16</a:t>
            </a:fld>
            <a:endParaRPr lang="en-US" altLang="en-US" smtClean="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96673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392A2DB-1E2F-4659-B070-F9692E198C35}" type="slidenum">
              <a:rPr lang="en-US" altLang="en-US" smtClean="0">
                <a:solidFill>
                  <a:srgbClr val="000000"/>
                </a:solidFill>
              </a:rPr>
              <a:pPr>
                <a:spcBef>
                  <a:spcPct val="0"/>
                </a:spcBef>
              </a:pPr>
              <a:t>17</a:t>
            </a:fld>
            <a:endParaRPr lang="en-US" altLang="en-US" smtClean="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97537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7DF3EB-E362-4217-8B86-BF2257AD4632}" type="slidenum">
              <a:rPr lang="en-US" altLang="en-US" smtClean="0"/>
              <a:pPr>
                <a:spcBef>
                  <a:spcPct val="0"/>
                </a:spcBef>
              </a:pPr>
              <a:t>18</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9478198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7DF3EB-E362-4217-8B86-BF2257AD4632}" type="slidenum">
              <a:rPr lang="en-US" altLang="en-US" smtClean="0">
                <a:solidFill>
                  <a:srgbClr val="000000"/>
                </a:solidFill>
              </a:rPr>
              <a:pPr>
                <a:spcBef>
                  <a:spcPct val="0"/>
                </a:spcBef>
              </a:pPr>
              <a:t>19</a:t>
            </a:fld>
            <a:endParaRPr lang="en-US"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05732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67B096E2-046B-4A25-9C43-4D1996FC9342}" type="slidenum">
              <a:rPr lang="en-US" altLang="en-US" smtClean="0">
                <a:solidFill>
                  <a:srgbClr val="000000"/>
                </a:solidFill>
              </a:rPr>
              <a:pPr>
                <a:spcBef>
                  <a:spcPct val="0"/>
                </a:spcBef>
              </a:pPr>
              <a:t>2</a:t>
            </a:fld>
            <a:endParaRPr lang="en-US" altLang="en-US" smtClean="0">
              <a:solidFill>
                <a:srgbClr val="000000"/>
              </a:solidFill>
            </a:endParaRPr>
          </a:p>
        </p:txBody>
      </p:sp>
      <p:sp>
        <p:nvSpPr>
          <p:cNvPr id="717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lgn="r">
              <a:spcBef>
                <a:spcPct val="0"/>
              </a:spcBef>
            </a:pPr>
            <a:fld id="{8236C660-832D-4EFC-8C8B-6D1275D7246F}" type="slidenum">
              <a:rPr lang="en-US" altLang="en-US">
                <a:solidFill>
                  <a:srgbClr val="000000"/>
                </a:solidFill>
              </a:rPr>
              <a:pPr algn="r">
                <a:spcBef>
                  <a:spcPct val="0"/>
                </a:spcBef>
              </a:pPr>
              <a:t>2</a:t>
            </a:fld>
            <a:endParaRPr lang="en-US" altLang="en-US">
              <a:solidFill>
                <a:srgbClr val="000000"/>
              </a:solidFill>
            </a:endParaRPr>
          </a:p>
        </p:txBody>
      </p:sp>
      <p:sp>
        <p:nvSpPr>
          <p:cNvPr id="7172" name="Rectangle 2"/>
          <p:cNvSpPr>
            <a:spLocks noGrp="1" noRot="1" noChangeAspect="1" noChangeArrowheads="1" noTextEdit="1"/>
          </p:cNvSpPr>
          <p:nvPr>
            <p:ph type="sldImg"/>
          </p:nvPr>
        </p:nvSpPr>
        <p:spPr>
          <a:ln/>
        </p:spPr>
      </p:sp>
      <p:sp>
        <p:nvSpPr>
          <p:cNvPr id="717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32946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27DF3EB-E362-4217-8B86-BF2257AD4632}" type="slidenum">
              <a:rPr lang="en-US" altLang="en-US" smtClean="0">
                <a:solidFill>
                  <a:srgbClr val="000000"/>
                </a:solidFill>
              </a:rPr>
              <a:pPr>
                <a:spcBef>
                  <a:spcPct val="0"/>
                </a:spcBef>
              </a:pPr>
              <a:t>20</a:t>
            </a:fld>
            <a:endParaRPr lang="en-US"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2232369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05F50FB-1FB7-4234-8B6C-6418639507CE}" type="slidenum">
              <a:rPr lang="en-US" altLang="en-US" smtClean="0"/>
              <a:pPr>
                <a:spcBef>
                  <a:spcPct val="0"/>
                </a:spcBef>
              </a:pPr>
              <a:t>21</a:t>
            </a:fld>
            <a:endParaRPr lang="en-US" alt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8006076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05F50FB-1FB7-4234-8B6C-6418639507CE}" type="slidenum">
              <a:rPr lang="en-US" altLang="en-US" smtClean="0">
                <a:solidFill>
                  <a:srgbClr val="000000"/>
                </a:solidFill>
              </a:rPr>
              <a:pPr>
                <a:spcBef>
                  <a:spcPct val="0"/>
                </a:spcBef>
              </a:pPr>
              <a:t>22</a:t>
            </a:fld>
            <a:endParaRPr lang="en-US" altLang="en-US" smtClean="0">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019685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05F50FB-1FB7-4234-8B6C-6418639507CE}" type="slidenum">
              <a:rPr lang="en-US" altLang="en-US" smtClean="0">
                <a:solidFill>
                  <a:srgbClr val="000000"/>
                </a:solidFill>
              </a:rPr>
              <a:pPr>
                <a:spcBef>
                  <a:spcPct val="0"/>
                </a:spcBef>
              </a:pPr>
              <a:t>23</a:t>
            </a:fld>
            <a:endParaRPr lang="en-US" altLang="en-US" smtClean="0">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6760051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457A68-1D1D-4E1C-8CBC-5AC8B61F8A9F}" type="slidenum">
              <a:rPr lang="en-US" altLang="en-US" smtClean="0"/>
              <a:pPr>
                <a:spcBef>
                  <a:spcPct val="0"/>
                </a:spcBef>
              </a:pPr>
              <a:t>24</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644486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457A68-1D1D-4E1C-8CBC-5AC8B61F8A9F}" type="slidenum">
              <a:rPr lang="en-US" altLang="en-US" smtClean="0">
                <a:solidFill>
                  <a:srgbClr val="000000"/>
                </a:solidFill>
              </a:rPr>
              <a:pPr>
                <a:spcBef>
                  <a:spcPct val="0"/>
                </a:spcBef>
              </a:pPr>
              <a:t>25</a:t>
            </a:fld>
            <a:endParaRPr lang="en-US" altLang="en-US" smtClean="0">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8126168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02457A68-1D1D-4E1C-8CBC-5AC8B61F8A9F}" type="slidenum">
              <a:rPr lang="en-US" altLang="en-US" smtClean="0">
                <a:solidFill>
                  <a:srgbClr val="000000"/>
                </a:solidFill>
              </a:rPr>
              <a:pPr>
                <a:spcBef>
                  <a:spcPct val="0"/>
                </a:spcBef>
              </a:pPr>
              <a:t>26</a:t>
            </a:fld>
            <a:endParaRPr lang="en-US" altLang="en-US" smtClean="0">
              <a:solidFill>
                <a:srgbClr val="000000"/>
              </a:solidFill>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464439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DFDC9C-CB00-4020-9086-26D71BB02989}" type="slidenum">
              <a:rPr lang="en-US" altLang="en-US" smtClean="0"/>
              <a:pPr>
                <a:spcBef>
                  <a:spcPct val="0"/>
                </a:spcBef>
              </a:pPr>
              <a:t>27</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616101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9DFDC9C-CB00-4020-9086-26D71BB02989}" type="slidenum">
              <a:rPr lang="en-US" altLang="en-US" smtClean="0">
                <a:solidFill>
                  <a:srgbClr val="000000"/>
                </a:solidFill>
              </a:rPr>
              <a:pPr>
                <a:spcBef>
                  <a:spcPct val="0"/>
                </a:spcBef>
              </a:pPr>
              <a:t>28</a:t>
            </a:fld>
            <a:endParaRPr lang="en-US" altLang="en-US" smtClean="0">
              <a:solidFill>
                <a:srgbClr val="000000"/>
              </a:solidFill>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1675231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BB2C528F-F21E-4101-AE81-5F4E767A82E1}" type="slidenum">
              <a:rPr lang="en-US" altLang="en-US" smtClean="0"/>
              <a:pPr>
                <a:spcBef>
                  <a:spcPct val="0"/>
                </a:spcBef>
              </a:pPr>
              <a:t>29</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954600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302AF8D-28A8-4714-A753-EA04B8851F6A}" type="slidenum">
              <a:rPr lang="en-US" altLang="en-US" smtClean="0"/>
              <a:pPr>
                <a:spcBef>
                  <a:spcPct val="0"/>
                </a:spcBef>
              </a:pPr>
              <a:t>3</a:t>
            </a:fld>
            <a:endParaRPr lang="en-US" altLang="en-US"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30812678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3728E302-05BA-4652-94D5-572052F7AC82}" type="slidenum">
              <a:rPr lang="en-US" altLang="en-US" smtClean="0"/>
              <a:pPr>
                <a:spcBef>
                  <a:spcPct val="0"/>
                </a:spcBef>
              </a:pPr>
              <a:t>30</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783450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302AF8D-28A8-4714-A753-EA04B8851F6A}" type="slidenum">
              <a:rPr lang="en-US" altLang="en-US" smtClean="0">
                <a:solidFill>
                  <a:srgbClr val="000000"/>
                </a:solidFill>
              </a:rPr>
              <a:pPr>
                <a:spcBef>
                  <a:spcPct val="0"/>
                </a:spcBef>
              </a:pPr>
              <a:t>4</a:t>
            </a:fld>
            <a:endParaRPr lang="en-US" altLang="en-US" smtClean="0">
              <a:solidFill>
                <a:srgbClr val="000000"/>
              </a:solidFill>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534275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A302AF8D-28A8-4714-A753-EA04B8851F6A}" type="slidenum">
              <a:rPr lang="en-US" altLang="en-US" smtClean="0">
                <a:solidFill>
                  <a:srgbClr val="000000"/>
                </a:solidFill>
              </a:rPr>
              <a:pPr>
                <a:spcBef>
                  <a:spcPct val="0"/>
                </a:spcBef>
              </a:pPr>
              <a:t>5</a:t>
            </a:fld>
            <a:endParaRPr lang="en-US" altLang="en-US" smtClean="0">
              <a:solidFill>
                <a:srgbClr val="000000"/>
              </a:solidFill>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6887275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4B0E649-40E0-487D-9D44-ECF86A3A3813}" type="slidenum">
              <a:rPr lang="en-US" altLang="en-US" smtClean="0"/>
              <a:pPr>
                <a:spcBef>
                  <a:spcPct val="0"/>
                </a:spcBef>
              </a:pPr>
              <a:t>6</a:t>
            </a:fld>
            <a:endParaRPr lang="en-US" altLang="en-US" smtClean="0"/>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211930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4B0E649-40E0-487D-9D44-ECF86A3A3813}" type="slidenum">
              <a:rPr lang="en-US" altLang="en-US" smtClean="0">
                <a:solidFill>
                  <a:srgbClr val="000000"/>
                </a:solidFill>
              </a:rPr>
              <a:pPr>
                <a:spcBef>
                  <a:spcPct val="0"/>
                </a:spcBef>
              </a:pPr>
              <a:t>7</a:t>
            </a:fld>
            <a:endParaRPr lang="en-US" altLang="en-US" smtClean="0">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334030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24B0E649-40E0-487D-9D44-ECF86A3A3813}" type="slidenum">
              <a:rPr lang="en-US" altLang="en-US" smtClean="0">
                <a:solidFill>
                  <a:srgbClr val="000000"/>
                </a:solidFill>
              </a:rPr>
              <a:pPr>
                <a:spcBef>
                  <a:spcPct val="0"/>
                </a:spcBef>
              </a:pPr>
              <a:t>8</a:t>
            </a:fld>
            <a:endParaRPr lang="en-US" altLang="en-US" smtClean="0">
              <a:solidFill>
                <a:srgbClr val="000000"/>
              </a:solidFill>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941676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cs typeface="Arial" panose="020B0604020202020204" pitchFamily="34" charset="0"/>
              </a:defRPr>
            </a:lvl1pPr>
            <a:lvl2pPr marL="742950" indent="-28575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5E9F6CF0-4FE1-4992-AAD8-98288FA939CF}" type="slidenum">
              <a:rPr lang="en-US" altLang="en-US" smtClean="0"/>
              <a:pPr>
                <a:spcBef>
                  <a:spcPct val="0"/>
                </a:spcBef>
              </a:pPr>
              <a:t>9</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81167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95472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7954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5745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5745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86404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42A08B1-3AD8-49BB-B985-C7A452A92201}" type="slidenum">
              <a:rPr lang="en-US" altLang="en-US"/>
              <a:pPr>
                <a:defRPr/>
              </a:pPr>
              <a:t>‹#›</a:t>
            </a:fld>
            <a:endParaRPr lang="en-US" altLang="en-US"/>
          </a:p>
        </p:txBody>
      </p:sp>
    </p:spTree>
    <p:extLst>
      <p:ext uri="{BB962C8B-B14F-4D97-AF65-F5344CB8AC3E}">
        <p14:creationId xmlns:p14="http://schemas.microsoft.com/office/powerpoint/2010/main" val="3962529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E8709B4-BDAE-459F-95A2-5B36DB53A5F7}" type="slidenum">
              <a:rPr lang="en-US" altLang="en-US"/>
              <a:pPr>
                <a:defRPr/>
              </a:pPr>
              <a:t>‹#›</a:t>
            </a:fld>
            <a:endParaRPr lang="en-US" altLang="en-US"/>
          </a:p>
        </p:txBody>
      </p:sp>
    </p:spTree>
    <p:extLst>
      <p:ext uri="{BB962C8B-B14F-4D97-AF65-F5344CB8AC3E}">
        <p14:creationId xmlns:p14="http://schemas.microsoft.com/office/powerpoint/2010/main" val="1296897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C3091A-F5CA-4804-B02B-CF0687C0A701}" type="slidenum">
              <a:rPr lang="en-US" altLang="en-US"/>
              <a:pPr>
                <a:defRPr/>
              </a:pPr>
              <a:t>‹#›</a:t>
            </a:fld>
            <a:endParaRPr lang="en-US" altLang="en-US"/>
          </a:p>
        </p:txBody>
      </p:sp>
    </p:spTree>
    <p:extLst>
      <p:ext uri="{BB962C8B-B14F-4D97-AF65-F5344CB8AC3E}">
        <p14:creationId xmlns:p14="http://schemas.microsoft.com/office/powerpoint/2010/main" val="2323349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21E3E15-3C13-411F-85F2-9E9EE8534F4A}" type="slidenum">
              <a:rPr lang="en-US" altLang="en-US"/>
              <a:pPr>
                <a:defRPr/>
              </a:pPr>
              <a:t>‹#›</a:t>
            </a:fld>
            <a:endParaRPr lang="en-US" altLang="en-US"/>
          </a:p>
        </p:txBody>
      </p:sp>
    </p:spTree>
    <p:extLst>
      <p:ext uri="{BB962C8B-B14F-4D97-AF65-F5344CB8AC3E}">
        <p14:creationId xmlns:p14="http://schemas.microsoft.com/office/powerpoint/2010/main" val="14073724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BC4063C-4811-4D4B-A3FF-2B8C967C0D1E}" type="slidenum">
              <a:rPr lang="en-US" altLang="en-US"/>
              <a:pPr>
                <a:defRPr/>
              </a:pPr>
              <a:t>‹#›</a:t>
            </a:fld>
            <a:endParaRPr lang="en-US" altLang="en-US"/>
          </a:p>
        </p:txBody>
      </p:sp>
    </p:spTree>
    <p:extLst>
      <p:ext uri="{BB962C8B-B14F-4D97-AF65-F5344CB8AC3E}">
        <p14:creationId xmlns:p14="http://schemas.microsoft.com/office/powerpoint/2010/main" val="3815873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B485C2E-2EC8-414B-BDD6-35F3F483CF9C}" type="slidenum">
              <a:rPr lang="en-US" altLang="en-US"/>
              <a:pPr>
                <a:defRPr/>
              </a:pPr>
              <a:t>‹#›</a:t>
            </a:fld>
            <a:endParaRPr lang="en-US" altLang="en-US"/>
          </a:p>
        </p:txBody>
      </p:sp>
    </p:spTree>
    <p:extLst>
      <p:ext uri="{BB962C8B-B14F-4D97-AF65-F5344CB8AC3E}">
        <p14:creationId xmlns:p14="http://schemas.microsoft.com/office/powerpoint/2010/main" val="2551422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240B6CE-71F5-46BB-99D5-76D19BD505AD}" type="slidenum">
              <a:rPr lang="en-US" altLang="en-US"/>
              <a:pPr>
                <a:defRPr/>
              </a:pPr>
              <a:t>‹#›</a:t>
            </a:fld>
            <a:endParaRPr lang="en-US" altLang="en-US"/>
          </a:p>
        </p:txBody>
      </p:sp>
    </p:spTree>
    <p:extLst>
      <p:ext uri="{BB962C8B-B14F-4D97-AF65-F5344CB8AC3E}">
        <p14:creationId xmlns:p14="http://schemas.microsoft.com/office/powerpoint/2010/main" val="3243464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AD5AE03-8786-47DD-A6B7-34D4A447244E}" type="slidenum">
              <a:rPr lang="en-US" altLang="en-US"/>
              <a:pPr>
                <a:defRPr/>
              </a:pPr>
              <a:t>‹#›</a:t>
            </a:fld>
            <a:endParaRPr lang="en-US" altLang="en-US"/>
          </a:p>
        </p:txBody>
      </p:sp>
    </p:spTree>
    <p:extLst>
      <p:ext uri="{BB962C8B-B14F-4D97-AF65-F5344CB8AC3E}">
        <p14:creationId xmlns:p14="http://schemas.microsoft.com/office/powerpoint/2010/main" val="3404340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805794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FF2EE17-634D-4579-86EF-D4470673D02D}" type="slidenum">
              <a:rPr lang="en-US" altLang="en-US"/>
              <a:pPr>
                <a:defRPr/>
              </a:pPr>
              <a:t>‹#›</a:t>
            </a:fld>
            <a:endParaRPr lang="en-US" altLang="en-US"/>
          </a:p>
        </p:txBody>
      </p:sp>
    </p:spTree>
    <p:extLst>
      <p:ext uri="{BB962C8B-B14F-4D97-AF65-F5344CB8AC3E}">
        <p14:creationId xmlns:p14="http://schemas.microsoft.com/office/powerpoint/2010/main" val="1969268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3A5AEC-38FE-4C5B-87F0-EA8EA7EA1120}" type="slidenum">
              <a:rPr lang="en-US" altLang="en-US"/>
              <a:pPr>
                <a:defRPr/>
              </a:pPr>
              <a:t>‹#›</a:t>
            </a:fld>
            <a:endParaRPr lang="en-US" altLang="en-US"/>
          </a:p>
        </p:txBody>
      </p:sp>
    </p:spTree>
    <p:extLst>
      <p:ext uri="{BB962C8B-B14F-4D97-AF65-F5344CB8AC3E}">
        <p14:creationId xmlns:p14="http://schemas.microsoft.com/office/powerpoint/2010/main" val="16145466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AEE30DA-7CD3-4023-8036-89ED8E29BF5A}" type="slidenum">
              <a:rPr lang="en-US" altLang="en-US"/>
              <a:pPr>
                <a:defRPr/>
              </a:pPr>
              <a:t>‹#›</a:t>
            </a:fld>
            <a:endParaRPr lang="en-US" altLang="en-US"/>
          </a:p>
        </p:txBody>
      </p:sp>
    </p:spTree>
    <p:extLst>
      <p:ext uri="{BB962C8B-B14F-4D97-AF65-F5344CB8AC3E}">
        <p14:creationId xmlns:p14="http://schemas.microsoft.com/office/powerpoint/2010/main" val="3206121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64144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495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3972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4880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61075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8567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19089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60883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0" y="1219200"/>
            <a:ext cx="91440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i="1">
          <a:solidFill>
            <a:schemeClr val="bg1"/>
          </a:solidFill>
          <a:latin typeface="+mj-lt"/>
          <a:ea typeface="+mj-ea"/>
          <a:cs typeface="+mj-cs"/>
        </a:defRPr>
      </a:lvl1pPr>
      <a:lvl2pPr algn="ctr" rtl="0" eaLnBrk="0" fontAlgn="base" hangingPunct="0">
        <a:spcBef>
          <a:spcPct val="0"/>
        </a:spcBef>
        <a:spcAft>
          <a:spcPct val="0"/>
        </a:spcAft>
        <a:defRPr sz="4400" i="1">
          <a:solidFill>
            <a:schemeClr val="bg1"/>
          </a:solidFill>
          <a:latin typeface="Arial" pitchFamily="34" charset="0"/>
          <a:cs typeface="Arial" pitchFamily="34" charset="0"/>
        </a:defRPr>
      </a:lvl2pPr>
      <a:lvl3pPr algn="ctr" rtl="0" eaLnBrk="0" fontAlgn="base" hangingPunct="0">
        <a:spcBef>
          <a:spcPct val="0"/>
        </a:spcBef>
        <a:spcAft>
          <a:spcPct val="0"/>
        </a:spcAft>
        <a:defRPr sz="4400" i="1">
          <a:solidFill>
            <a:schemeClr val="bg1"/>
          </a:solidFill>
          <a:latin typeface="Arial" pitchFamily="34" charset="0"/>
          <a:cs typeface="Arial" pitchFamily="34" charset="0"/>
        </a:defRPr>
      </a:lvl3pPr>
      <a:lvl4pPr algn="ctr" rtl="0" eaLnBrk="0" fontAlgn="base" hangingPunct="0">
        <a:spcBef>
          <a:spcPct val="0"/>
        </a:spcBef>
        <a:spcAft>
          <a:spcPct val="0"/>
        </a:spcAft>
        <a:defRPr sz="4400" i="1">
          <a:solidFill>
            <a:schemeClr val="bg1"/>
          </a:solidFill>
          <a:latin typeface="Arial" pitchFamily="34" charset="0"/>
          <a:cs typeface="Arial" pitchFamily="34" charset="0"/>
        </a:defRPr>
      </a:lvl4pPr>
      <a:lvl5pPr algn="ctr" rtl="0" eaLnBrk="0" fontAlgn="base" hangingPunct="0">
        <a:spcBef>
          <a:spcPct val="0"/>
        </a:spcBef>
        <a:spcAft>
          <a:spcPct val="0"/>
        </a:spcAft>
        <a:defRPr sz="4400" i="1">
          <a:solidFill>
            <a:schemeClr val="bg1"/>
          </a:solidFill>
          <a:latin typeface="Arial" pitchFamily="34" charset="0"/>
          <a:cs typeface="Arial" pitchFamily="34" charset="0"/>
        </a:defRPr>
      </a:lvl5pPr>
      <a:lvl6pPr marL="457200" algn="ctr" rtl="0" fontAlgn="base">
        <a:spcBef>
          <a:spcPct val="0"/>
        </a:spcBef>
        <a:spcAft>
          <a:spcPct val="0"/>
        </a:spcAft>
        <a:defRPr sz="4400" i="1">
          <a:solidFill>
            <a:schemeClr val="bg1"/>
          </a:solidFill>
          <a:latin typeface="Arial" pitchFamily="34" charset="0"/>
          <a:cs typeface="Arial" pitchFamily="34" charset="0"/>
        </a:defRPr>
      </a:lvl6pPr>
      <a:lvl7pPr marL="914400" algn="ctr" rtl="0" fontAlgn="base">
        <a:spcBef>
          <a:spcPct val="0"/>
        </a:spcBef>
        <a:spcAft>
          <a:spcPct val="0"/>
        </a:spcAft>
        <a:defRPr sz="4400" i="1">
          <a:solidFill>
            <a:schemeClr val="bg1"/>
          </a:solidFill>
          <a:latin typeface="Arial" pitchFamily="34" charset="0"/>
          <a:cs typeface="Arial" pitchFamily="34" charset="0"/>
        </a:defRPr>
      </a:lvl7pPr>
      <a:lvl8pPr marL="1371600" algn="ctr" rtl="0" fontAlgn="base">
        <a:spcBef>
          <a:spcPct val="0"/>
        </a:spcBef>
        <a:spcAft>
          <a:spcPct val="0"/>
        </a:spcAft>
        <a:defRPr sz="4400" i="1">
          <a:solidFill>
            <a:schemeClr val="bg1"/>
          </a:solidFill>
          <a:latin typeface="Arial" pitchFamily="34" charset="0"/>
          <a:cs typeface="Arial" pitchFamily="34" charset="0"/>
        </a:defRPr>
      </a:lvl8pPr>
      <a:lvl9pPr marL="1828800" algn="ctr" rtl="0" fontAlgn="base">
        <a:spcBef>
          <a:spcPct val="0"/>
        </a:spcBef>
        <a:spcAft>
          <a:spcPct val="0"/>
        </a:spcAft>
        <a:defRPr sz="4400" i="1">
          <a:solidFill>
            <a:schemeClr val="bg1"/>
          </a:solidFill>
          <a:latin typeface="Arial" pitchFamily="34" charset="0"/>
          <a:cs typeface="Arial" pitchFamily="34" charset="0"/>
        </a:defRPr>
      </a:lvl9pPr>
    </p:titleStyle>
    <p:bodyStyle>
      <a:lvl1pPr marL="176213" indent="-176213" algn="l" rtl="0" eaLnBrk="0" fontAlgn="base" hangingPunct="0">
        <a:spcBef>
          <a:spcPct val="20000"/>
        </a:spcBef>
        <a:spcAft>
          <a:spcPct val="0"/>
        </a:spcAft>
        <a:buChar char="•"/>
        <a:defRPr sz="4000">
          <a:solidFill>
            <a:schemeClr val="bg1"/>
          </a:solidFill>
          <a:latin typeface="+mn-lt"/>
          <a:ea typeface="+mn-ea"/>
          <a:cs typeface="+mn-cs"/>
        </a:defRPr>
      </a:lvl1pPr>
      <a:lvl2pPr marL="457200" indent="-166688" algn="l" rtl="0" eaLnBrk="0" fontAlgn="base" hangingPunct="0">
        <a:spcBef>
          <a:spcPct val="20000"/>
        </a:spcBef>
        <a:spcAft>
          <a:spcPct val="0"/>
        </a:spcAft>
        <a:buSzPct val="85000"/>
        <a:buFont typeface="Wingdings" panose="05000000000000000000" pitchFamily="2" charset="2"/>
        <a:buChar char="Ø"/>
        <a:defRPr sz="4000">
          <a:solidFill>
            <a:schemeClr val="bg1"/>
          </a:solidFill>
          <a:latin typeface="+mn-lt"/>
          <a:cs typeface="+mn-cs"/>
        </a:defRPr>
      </a:lvl2pPr>
      <a:lvl3pPr marL="735013" indent="-163513" algn="l" rtl="0" eaLnBrk="0" fontAlgn="base" hangingPunct="0">
        <a:spcBef>
          <a:spcPct val="20000"/>
        </a:spcBef>
        <a:spcAft>
          <a:spcPct val="0"/>
        </a:spcAft>
        <a:buChar char="•"/>
        <a:defRPr sz="3600">
          <a:solidFill>
            <a:schemeClr val="bg1"/>
          </a:solidFill>
          <a:latin typeface="+mn-lt"/>
          <a:cs typeface="+mn-cs"/>
        </a:defRPr>
      </a:lvl3pPr>
      <a:lvl4pPr marL="1025525" indent="-176213" algn="l" rtl="0" eaLnBrk="0" fontAlgn="base" hangingPunct="0">
        <a:spcBef>
          <a:spcPct val="20000"/>
        </a:spcBef>
        <a:spcAft>
          <a:spcPct val="0"/>
        </a:spcAft>
        <a:buSzPct val="80000"/>
        <a:buFont typeface="Wingdings" panose="05000000000000000000" pitchFamily="2" charset="2"/>
        <a:buChar char="ü"/>
        <a:defRPr sz="3600">
          <a:solidFill>
            <a:schemeClr val="bg1"/>
          </a:solidFill>
          <a:latin typeface="+mn-lt"/>
          <a:cs typeface="+mn-cs"/>
        </a:defRPr>
      </a:lvl4pPr>
      <a:lvl5pPr marL="1254125" indent="-114300" algn="l" rtl="0" eaLnBrk="0" fontAlgn="base" hangingPunct="0">
        <a:spcBef>
          <a:spcPct val="20000"/>
        </a:spcBef>
        <a:spcAft>
          <a:spcPct val="0"/>
        </a:spcAft>
        <a:buSzPct val="65000"/>
        <a:buFont typeface="Wingdings" panose="05000000000000000000" pitchFamily="2" charset="2"/>
        <a:buChar char="v"/>
        <a:defRPr sz="3600">
          <a:solidFill>
            <a:schemeClr val="bg1"/>
          </a:solidFill>
          <a:latin typeface="+mn-lt"/>
          <a:cs typeface="+mn-cs"/>
        </a:defRPr>
      </a:lvl5pPr>
      <a:lvl6pPr marL="17113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6pPr>
      <a:lvl7pPr marL="21685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7pPr>
      <a:lvl8pPr marL="26257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8pPr>
      <a:lvl9pPr marL="3082925" indent="-114300" algn="l" rtl="0" fontAlgn="base">
        <a:spcBef>
          <a:spcPct val="20000"/>
        </a:spcBef>
        <a:spcAft>
          <a:spcPct val="0"/>
        </a:spcAft>
        <a:buSzPct val="65000"/>
        <a:buFont typeface="Wingdings" pitchFamily="2" charset="2"/>
        <a:buChar char="v"/>
        <a:defRPr sz="36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870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cs typeface="Arial" charset="0"/>
              </a:defRPr>
            </a:lvl1pPr>
          </a:lstStyle>
          <a:p>
            <a:pPr>
              <a:defRPr/>
            </a:pPr>
            <a:endParaRPr lang="en-US"/>
          </a:p>
        </p:txBody>
      </p:sp>
      <p:sp>
        <p:nvSpPr>
          <p:cNvPr id="870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cs typeface="Arial" charset="0"/>
              </a:defRPr>
            </a:lvl1pPr>
          </a:lstStyle>
          <a:p>
            <a:pPr>
              <a:defRPr/>
            </a:pPr>
            <a:endParaRPr lang="en-US"/>
          </a:p>
        </p:txBody>
      </p:sp>
      <p:sp>
        <p:nvSpPr>
          <p:cNvPr id="870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rgbClr val="000000"/>
                </a:solidFill>
              </a:defRPr>
            </a:lvl1pPr>
          </a:lstStyle>
          <a:p>
            <a:pPr>
              <a:defRPr/>
            </a:pPr>
            <a:fld id="{EFB1B610-0B25-4D61-BD5C-DD0F7F7D685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4"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0354"/>
                                        </p:tgtEl>
                                        <p:attrNameLst>
                                          <p:attrName>style.visibility</p:attrName>
                                        </p:attrNameLst>
                                      </p:cBhvr>
                                      <p:to>
                                        <p:strVal val="visible"/>
                                      </p:to>
                                    </p:set>
                                    <p:animEffect transition="in" filter="fade">
                                      <p:cBhvr>
                                        <p:cTn id="7" dur="2000"/>
                                        <p:tgtEl>
                                          <p:spTgt spid="1003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 Yourselves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4:1-2</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reference here is to death, but not physical death though sin does cease for the Christian at that point</a:t>
            </a:r>
          </a:p>
          <a:p>
            <a:pPr eaLnBrk="1" hangingPunct="1"/>
            <a:r>
              <a:rPr lang="en-US" altLang="en-US" sz="4400" b="1" dirty="0" smtClean="0">
                <a:solidFill>
                  <a:srgbClr val="FFFFFF"/>
                </a:solidFill>
                <a:latin typeface="Arial Narrow" panose="020B0606020202030204" pitchFamily="34" charset="0"/>
              </a:rPr>
              <a:t>Cease</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TekniaGreek" panose="02000503060000020004" pitchFamily="2" charset="0"/>
              </a:rPr>
              <a:t>tau:w</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pauō</a:t>
            </a:r>
            <a:r>
              <a:rPr lang="en-US" altLang="en-US" sz="4400" b="1" dirty="0">
                <a:solidFill>
                  <a:srgbClr val="FFFFFF"/>
                </a:solidFill>
                <a:latin typeface="Arial Narrow" panose="020B0606020202030204" pitchFamily="34" charset="0"/>
              </a:rPr>
              <a:t>, “conveys the idea that temptation has lost its appeal and power over the believer</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95299907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 Yourselves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4:1-2</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believer’s identification with Jesus’ death which breaks the bondage of sin - 1 Pet. 2:24; Gal. 2:20; Col. 3:2-5</a:t>
            </a:r>
          </a:p>
          <a:p>
            <a:pPr eaLnBrk="1" hangingPunct="1"/>
            <a:r>
              <a:rPr lang="en-US" altLang="en-US" sz="4400" b="1" dirty="0" smtClean="0">
                <a:solidFill>
                  <a:srgbClr val="FFFFFF"/>
                </a:solidFill>
                <a:latin typeface="Arial Narrow" panose="020B0606020202030204" pitchFamily="34" charset="0"/>
              </a:rPr>
              <a:t>1 </a:t>
            </a:r>
            <a:r>
              <a:rPr lang="en-US" altLang="en-US" sz="4400" b="1" dirty="0">
                <a:solidFill>
                  <a:srgbClr val="FFFFFF"/>
                </a:solidFill>
                <a:latin typeface="Arial Narrow" panose="020B0606020202030204" pitchFamily="34" charset="0"/>
              </a:rPr>
              <a:t>Peter 3:21 reference to baptism &amp; salvation makes </a:t>
            </a:r>
            <a:r>
              <a:rPr lang="en-US" altLang="en-US" sz="4400" b="1" u="sng" dirty="0">
                <a:solidFill>
                  <a:srgbClr val="FFFFFF"/>
                </a:solidFill>
                <a:latin typeface="Arial Narrow" panose="020B0606020202030204" pitchFamily="34" charset="0"/>
              </a:rPr>
              <a:t>Romans </a:t>
            </a:r>
            <a:r>
              <a:rPr lang="en-US" altLang="en-US" sz="4400" b="1" u="sng" dirty="0" smtClean="0">
                <a:solidFill>
                  <a:srgbClr val="FFFFFF"/>
                </a:solidFill>
                <a:latin typeface="Arial Narrow" panose="020B0606020202030204" pitchFamily="34" charset="0"/>
              </a:rPr>
              <a:t>6</a:t>
            </a:r>
            <a:r>
              <a:rPr lang="en-US" altLang="en-US" sz="4400" b="1" dirty="0" smtClean="0">
                <a:solidFill>
                  <a:srgbClr val="FFFFFF"/>
                </a:solidFill>
                <a:latin typeface="Arial Narrow" panose="020B0606020202030204" pitchFamily="34" charset="0"/>
              </a:rPr>
              <a:t> the </a:t>
            </a:r>
            <a:r>
              <a:rPr lang="en-US" altLang="en-US" sz="4400" b="1" dirty="0">
                <a:solidFill>
                  <a:srgbClr val="FFFFFF"/>
                </a:solidFill>
                <a:latin typeface="Arial Narrow" panose="020B0606020202030204" pitchFamily="34" charset="0"/>
              </a:rPr>
              <a:t>perfect parallel passage to explain </a:t>
            </a:r>
            <a:r>
              <a:rPr lang="en-US" altLang="en-US" sz="4400" b="1" dirty="0" smtClean="0">
                <a:solidFill>
                  <a:srgbClr val="FFFFFF"/>
                </a:solidFill>
                <a:latin typeface="Arial Narrow" panose="020B0606020202030204" pitchFamily="34" charset="0"/>
              </a:rPr>
              <a:t>this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86222563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 Yourselves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4:1-2</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Whatever </a:t>
            </a:r>
            <a:r>
              <a:rPr lang="en-US" altLang="en-US" sz="4400" b="1" dirty="0">
                <a:solidFill>
                  <a:srgbClr val="FFFFFF"/>
                </a:solidFill>
                <a:latin typeface="Arial Narrow" panose="020B0606020202030204" pitchFamily="34" charset="0"/>
              </a:rPr>
              <a:t>time you have remaining in this life, long or short, live it in pursuit of the will of God</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65738988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Heathen Surprise &amp; </a:t>
            </a:r>
            <a:r>
              <a:rPr lang="en-US" altLang="en-US" b="1" u="sng" dirty="0" smtClean="0">
                <a:solidFill>
                  <a:srgbClr val="A0D0FF"/>
                </a:solidFill>
                <a:latin typeface="Arial Narrow" panose="020B0606020202030204" pitchFamily="34" charset="0"/>
              </a:rPr>
              <a:t>Reaction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4:3-4</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Arm yourself by not continuing in your former sinful way of life even though your friends will reject you for it</a:t>
            </a:r>
          </a:p>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main thought of these verses is the surprise of the heathen that the Christian will no longer join them in </a:t>
            </a:r>
            <a:r>
              <a:rPr lang="en-US" altLang="en-US" sz="4400" b="1" dirty="0" smtClean="0">
                <a:solidFill>
                  <a:srgbClr val="FFFFFF"/>
                </a:solidFill>
                <a:latin typeface="Arial Narrow" panose="020B0606020202030204" pitchFamily="34" charset="0"/>
              </a:rPr>
              <a:t>sin</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nodeType="withGroup">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subTnLst>
                                    <p:animClr clrSpc="rgb" dir="cw">
                                      <p:cBhvr override="childStyle">
                                        <p:cTn dur="1" fill="hold" display="0" masterRel="nextClick" afterEffect="1"/>
                                        <p:tgtEl>
                                          <p:spTgt spid="53251">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3251">
                                            <p:txEl>
                                              <p:pRg st="1" end="1"/>
                                            </p:txEl>
                                          </p:spTgt>
                                        </p:tgtEl>
                                        <p:attrNameLst>
                                          <p:attrName>style.visibility</p:attrName>
                                        </p:attrNameLst>
                                      </p:cBhvr>
                                      <p:to>
                                        <p:strVal val="visible"/>
                                      </p:to>
                                    </p:set>
                                    <p:animEffect transition="in" filter="wipe(left)">
                                      <p:cBhvr>
                                        <p:cTn id="15" dur="500"/>
                                        <p:tgtEl>
                                          <p:spTgt spid="532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Heathen Surprise &amp; </a:t>
            </a:r>
            <a:r>
              <a:rPr lang="en-US" altLang="en-US" b="1" u="sng" dirty="0" smtClean="0">
                <a:solidFill>
                  <a:srgbClr val="A0D0FF"/>
                </a:solidFill>
                <a:latin typeface="Arial Narrow" panose="020B0606020202030204" pitchFamily="34" charset="0"/>
              </a:rPr>
              <a:t>Reaction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4:3-4</a:t>
            </a:r>
            <a:endParaRPr lang="en-US" altLang="en-US" sz="3600" b="1" dirty="0" smtClean="0">
              <a:solidFill>
                <a:srgbClr val="FFFF99"/>
              </a:solidFill>
              <a:latin typeface="Arial Narrow" panose="020B0606020202030204" pitchFamily="34" charset="0"/>
            </a:endParaRPr>
          </a:p>
        </p:txBody>
      </p:sp>
      <p:sp>
        <p:nvSpPr>
          <p:cNvPr id="53251"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Gentile culture was persuasive pressure toward a host of vices - each listed as plurals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6298895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250"/>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0"/>
                                  </p:stCondLst>
                                  <p:childTnLst>
                                    <p:set>
                                      <p:cBhvr>
                                        <p:cTn id="9" dur="1" fill="hold">
                                          <p:stCondLst>
                                            <p:cond delay="0"/>
                                          </p:stCondLst>
                                        </p:cTn>
                                        <p:tgtEl>
                                          <p:spTgt spid="53251">
                                            <p:txEl>
                                              <p:pRg st="0" end="0"/>
                                            </p:txEl>
                                          </p:spTgt>
                                        </p:tgtEl>
                                        <p:attrNameLst>
                                          <p:attrName>style.visibility</p:attrName>
                                        </p:attrNameLst>
                                      </p:cBhvr>
                                      <p:to>
                                        <p:strVal val="visible"/>
                                      </p:to>
                                    </p:set>
                                    <p:animEffect transition="in" filter="wipe(left)">
                                      <p:cBhvr>
                                        <p:cTn id="10" dur="500"/>
                                        <p:tgtEl>
                                          <p:spTgt spid="5325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0" grpId="0"/>
      <p:bldP spid="5325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Heathen Surprise &amp; </a:t>
            </a:r>
            <a:r>
              <a:rPr lang="en-US" altLang="en-US" b="1" u="sng" dirty="0" smtClean="0">
                <a:solidFill>
                  <a:srgbClr val="A0D0FF"/>
                </a:solidFill>
                <a:latin typeface="Arial Narrow" panose="020B0606020202030204" pitchFamily="34" charset="0"/>
              </a:rPr>
              <a:t>Reaction - Vices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4:3-4</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Sensualities, </a:t>
            </a:r>
            <a:r>
              <a:rPr lang="en-US" altLang="en-US" sz="4400" b="1" dirty="0" err="1">
                <a:solidFill>
                  <a:srgbClr val="FFFFFF"/>
                </a:solidFill>
                <a:latin typeface="TekniaGreek" panose="02000503060000020004" pitchFamily="2" charset="0"/>
              </a:rPr>
              <a:t>ajsevlgeia</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aselgeia</a:t>
            </a:r>
            <a:r>
              <a:rPr lang="en-US" altLang="en-US" sz="4400" b="1" dirty="0">
                <a:solidFill>
                  <a:srgbClr val="FFFFFF"/>
                </a:solidFill>
                <a:latin typeface="Arial Narrow" panose="020B0606020202030204" pitchFamily="34" charset="0"/>
              </a:rPr>
              <a:t>, behavior completely lacking in moral restraint, usually sexual licentiousness</a:t>
            </a:r>
          </a:p>
          <a:p>
            <a:pPr eaLnBrk="1" hangingPunct="1"/>
            <a:r>
              <a:rPr lang="en-US" altLang="en-US" sz="4400" b="1" dirty="0" smtClean="0">
                <a:solidFill>
                  <a:srgbClr val="FFFFFF"/>
                </a:solidFill>
                <a:latin typeface="Arial Narrow" panose="020B0606020202030204" pitchFamily="34" charset="0"/>
              </a:rPr>
              <a:t>Lusts</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TekniaGreek" panose="02000503060000020004" pitchFamily="2" charset="0"/>
              </a:rPr>
              <a:t>ejpiqumevw</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epithumeō</a:t>
            </a:r>
            <a:r>
              <a:rPr lang="en-US" altLang="en-US" sz="4400" b="1" dirty="0">
                <a:solidFill>
                  <a:srgbClr val="FFFFFF"/>
                </a:solidFill>
                <a:latin typeface="Arial Narrow" panose="020B0606020202030204" pitchFamily="34" charset="0"/>
              </a:rPr>
              <a:t>, is strong desire which in this context wanting is something </a:t>
            </a:r>
            <a:r>
              <a:rPr lang="en-US" altLang="en-US" sz="4400" b="1" dirty="0" smtClean="0">
                <a:solidFill>
                  <a:srgbClr val="FFFFFF"/>
                </a:solidFill>
                <a:latin typeface="Arial Narrow" panose="020B0606020202030204" pitchFamily="34" charset="0"/>
              </a:rPr>
              <a:t>illicit</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Heathen Surprise &amp; </a:t>
            </a:r>
            <a:r>
              <a:rPr lang="en-US" altLang="en-US" b="1" u="sng" dirty="0" smtClean="0">
                <a:solidFill>
                  <a:srgbClr val="A0D0FF"/>
                </a:solidFill>
                <a:latin typeface="Arial Narrow" panose="020B0606020202030204" pitchFamily="34" charset="0"/>
              </a:rPr>
              <a:t>Reaction - Vices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4:3-4</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Drunkenness</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TekniaGreek" panose="02000503060000020004" pitchFamily="2" charset="0"/>
              </a:rPr>
              <a:t>oijnoflugivaiV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oinophlugiais</a:t>
            </a:r>
            <a:r>
              <a:rPr lang="en-US" altLang="en-US" sz="4400" b="1" dirty="0">
                <a:solidFill>
                  <a:srgbClr val="FFFFFF"/>
                </a:solidFill>
                <a:latin typeface="Arial Narrow" panose="020B0606020202030204" pitchFamily="34" charset="0"/>
              </a:rPr>
              <a:t>), “overflowing wine” describes the consumption of a lot of wine </a:t>
            </a:r>
          </a:p>
          <a:p>
            <a:pPr eaLnBrk="1" hangingPunct="1"/>
            <a:r>
              <a:rPr lang="en-US" altLang="en-US" sz="4400" b="1" dirty="0" smtClean="0">
                <a:solidFill>
                  <a:srgbClr val="FFFFFF"/>
                </a:solidFill>
                <a:latin typeface="Arial Narrow" panose="020B0606020202030204" pitchFamily="34" charset="0"/>
              </a:rPr>
              <a:t>Carousing</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TekniaGreek" panose="02000503060000020004" pitchFamily="2" charset="0"/>
              </a:rPr>
              <a:t>kw:moV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kōmos</a:t>
            </a:r>
            <a:r>
              <a:rPr lang="en-US" altLang="en-US" sz="4400" b="1" dirty="0">
                <a:solidFill>
                  <a:srgbClr val="FFFFFF"/>
                </a:solidFill>
                <a:latin typeface="Arial Narrow" panose="020B0606020202030204" pitchFamily="34" charset="0"/>
              </a:rPr>
              <a:t>, also translated as “revelries” &amp; “orgies” - all that goes with drinking </a:t>
            </a:r>
            <a:r>
              <a:rPr lang="en-US" altLang="en-US" sz="4400" b="1" dirty="0" smtClean="0">
                <a:solidFill>
                  <a:srgbClr val="FFFFFF"/>
                </a:solidFill>
                <a:latin typeface="Arial Narrow" panose="020B0606020202030204" pitchFamily="34" charset="0"/>
              </a:rPr>
              <a:t>parties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242120917"/>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Heathen Surprise &amp; </a:t>
            </a:r>
            <a:r>
              <a:rPr lang="en-US" altLang="en-US" b="1" u="sng" dirty="0" smtClean="0">
                <a:solidFill>
                  <a:srgbClr val="A0D0FF"/>
                </a:solidFill>
                <a:latin typeface="Arial Narrow" panose="020B0606020202030204" pitchFamily="34" charset="0"/>
              </a:rPr>
              <a:t>Reaction - Vices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4:3-4</a:t>
            </a:r>
            <a:endParaRPr lang="en-US" altLang="en-US" sz="3600" b="1" dirty="0" smtClean="0">
              <a:solidFill>
                <a:srgbClr val="FFFF99"/>
              </a:solidFill>
              <a:latin typeface="Arial Narrow" panose="020B0606020202030204" pitchFamily="34" charset="0"/>
            </a:endParaRPr>
          </a:p>
        </p:txBody>
      </p:sp>
      <p:sp>
        <p:nvSpPr>
          <p:cNvPr id="5427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Drinking </a:t>
            </a:r>
            <a:r>
              <a:rPr lang="en-US" altLang="en-US" sz="4400" b="1" dirty="0">
                <a:solidFill>
                  <a:srgbClr val="FFFFFF"/>
                </a:solidFill>
                <a:latin typeface="Arial Narrow" panose="020B0606020202030204" pitchFamily="34" charset="0"/>
              </a:rPr>
              <a:t>parties, </a:t>
            </a:r>
            <a:r>
              <a:rPr lang="en-US" altLang="en-US" sz="4400" b="1" dirty="0" err="1">
                <a:solidFill>
                  <a:srgbClr val="FFFFFF"/>
                </a:solidFill>
                <a:latin typeface="TekniaGreek" panose="02000503060000020004" pitchFamily="2" charset="0"/>
              </a:rPr>
              <a:t>povtoV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potos</a:t>
            </a:r>
            <a:r>
              <a:rPr lang="en-US" altLang="en-US" sz="4400" b="1" dirty="0">
                <a:solidFill>
                  <a:srgbClr val="FFFFFF"/>
                </a:solidFill>
                <a:latin typeface="Arial Narrow" panose="020B0606020202030204" pitchFamily="34" charset="0"/>
              </a:rPr>
              <a:t>, refers to the act of drinking &amp; in this context is related to the worship of idols</a:t>
            </a:r>
          </a:p>
          <a:p>
            <a:pPr eaLnBrk="1" hangingPunct="1"/>
            <a:r>
              <a:rPr lang="en-US" altLang="en-US" sz="4400" b="1" dirty="0" smtClean="0">
                <a:solidFill>
                  <a:srgbClr val="FFFFFF"/>
                </a:solidFill>
                <a:latin typeface="Arial Narrow" panose="020B0606020202030204" pitchFamily="34" charset="0"/>
              </a:rPr>
              <a:t>Abominable </a:t>
            </a:r>
            <a:r>
              <a:rPr lang="en-US" altLang="en-US" sz="4400" b="1" dirty="0">
                <a:solidFill>
                  <a:srgbClr val="FFFFFF"/>
                </a:solidFill>
                <a:latin typeface="Arial Narrow" panose="020B0606020202030204" pitchFamily="34" charset="0"/>
              </a:rPr>
              <a:t>idolatries, </a:t>
            </a:r>
            <a:r>
              <a:rPr lang="en-US" altLang="en-US" sz="4400" b="1" dirty="0" err="1">
                <a:solidFill>
                  <a:srgbClr val="FFFFFF"/>
                </a:solidFill>
                <a:latin typeface="TekniaGreek" panose="02000503060000020004" pitchFamily="2" charset="0"/>
              </a:rPr>
              <a:t>ajqemivtoiV</a:t>
            </a:r>
            <a:r>
              <a:rPr lang="en-US" altLang="en-US" sz="4400" b="1" dirty="0">
                <a:solidFill>
                  <a:srgbClr val="FFFFFF"/>
                </a:solidFill>
                <a:latin typeface="TekniaGreek" panose="02000503060000020004" pitchFamily="2" charset="0"/>
              </a:rPr>
              <a:t> </a:t>
            </a:r>
            <a:r>
              <a:rPr lang="en-US" altLang="en-US" sz="4400" b="1" dirty="0" err="1">
                <a:solidFill>
                  <a:srgbClr val="FFFFFF"/>
                </a:solidFill>
                <a:latin typeface="TekniaGreek" panose="02000503060000020004" pitchFamily="2" charset="0"/>
              </a:rPr>
              <a:t>eijdwlolatrivaiV</a:t>
            </a:r>
            <a:r>
              <a:rPr lang="en-US" altLang="en-US" sz="4400" b="1" dirty="0">
                <a:solidFill>
                  <a:srgbClr val="FFFFFF"/>
                </a:solidFill>
                <a:latin typeface="Arial Narrow" panose="020B0606020202030204" pitchFamily="34" charset="0"/>
              </a:rPr>
              <a:t> / </a:t>
            </a:r>
            <a:r>
              <a:rPr lang="en-US" altLang="en-US" sz="4400" b="1" dirty="0" err="1">
                <a:solidFill>
                  <a:srgbClr val="FFFFFF"/>
                </a:solidFill>
                <a:latin typeface="Arial Narrow" panose="020B0606020202030204" pitchFamily="34" charset="0"/>
              </a:rPr>
              <a:t>athemitois</a:t>
            </a:r>
            <a:r>
              <a:rPr lang="en-US" altLang="en-US" sz="4400" b="1" dirty="0">
                <a:solidFill>
                  <a:srgbClr val="FFFFFF"/>
                </a:solidFill>
                <a:latin typeface="Arial Narrow" panose="020B0606020202030204" pitchFamily="34" charset="0"/>
              </a:rPr>
              <a:t> </a:t>
            </a:r>
            <a:r>
              <a:rPr lang="en-US" altLang="en-US" sz="4400" b="1" dirty="0" err="1">
                <a:solidFill>
                  <a:srgbClr val="FFFFFF"/>
                </a:solidFill>
                <a:latin typeface="Arial Narrow" panose="020B0606020202030204" pitchFamily="34" charset="0"/>
              </a:rPr>
              <a:t>eidōlolatriais</a:t>
            </a:r>
            <a:r>
              <a:rPr lang="en-US" altLang="en-US" sz="4400" b="1" dirty="0">
                <a:solidFill>
                  <a:srgbClr val="FFFFFF"/>
                </a:solidFill>
                <a:latin typeface="Arial Narrow" panose="020B0606020202030204" pitchFamily="34" charset="0"/>
              </a:rPr>
              <a:t>, the abominations of idolatry</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14755178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4274"/>
                                        </p:tgtEl>
                                        <p:attrNameLst>
                                          <p:attrName>style.visibility</p:attrName>
                                        </p:attrNameLst>
                                      </p:cBhvr>
                                      <p:to>
                                        <p:strVal val="visible"/>
                                      </p:to>
                                    </p:set>
                                  </p:childTnLst>
                                </p:cTn>
                              </p:par>
                            </p:childTnLst>
                          </p:cTn>
                        </p:par>
                        <p:par>
                          <p:cTn id="7" fill="hold">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54275">
                                            <p:txEl>
                                              <p:pRg st="0" end="0"/>
                                            </p:txEl>
                                          </p:spTgt>
                                        </p:tgtEl>
                                        <p:attrNameLst>
                                          <p:attrName>style.visibility</p:attrName>
                                        </p:attrNameLst>
                                      </p:cBhvr>
                                      <p:to>
                                        <p:strVal val="visible"/>
                                      </p:to>
                                    </p:set>
                                    <p:animEffect transition="in" filter="fade">
                                      <p:cBhvr>
                                        <p:cTn id="10" dur="1000"/>
                                        <p:tgtEl>
                                          <p:spTgt spid="54275">
                                            <p:txEl>
                                              <p:pRg st="0" end="0"/>
                                            </p:txEl>
                                          </p:spTgt>
                                        </p:tgtEl>
                                      </p:cBhvr>
                                    </p:animEffect>
                                  </p:childTnLst>
                                  <p:subTnLst>
                                    <p:animClr clrSpc="rgb" dir="cw">
                                      <p:cBhvr override="childStyle">
                                        <p:cTn dur="1" fill="hold" display="0" masterRel="nextClick" afterEffect="1"/>
                                        <p:tgtEl>
                                          <p:spTgt spid="54275">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4275">
                                            <p:txEl>
                                              <p:pRg st="1" end="1"/>
                                            </p:txEl>
                                          </p:spTgt>
                                        </p:tgtEl>
                                        <p:attrNameLst>
                                          <p:attrName>style.visibility</p:attrName>
                                        </p:attrNameLst>
                                      </p:cBhvr>
                                      <p:to>
                                        <p:strVal val="visible"/>
                                      </p:to>
                                    </p:set>
                                    <p:animEffect transition="in" filter="fade">
                                      <p:cBhvr>
                                        <p:cTn id="15" dur="1000"/>
                                        <p:tgtEl>
                                          <p:spTgt spid="542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p:bldP spid="54275"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Heathen Surprise &amp; Reaction</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4:3-4</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It is always past time to give up sin to pursue righteousness - whether young or old</a:t>
            </a:r>
          </a:p>
          <a:p>
            <a:pPr eaLnBrk="1" hangingPunct="1"/>
            <a:r>
              <a:rPr lang="en-US" altLang="en-US" sz="4400" b="1" dirty="0" smtClean="0">
                <a:solidFill>
                  <a:srgbClr val="FFFFFF"/>
                </a:solidFill>
                <a:latin typeface="Arial Narrow" panose="020B0606020202030204" pitchFamily="34" charset="0"/>
              </a:rPr>
              <a:t>Strong </a:t>
            </a:r>
            <a:r>
              <a:rPr lang="en-US" altLang="en-US" sz="4400" b="1" dirty="0">
                <a:solidFill>
                  <a:srgbClr val="FFFFFF"/>
                </a:solidFill>
                <a:latin typeface="Arial Narrow" panose="020B0606020202030204" pitchFamily="34" charset="0"/>
              </a:rPr>
              <a:t>family identity &amp; personal church involvement help resist sinful cultural &amp; peer </a:t>
            </a:r>
            <a:r>
              <a:rPr lang="en-US" altLang="en-US" sz="4400" b="1" dirty="0" smtClean="0">
                <a:solidFill>
                  <a:srgbClr val="FFFFFF"/>
                </a:solidFill>
                <a:latin typeface="Arial Narrow" panose="020B0606020202030204" pitchFamily="34" charset="0"/>
              </a:rPr>
              <a:t>pressure</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Heathen Surprise &amp; Reaction</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4:3-4</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 unregenerate are surprised when the new Christian stops participating in their vices with them</a:t>
            </a:r>
          </a:p>
          <a:p>
            <a:pPr eaLnBrk="1" hangingPunct="1"/>
            <a:r>
              <a:rPr lang="en-US" altLang="en-US" sz="4400" b="1" dirty="0" smtClean="0">
                <a:solidFill>
                  <a:srgbClr val="FFFFFF"/>
                </a:solidFill>
                <a:latin typeface="Arial Narrow" panose="020B0606020202030204" pitchFamily="34" charset="0"/>
              </a:rPr>
              <a:t>Gentile </a:t>
            </a:r>
            <a:r>
              <a:rPr lang="en-US" altLang="en-US" sz="4400" b="1" dirty="0">
                <a:solidFill>
                  <a:srgbClr val="FFFFFF"/>
                </a:solidFill>
                <a:latin typeface="Arial Narrow" panose="020B0606020202030204" pitchFamily="34" charset="0"/>
              </a:rPr>
              <a:t>“excesses of dissipation” - flood of behaviors that show lack of concern about the consequences of </a:t>
            </a:r>
            <a:r>
              <a:rPr lang="en-US" altLang="en-US" sz="4400" b="1" dirty="0" smtClean="0">
                <a:solidFill>
                  <a:srgbClr val="FFFFFF"/>
                </a:solidFill>
                <a:latin typeface="Arial Narrow" panose="020B0606020202030204" pitchFamily="34" charset="0"/>
              </a:rPr>
              <a:t>actions</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8568242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685800" y="304800"/>
            <a:ext cx="7696200" cy="762000"/>
          </a:xfrm>
        </p:spPr>
        <p:txBody>
          <a:bodyPr/>
          <a:lstStyle/>
          <a:p>
            <a:pPr eaLnBrk="1" hangingPunct="1"/>
            <a:r>
              <a:rPr lang="en-US" altLang="en-US" sz="4000" b="1" smtClean="0"/>
              <a:t>A reminder to consider others Please:</a:t>
            </a:r>
          </a:p>
        </p:txBody>
      </p:sp>
      <p:sp>
        <p:nvSpPr>
          <p:cNvPr id="6147" name="Rectangle 3"/>
          <p:cNvSpPr>
            <a:spLocks noGrp="1" noChangeArrowheads="1"/>
          </p:cNvSpPr>
          <p:nvPr>
            <p:ph type="subTitle" idx="4294967295"/>
          </p:nvPr>
        </p:nvSpPr>
        <p:spPr>
          <a:xfrm>
            <a:off x="304800" y="1295400"/>
            <a:ext cx="8458200" cy="5334000"/>
          </a:xfrm>
        </p:spPr>
        <p:txBody>
          <a:bodyPr/>
          <a:lstStyle/>
          <a:p>
            <a:pPr marL="395288" indent="-395288" eaLnBrk="1" hangingPunct="1">
              <a:buFont typeface="Wingdings" panose="05000000000000000000" pitchFamily="2" charset="2"/>
              <a:buChar char="§"/>
            </a:pPr>
            <a:r>
              <a:rPr lang="en-US" altLang="en-US" b="1" smtClean="0"/>
              <a:t>Turn off your cell phone or set to vibrate only</a:t>
            </a:r>
          </a:p>
          <a:p>
            <a:pPr marL="395288" indent="-395288" eaLnBrk="1" hangingPunct="1">
              <a:buFont typeface="Wingdings" panose="05000000000000000000" pitchFamily="2" charset="2"/>
              <a:buChar char="§"/>
            </a:pPr>
            <a:r>
              <a:rPr lang="en-US" altLang="en-US" b="1" smtClean="0"/>
              <a:t>Turn off sound to all electronic devices</a:t>
            </a:r>
          </a:p>
          <a:p>
            <a:pPr marL="395288" indent="-395288" eaLnBrk="1" hangingPunct="1">
              <a:buFont typeface="Wingdings" panose="05000000000000000000" pitchFamily="2" charset="2"/>
              <a:buChar char="§"/>
            </a:pPr>
            <a:r>
              <a:rPr lang="en-US" altLang="en-US" b="1" smtClean="0"/>
              <a:t>Use the nursery or cry room if your child is fussy</a:t>
            </a:r>
          </a:p>
          <a:p>
            <a:pPr marL="395288" indent="-395288" eaLnBrk="1" hangingPunct="1">
              <a:buFont typeface="Wingdings" panose="05000000000000000000" pitchFamily="2" charset="2"/>
              <a:buChar char="§"/>
            </a:pPr>
            <a:r>
              <a:rPr lang="en-US" altLang="en-US" b="1" smtClean="0"/>
              <a:t>Get up during the preaching only if absolutely necessary (please sit in back if you must leave early)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Heathen Surprise &amp; Reaction</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4:3-4</a:t>
            </a:r>
            <a:endParaRPr lang="en-US" altLang="en-US" sz="3600" b="1" dirty="0" smtClean="0">
              <a:solidFill>
                <a:srgbClr val="FFFF99"/>
              </a:solidFill>
              <a:latin typeface="Arial Narrow" panose="020B0606020202030204" pitchFamily="34" charset="0"/>
            </a:endParaRPr>
          </a:p>
        </p:txBody>
      </p:sp>
      <p:sp>
        <p:nvSpPr>
          <p:cNvPr id="55299"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They </a:t>
            </a:r>
            <a:r>
              <a:rPr lang="en-US" altLang="en-US" sz="4400" b="1" dirty="0">
                <a:solidFill>
                  <a:srgbClr val="FFFFFF"/>
                </a:solidFill>
                <a:latin typeface="Arial Narrow" panose="020B0606020202030204" pitchFamily="34" charset="0"/>
              </a:rPr>
              <a:t>think the Christian is strange - like a foreigner or alien - for not joining in their </a:t>
            </a:r>
            <a:r>
              <a:rPr lang="en-US" altLang="en-US" sz="4400" b="1" dirty="0" smtClean="0">
                <a:solidFill>
                  <a:srgbClr val="FFFFFF"/>
                </a:solidFill>
                <a:latin typeface="Arial Narrow" panose="020B0606020202030204" pitchFamily="34" charset="0"/>
              </a:rPr>
              <a:t>sins. They </a:t>
            </a:r>
            <a:r>
              <a:rPr lang="en-US" altLang="en-US" sz="4400" b="1" dirty="0">
                <a:solidFill>
                  <a:srgbClr val="FFFFFF"/>
                </a:solidFill>
                <a:latin typeface="Arial Narrow" panose="020B0606020202030204" pitchFamily="34" charset="0"/>
              </a:rPr>
              <a:t>can’t understand</a:t>
            </a:r>
          </a:p>
          <a:p>
            <a:pPr eaLnBrk="1" hangingPunct="1"/>
            <a:r>
              <a:rPr lang="en-US" altLang="en-US" sz="4400" b="1" dirty="0" smtClean="0">
                <a:solidFill>
                  <a:srgbClr val="FFFFFF"/>
                </a:solidFill>
                <a:latin typeface="Arial Narrow" panose="020B0606020202030204" pitchFamily="34" charset="0"/>
              </a:rPr>
              <a:t>Their </a:t>
            </a:r>
            <a:r>
              <a:rPr lang="en-US" altLang="en-US" sz="4400" b="1" dirty="0">
                <a:solidFill>
                  <a:srgbClr val="FFFFFF"/>
                </a:solidFill>
                <a:latin typeface="Arial Narrow" panose="020B0606020202030204" pitchFamily="34" charset="0"/>
              </a:rPr>
              <a:t>bewilderment can turn to hostility &amp; </a:t>
            </a:r>
            <a:r>
              <a:rPr lang="en-US" altLang="en-US" sz="4400" b="1" dirty="0" smtClean="0">
                <a:solidFill>
                  <a:srgbClr val="FFFFFF"/>
                </a:solidFill>
                <a:latin typeface="Arial Narrow" panose="020B0606020202030204" pitchFamily="34" charset="0"/>
              </a:rPr>
              <a:t>blasphemy</a:t>
            </a:r>
          </a:p>
          <a:p>
            <a:pPr eaLnBrk="1" hangingPunct="1"/>
            <a:r>
              <a:rPr lang="en-US" altLang="en-US" sz="4400" b="1" dirty="0" smtClean="0">
                <a:solidFill>
                  <a:srgbClr val="FFFFFF"/>
                </a:solidFill>
                <a:latin typeface="Arial Narrow" panose="020B0606020202030204" pitchFamily="34" charset="0"/>
              </a:rPr>
              <a:t>New </a:t>
            </a:r>
            <a:r>
              <a:rPr lang="en-US" altLang="en-US" sz="4400" b="1" dirty="0">
                <a:solidFill>
                  <a:srgbClr val="FFFFFF"/>
                </a:solidFill>
                <a:latin typeface="Arial Narrow" panose="020B0606020202030204" pitchFamily="34" charset="0"/>
              </a:rPr>
              <a:t>Christians will </a:t>
            </a:r>
            <a:r>
              <a:rPr lang="en-US" altLang="en-US" sz="4400" b="1" dirty="0" smtClean="0">
                <a:solidFill>
                  <a:srgbClr val="FFFFFF"/>
                </a:solidFill>
                <a:latin typeface="Arial Narrow" panose="020B0606020202030204" pitchFamily="34" charset="0"/>
              </a:rPr>
              <a:t>have old friends turn against them</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18280932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5298"/>
                                        </p:tgtEl>
                                        <p:attrNameLst>
                                          <p:attrName>style.visibility</p:attrName>
                                        </p:attrNameLst>
                                      </p:cBhvr>
                                      <p:to>
                                        <p:strVal val="visible"/>
                                      </p:to>
                                    </p:set>
                                  </p:childTnLst>
                                </p:cTn>
                              </p:par>
                            </p:childTnLst>
                          </p:cTn>
                        </p:par>
                        <p:par>
                          <p:cTn id="7" fill="hold">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55299">
                                            <p:txEl>
                                              <p:pRg st="0" end="0"/>
                                            </p:txEl>
                                          </p:spTgt>
                                        </p:tgtEl>
                                        <p:attrNameLst>
                                          <p:attrName>style.visibility</p:attrName>
                                        </p:attrNameLst>
                                      </p:cBhvr>
                                      <p:to>
                                        <p:strVal val="visible"/>
                                      </p:to>
                                    </p:set>
                                    <p:animEffect transition="in" filter="blinds(horizontal)">
                                      <p:cBhvr>
                                        <p:cTn id="10" dur="500"/>
                                        <p:tgtEl>
                                          <p:spTgt spid="55299">
                                            <p:txEl>
                                              <p:pRg st="0" end="0"/>
                                            </p:txEl>
                                          </p:spTgt>
                                        </p:tgtEl>
                                      </p:cBhvr>
                                    </p:animEffect>
                                  </p:childTnLst>
                                  <p:subTnLst>
                                    <p:animClr clrSpc="rgb" dir="cw">
                                      <p:cBhvr override="childStyle">
                                        <p:cTn dur="1" fill="hold" display="0" masterRel="nextClick" afterEffect="1"/>
                                        <p:tgtEl>
                                          <p:spTgt spid="55299">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5299">
                                            <p:txEl>
                                              <p:pRg st="1" end="1"/>
                                            </p:txEl>
                                          </p:spTgt>
                                        </p:tgtEl>
                                        <p:attrNameLst>
                                          <p:attrName>style.visibility</p:attrName>
                                        </p:attrNameLst>
                                      </p:cBhvr>
                                      <p:to>
                                        <p:strVal val="visible"/>
                                      </p:to>
                                    </p:set>
                                    <p:animEffect transition="in" filter="blinds(horizontal)">
                                      <p:cBhvr>
                                        <p:cTn id="15" dur="500"/>
                                        <p:tgtEl>
                                          <p:spTgt spid="55299">
                                            <p:txEl>
                                              <p:pRg st="1" end="1"/>
                                            </p:txEl>
                                          </p:spTgt>
                                        </p:tgtEl>
                                      </p:cBhvr>
                                    </p:animEffect>
                                  </p:childTnLst>
                                  <p:subTnLst>
                                    <p:animClr clrSpc="rgb" dir="cw">
                                      <p:cBhvr override="childStyle">
                                        <p:cTn dur="1" fill="hold" display="0" masterRel="nextClick" afterEffect="1"/>
                                        <p:tgtEl>
                                          <p:spTgt spid="55299">
                                            <p:txEl>
                                              <p:pRg st="1" end="1"/>
                                            </p:txEl>
                                          </p:spTgt>
                                        </p:tgtEl>
                                        <p:attrNameLst>
                                          <p:attrName>ppt_c</p:attrName>
                                        </p:attrNameLst>
                                      </p:cBhvr>
                                      <p:to>
                                        <a:srgbClr val="C0C0C0"/>
                                      </p:to>
                                    </p:animClr>
                                  </p:sub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55299">
                                            <p:txEl>
                                              <p:pRg st="2" end="2"/>
                                            </p:txEl>
                                          </p:spTgt>
                                        </p:tgtEl>
                                        <p:attrNameLst>
                                          <p:attrName>style.visibility</p:attrName>
                                        </p:attrNameLst>
                                      </p:cBhvr>
                                      <p:to>
                                        <p:strVal val="visible"/>
                                      </p:to>
                                    </p:set>
                                    <p:animEffect transition="in" filter="blinds(horizontal)">
                                      <p:cBhvr>
                                        <p:cTn id="20" dur="500"/>
                                        <p:tgtEl>
                                          <p:spTgt spid="552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Judgment </a:t>
            </a:r>
            <a:r>
              <a:rPr lang="en-US" altLang="en-US" b="1" u="sng" dirty="0">
                <a:solidFill>
                  <a:srgbClr val="A0D0FF"/>
                </a:solidFill>
                <a:latin typeface="Arial Narrow" panose="020B0606020202030204" pitchFamily="34" charset="0"/>
              </a:rPr>
              <a:t>of the </a:t>
            </a:r>
            <a:r>
              <a:rPr lang="en-US" altLang="en-US" b="1" u="sng" dirty="0" smtClean="0">
                <a:solidFill>
                  <a:srgbClr val="A0D0FF"/>
                </a:solidFill>
                <a:latin typeface="Arial Narrow" panose="020B0606020202030204" pitchFamily="34" charset="0"/>
              </a:rPr>
              <a:t>Heathen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4:5</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Arm yourself by remembering the judgement that is to come</a:t>
            </a:r>
          </a:p>
          <a:p>
            <a:pPr eaLnBrk="1" hangingPunct="1"/>
            <a:r>
              <a:rPr lang="en-US" altLang="en-US" sz="4400" b="1" dirty="0" smtClean="0">
                <a:solidFill>
                  <a:srgbClr val="FFFFFF"/>
                </a:solidFill>
                <a:latin typeface="Arial Narrow" panose="020B0606020202030204" pitchFamily="34" charset="0"/>
              </a:rPr>
              <a:t>To </a:t>
            </a:r>
            <a:r>
              <a:rPr lang="en-US" altLang="en-US" sz="4400" b="1" dirty="0">
                <a:solidFill>
                  <a:srgbClr val="FFFFFF"/>
                </a:solidFill>
                <a:latin typeface="Arial Narrow" panose="020B0606020202030204" pitchFamily="34" charset="0"/>
              </a:rPr>
              <a:t>“give an account” refers to being held responsible for everything you have done - </a:t>
            </a:r>
            <a:r>
              <a:rPr lang="en-US" altLang="en-US" sz="4400" b="1" dirty="0" smtClean="0">
                <a:solidFill>
                  <a:srgbClr val="FFFFFF"/>
                </a:solidFill>
                <a:latin typeface="Arial Narrow" panose="020B0606020202030204" pitchFamily="34" charset="0"/>
              </a:rPr>
              <a:t>Revelation </a:t>
            </a:r>
            <a:r>
              <a:rPr lang="en-US" altLang="en-US" sz="4400" b="1" dirty="0">
                <a:solidFill>
                  <a:srgbClr val="FFFFFF"/>
                </a:solidFill>
                <a:latin typeface="Arial Narrow" panose="020B0606020202030204" pitchFamily="34" charset="0"/>
              </a:rPr>
              <a:t>20:12; </a:t>
            </a:r>
            <a:r>
              <a:rPr lang="en-US" altLang="en-US" sz="4400" b="1" dirty="0" smtClean="0">
                <a:solidFill>
                  <a:srgbClr val="FFFFFF"/>
                </a:solidFill>
                <a:latin typeface="Arial Narrow" panose="020B0606020202030204" pitchFamily="34" charset="0"/>
              </a:rPr>
              <a:t>Jeremiah 17:10; Matthew 16:27; 12:36</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nodeType="withGroup">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Judgment </a:t>
            </a:r>
            <a:r>
              <a:rPr lang="en-US" altLang="en-US" b="1" u="sng" dirty="0">
                <a:solidFill>
                  <a:srgbClr val="A0D0FF"/>
                </a:solidFill>
                <a:latin typeface="Arial Narrow" panose="020B0606020202030204" pitchFamily="34" charset="0"/>
              </a:rPr>
              <a:t>of the </a:t>
            </a:r>
            <a:r>
              <a:rPr lang="en-US" altLang="en-US" b="1" u="sng" dirty="0" smtClean="0">
                <a:solidFill>
                  <a:srgbClr val="A0D0FF"/>
                </a:solidFill>
                <a:latin typeface="Arial Narrow" panose="020B0606020202030204" pitchFamily="34" charset="0"/>
              </a:rPr>
              <a:t>Heathen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4:5</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God </a:t>
            </a:r>
            <a:r>
              <a:rPr lang="en-US" altLang="en-US" sz="4400" b="1" dirty="0">
                <a:solidFill>
                  <a:srgbClr val="FFFFFF"/>
                </a:solidFill>
                <a:latin typeface="Arial Narrow" panose="020B0606020202030204" pitchFamily="34" charset="0"/>
              </a:rPr>
              <a:t>is judge </a:t>
            </a:r>
            <a:r>
              <a:rPr lang="en-US" altLang="en-US" b="1" dirty="0">
                <a:solidFill>
                  <a:srgbClr val="FFFFFF"/>
                </a:solidFill>
                <a:latin typeface="Arial Narrow" panose="020B0606020202030204" pitchFamily="34" charset="0"/>
              </a:rPr>
              <a:t>(Eccl. 12:14; Rom. 14:12), </a:t>
            </a:r>
            <a:r>
              <a:rPr lang="en-US" altLang="en-US" sz="4400" b="1" dirty="0">
                <a:solidFill>
                  <a:srgbClr val="FFFFFF"/>
                </a:solidFill>
                <a:latin typeface="Arial Narrow" panose="020B0606020202030204" pitchFamily="34" charset="0"/>
              </a:rPr>
              <a:t>but He had given judgment to the Son </a:t>
            </a:r>
            <a:r>
              <a:rPr lang="en-US" altLang="en-US" b="1" dirty="0">
                <a:solidFill>
                  <a:srgbClr val="FFFFFF"/>
                </a:solidFill>
                <a:latin typeface="Arial Narrow" panose="020B0606020202030204" pitchFamily="34" charset="0"/>
              </a:rPr>
              <a:t>(John 5:22; Acts 10:42; 2 Tim 4:1)</a:t>
            </a:r>
          </a:p>
          <a:p>
            <a:pPr eaLnBrk="1" hangingPunct="1"/>
            <a:r>
              <a:rPr lang="en-US" altLang="en-US" sz="4400" b="1" dirty="0" smtClean="0">
                <a:solidFill>
                  <a:srgbClr val="FFFFFF"/>
                </a:solidFill>
                <a:latin typeface="Arial Narrow" panose="020B0606020202030204" pitchFamily="34" charset="0"/>
              </a:rPr>
              <a:t>Even </a:t>
            </a:r>
            <a:r>
              <a:rPr lang="en-US" altLang="en-US" sz="4400" b="1" dirty="0">
                <a:solidFill>
                  <a:srgbClr val="FFFFFF"/>
                </a:solidFill>
                <a:latin typeface="Arial Narrow" panose="020B0606020202030204" pitchFamily="34" charset="0"/>
              </a:rPr>
              <a:t>Christians will be judged </a:t>
            </a:r>
            <a:r>
              <a:rPr lang="en-US" altLang="en-US" b="1" dirty="0">
                <a:solidFill>
                  <a:srgbClr val="FFFFFF"/>
                </a:solidFill>
                <a:latin typeface="Arial Narrow" panose="020B0606020202030204" pitchFamily="34" charset="0"/>
              </a:rPr>
              <a:t>(2 Cor. 5:10), </a:t>
            </a:r>
            <a:r>
              <a:rPr lang="en-US" altLang="en-US" sz="4400" b="1" dirty="0">
                <a:solidFill>
                  <a:srgbClr val="FFFFFF"/>
                </a:solidFill>
                <a:latin typeface="Arial Narrow" panose="020B0606020202030204" pitchFamily="34" charset="0"/>
              </a:rPr>
              <a:t>but not condemned </a:t>
            </a:r>
            <a:r>
              <a:rPr lang="en-US" altLang="en-US" b="1" dirty="0">
                <a:solidFill>
                  <a:srgbClr val="FFFFFF"/>
                </a:solidFill>
                <a:latin typeface="Arial Narrow" panose="020B0606020202030204" pitchFamily="34" charset="0"/>
              </a:rPr>
              <a:t>(Rom. 8:1), </a:t>
            </a:r>
            <a:r>
              <a:rPr lang="en-US" altLang="en-US" sz="4400" b="1" dirty="0">
                <a:solidFill>
                  <a:srgbClr val="FFFFFF"/>
                </a:solidFill>
                <a:latin typeface="Arial Narrow" panose="020B0606020202030204" pitchFamily="34" charset="0"/>
              </a:rPr>
              <a:t>their works assessed &amp; </a:t>
            </a:r>
            <a:r>
              <a:rPr lang="en-US" altLang="en-US" sz="4400" b="1" dirty="0" smtClean="0">
                <a:solidFill>
                  <a:srgbClr val="FFFFFF"/>
                </a:solidFill>
                <a:latin typeface="Arial Narrow" panose="020B0606020202030204" pitchFamily="34" charset="0"/>
              </a:rPr>
              <a:t>rewarded </a:t>
            </a:r>
            <a:r>
              <a:rPr lang="en-US" altLang="en-US" b="1" dirty="0" smtClean="0">
                <a:solidFill>
                  <a:srgbClr val="FFFFFF"/>
                </a:solidFill>
                <a:latin typeface="Arial Narrow" panose="020B0606020202030204" pitchFamily="34" charset="0"/>
              </a:rPr>
              <a:t>(1 Cor. 3:12-15)</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447327905"/>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subTnLst>
                                    <p:animClr clrSpc="rgb" dir="cw">
                                      <p:cBhvr override="childStyle">
                                        <p:cTn dur="1" fill="hold" display="0" masterRel="nextClick" afterEffect="1"/>
                                        <p:tgtEl>
                                          <p:spTgt spid="5632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56323">
                                            <p:txEl>
                                              <p:pRg st="1" end="1"/>
                                            </p:txEl>
                                          </p:spTgt>
                                        </p:tgtEl>
                                        <p:attrNameLst>
                                          <p:attrName>style.visibility</p:attrName>
                                        </p:attrNameLst>
                                      </p:cBhvr>
                                      <p:to>
                                        <p:strVal val="visible"/>
                                      </p:to>
                                    </p:set>
                                    <p:animEffect transition="in" filter="barn(outVertical)">
                                      <p:cBhvr>
                                        <p:cTn id="15" dur="500"/>
                                        <p:tgtEl>
                                          <p:spTgt spid="563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Judgment </a:t>
            </a:r>
            <a:r>
              <a:rPr lang="en-US" altLang="en-US" b="1" u="sng" dirty="0">
                <a:solidFill>
                  <a:srgbClr val="A0D0FF"/>
                </a:solidFill>
                <a:latin typeface="Arial Narrow" panose="020B0606020202030204" pitchFamily="34" charset="0"/>
              </a:rPr>
              <a:t>of the </a:t>
            </a:r>
            <a:r>
              <a:rPr lang="en-US" altLang="en-US" b="1" u="sng" dirty="0" smtClean="0">
                <a:solidFill>
                  <a:srgbClr val="A0D0FF"/>
                </a:solidFill>
                <a:latin typeface="Arial Narrow" panose="020B0606020202030204" pitchFamily="34" charset="0"/>
              </a:rPr>
              <a:t>Heathen</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4:5</a:t>
            </a:r>
            <a:endParaRPr lang="en-US" altLang="en-US" sz="3600" b="1" dirty="0" smtClean="0">
              <a:solidFill>
                <a:srgbClr val="FFFF99"/>
              </a:solidFill>
              <a:latin typeface="Arial Narrow" panose="020B0606020202030204" pitchFamily="34" charset="0"/>
            </a:endParaRPr>
          </a:p>
        </p:txBody>
      </p:sp>
      <p:sp>
        <p:nvSpPr>
          <p:cNvPr id="5632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Peter’s </a:t>
            </a:r>
            <a:r>
              <a:rPr lang="en-US" altLang="en-US" sz="4400" b="1" dirty="0">
                <a:solidFill>
                  <a:srgbClr val="FFFFFF"/>
                </a:solidFill>
                <a:latin typeface="Arial Narrow" panose="020B0606020202030204" pitchFamily="34" charset="0"/>
              </a:rPr>
              <a:t>announcement of judgment is a warning to the non-Christian and hope for the Christian</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83448586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childTnLst>
                                </p:cTn>
                              </p:par>
                            </p:childTnLst>
                          </p:cTn>
                        </p:par>
                        <p:par>
                          <p:cTn id="7" fill="hold">
                            <p:stCondLst>
                              <p:cond delay="0"/>
                            </p:stCondLst>
                            <p:childTnLst>
                              <p:par>
                                <p:cTn id="8" presetID="16" presetClass="entr" presetSubtype="37" fill="hold" grpId="0" nodeType="afterEffect">
                                  <p:stCondLst>
                                    <p:cond delay="0"/>
                                  </p:stCondLst>
                                  <p:childTnLst>
                                    <p:set>
                                      <p:cBhvr>
                                        <p:cTn id="9" dur="1" fill="hold">
                                          <p:stCondLst>
                                            <p:cond delay="0"/>
                                          </p:stCondLst>
                                        </p:cTn>
                                        <p:tgtEl>
                                          <p:spTgt spid="56323">
                                            <p:txEl>
                                              <p:pRg st="0" end="0"/>
                                            </p:txEl>
                                          </p:spTgt>
                                        </p:tgtEl>
                                        <p:attrNameLst>
                                          <p:attrName>style.visibility</p:attrName>
                                        </p:attrNameLst>
                                      </p:cBhvr>
                                      <p:to>
                                        <p:strVal val="visible"/>
                                      </p:to>
                                    </p:set>
                                    <p:animEffect transition="in" filter="barn(outVertical)">
                                      <p:cBhvr>
                                        <p:cTn id="10" dur="500"/>
                                        <p:tgtEl>
                                          <p:spTgt spid="563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P spid="5632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Gospel &amp; </a:t>
            </a:r>
            <a:r>
              <a:rPr lang="en-US" altLang="en-US" b="1" u="sng" dirty="0" smtClean="0">
                <a:solidFill>
                  <a:srgbClr val="A0D0FF"/>
                </a:solidFill>
                <a:latin typeface="Arial Narrow" panose="020B0606020202030204" pitchFamily="34" charset="0"/>
              </a:rPr>
              <a:t>Life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4:6</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Arm yourself by remembering the promise of eternal life that is part of the gospel</a:t>
            </a:r>
          </a:p>
          <a:p>
            <a:pPr eaLnBrk="1" hangingPunct="1"/>
            <a:r>
              <a:rPr lang="en-US" altLang="en-US" sz="4400" b="1" dirty="0" smtClean="0">
                <a:solidFill>
                  <a:srgbClr val="FFFFFF"/>
                </a:solidFill>
                <a:latin typeface="Arial Narrow" panose="020B0606020202030204" pitchFamily="34" charset="0"/>
              </a:rPr>
              <a:t>This </a:t>
            </a:r>
            <a:r>
              <a:rPr lang="en-US" altLang="en-US" sz="4400" b="1" dirty="0">
                <a:solidFill>
                  <a:srgbClr val="FFFFFF"/>
                </a:solidFill>
                <a:latin typeface="Arial Narrow" panose="020B0606020202030204" pitchFamily="34" charset="0"/>
              </a:rPr>
              <a:t>is not a reference to any kind of second chance of salvation after death - Heb. 9:27; Luke </a:t>
            </a:r>
            <a:r>
              <a:rPr lang="en-US" altLang="en-US" sz="4400" b="1" dirty="0" smtClean="0">
                <a:solidFill>
                  <a:srgbClr val="FFFFFF"/>
                </a:solidFill>
                <a:latin typeface="Arial Narrow" panose="020B0606020202030204" pitchFamily="34" charset="0"/>
              </a:rPr>
              <a:t>16:19-31</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nodeType="withGroup">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Gospel &amp; </a:t>
            </a:r>
            <a:r>
              <a:rPr lang="en-US" altLang="en-US" b="1" u="sng" dirty="0" smtClean="0">
                <a:solidFill>
                  <a:srgbClr val="A0D0FF"/>
                </a:solidFill>
                <a:latin typeface="Arial Narrow" panose="020B0606020202030204" pitchFamily="34" charset="0"/>
              </a:rPr>
              <a:t>Life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4:6</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This </a:t>
            </a:r>
            <a:r>
              <a:rPr lang="en-US" altLang="en-US" sz="4400" b="1" dirty="0">
                <a:solidFill>
                  <a:srgbClr val="FFFFFF"/>
                </a:solidFill>
                <a:latin typeface="Arial Narrow" panose="020B0606020202030204" pitchFamily="34" charset="0"/>
              </a:rPr>
              <a:t>is a proclamation and judgment that had already taken place while living is a present reality</a:t>
            </a:r>
          </a:p>
          <a:p>
            <a:pPr eaLnBrk="1" hangingPunct="1"/>
            <a:r>
              <a:rPr lang="en-US" altLang="en-US" sz="4400" b="1" dirty="0" smtClean="0">
                <a:solidFill>
                  <a:srgbClr val="FFFFFF"/>
                </a:solidFill>
                <a:latin typeface="Arial Narrow" panose="020B0606020202030204" pitchFamily="34" charset="0"/>
              </a:rPr>
              <a:t>Those </a:t>
            </a:r>
            <a:r>
              <a:rPr lang="en-US" altLang="en-US" sz="4400" b="1" dirty="0">
                <a:solidFill>
                  <a:srgbClr val="FFFFFF"/>
                </a:solidFill>
                <a:latin typeface="Arial Narrow" panose="020B0606020202030204" pitchFamily="34" charset="0"/>
              </a:rPr>
              <a:t>that heard the gospel, believed &amp; had physically died, some as martyrs, would live in spirit with </a:t>
            </a:r>
            <a:r>
              <a:rPr lang="en-US" altLang="en-US" sz="4400" b="1" dirty="0" smtClean="0">
                <a:solidFill>
                  <a:srgbClr val="FFFFFF"/>
                </a:solidFill>
                <a:latin typeface="Arial Narrow" panose="020B0606020202030204" pitchFamily="34" charset="0"/>
              </a:rPr>
              <a:t>God</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166517344"/>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The Gospel &amp; </a:t>
            </a:r>
            <a:r>
              <a:rPr lang="en-US" altLang="en-US" b="1" u="sng" dirty="0" smtClean="0">
                <a:solidFill>
                  <a:srgbClr val="A0D0FF"/>
                </a:solidFill>
                <a:latin typeface="Arial Narrow" panose="020B0606020202030204" pitchFamily="34" charset="0"/>
              </a:rPr>
              <a:t>Life</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4:6</a:t>
            </a:r>
            <a:endParaRPr lang="en-US" altLang="en-US" sz="3600" b="1" dirty="0" smtClean="0">
              <a:solidFill>
                <a:srgbClr val="FFFF99"/>
              </a:solidFill>
              <a:latin typeface="Arial Narrow" panose="020B0606020202030204" pitchFamily="34" charset="0"/>
            </a:endParaRPr>
          </a:p>
        </p:txBody>
      </p:sp>
      <p:sp>
        <p:nvSpPr>
          <p:cNvPr id="5734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i="1" dirty="0">
                <a:solidFill>
                  <a:srgbClr val="FFFFFF"/>
                </a:solidFill>
                <a:latin typeface="Arial Narrow" panose="020B0606020202030204" pitchFamily="34" charset="0"/>
              </a:rPr>
              <a:t>“For because of this also to the dead the gospel was proclaimed so that they may be judged on one hand according to men in flesh but on the other hand live according to God in spirit.”</a:t>
            </a:r>
            <a:endParaRPr lang="en-US" altLang="en-US" sz="4400" b="1" i="1" dirty="0" smtClean="0">
              <a:solidFill>
                <a:srgbClr val="FFFFFF"/>
              </a:solidFill>
              <a:latin typeface="Arial Narrow" panose="020B0606020202030204" pitchFamily="34" charset="0"/>
            </a:endParaRPr>
          </a:p>
          <a:p>
            <a:pPr eaLnBrk="1" hangingPunct="1"/>
            <a:r>
              <a:rPr lang="en-US" altLang="en-US" sz="4400" b="1" dirty="0" smtClean="0">
                <a:solidFill>
                  <a:srgbClr val="FFFFFF"/>
                </a:solidFill>
                <a:latin typeface="Arial Narrow" panose="020B0606020202030204" pitchFamily="34" charset="0"/>
              </a:rPr>
              <a:t>This </a:t>
            </a:r>
            <a:r>
              <a:rPr lang="en-US" altLang="en-US" sz="4400" b="1" dirty="0">
                <a:solidFill>
                  <a:srgbClr val="FFFFFF"/>
                </a:solidFill>
                <a:latin typeface="Arial Narrow" panose="020B0606020202030204" pitchFamily="34" charset="0"/>
              </a:rPr>
              <a:t>is a statement of hope to Christians facing persecution and perhaps martyrdom - John 11:25</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134314561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7346"/>
                                        </p:tgtEl>
                                        <p:attrNameLst>
                                          <p:attrName>style.visibility</p:attrName>
                                        </p:attrNameLst>
                                      </p:cBhvr>
                                      <p:to>
                                        <p:strVal val="visible"/>
                                      </p:to>
                                    </p:set>
                                  </p:childTnLst>
                                </p:cTn>
                              </p:par>
                            </p:childTnLst>
                          </p:cTn>
                        </p:par>
                        <p:par>
                          <p:cTn id="7" fill="hold">
                            <p:stCondLst>
                              <p:cond delay="0"/>
                            </p:stCondLst>
                            <p:childTnLst>
                              <p:par>
                                <p:cTn id="8" presetID="12" presetClass="entr" presetSubtype="4" fill="hold" grpId="0" nodeType="afterEffect">
                                  <p:stCondLst>
                                    <p:cond delay="0"/>
                                  </p:stCondLst>
                                  <p:childTnLst>
                                    <p:set>
                                      <p:cBhvr>
                                        <p:cTn id="9" dur="1" fill="hold">
                                          <p:stCondLst>
                                            <p:cond delay="0"/>
                                          </p:stCondLst>
                                        </p:cTn>
                                        <p:tgtEl>
                                          <p:spTgt spid="57347">
                                            <p:txEl>
                                              <p:pRg st="0" end="0"/>
                                            </p:txEl>
                                          </p:spTgt>
                                        </p:tgtEl>
                                        <p:attrNameLst>
                                          <p:attrName>style.visibility</p:attrName>
                                        </p:attrNameLst>
                                      </p:cBhvr>
                                      <p:to>
                                        <p:strVal val="visible"/>
                                      </p:to>
                                    </p:set>
                                    <p:animEffect transition="in" filter="slide(fromBottom)">
                                      <p:cBhvr>
                                        <p:cTn id="10" dur="500"/>
                                        <p:tgtEl>
                                          <p:spTgt spid="57347">
                                            <p:txEl>
                                              <p:pRg st="0" end="0"/>
                                            </p:txEl>
                                          </p:spTgt>
                                        </p:tgtEl>
                                      </p:cBhvr>
                                    </p:animEffect>
                                  </p:childTnLst>
                                  <p:subTnLst>
                                    <p:animClr clrSpc="rgb" dir="cw">
                                      <p:cBhvr override="childStyle">
                                        <p:cTn dur="1" fill="hold" display="0" masterRel="nextClick" afterEffect="1"/>
                                        <p:tgtEl>
                                          <p:spTgt spid="5734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57347">
                                            <p:txEl>
                                              <p:pRg st="1" end="1"/>
                                            </p:txEl>
                                          </p:spTgt>
                                        </p:tgtEl>
                                        <p:attrNameLst>
                                          <p:attrName>style.visibility</p:attrName>
                                        </p:attrNameLst>
                                      </p:cBhvr>
                                      <p:to>
                                        <p:strVal val="visible"/>
                                      </p:to>
                                    </p:set>
                                    <p:animEffect transition="in" filter="slide(fromBottom)">
                                      <p:cBhvr>
                                        <p:cTn id="15" dur="500"/>
                                        <p:tgtEl>
                                          <p:spTgt spid="57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22225" y="0"/>
            <a:ext cx="9144000" cy="677863"/>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Conclusions – Arm Yourself</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863"/>
            <a:ext cx="9144000" cy="6180137"/>
          </a:xfrm>
          <a:noFill/>
        </p:spPr>
        <p:txBody>
          <a:bodyPr/>
          <a:lstStyle/>
          <a:p>
            <a:pPr eaLnBrk="1" hangingPunct="1"/>
            <a:r>
              <a:rPr lang="en-US" altLang="en-US" sz="4400" b="1" dirty="0">
                <a:solidFill>
                  <a:srgbClr val="FFFFFF"/>
                </a:solidFill>
                <a:latin typeface="Arial Narrow" panose="020B0606020202030204" pitchFamily="34" charset="0"/>
              </a:rPr>
              <a:t>We are in a spiritual battle, so </a:t>
            </a:r>
            <a:r>
              <a:rPr lang="en-US" altLang="en-US" sz="4400" b="1" dirty="0" smtClean="0">
                <a:solidFill>
                  <a:srgbClr val="FFFFFF"/>
                </a:solidFill>
                <a:latin typeface="Arial Narrow" panose="020B0606020202030204" pitchFamily="34" charset="0"/>
              </a:rPr>
              <a:t>arm yourself to </a:t>
            </a:r>
            <a:r>
              <a:rPr lang="en-US" altLang="en-US" sz="4400" b="1" dirty="0">
                <a:solidFill>
                  <a:srgbClr val="FFFFFF"/>
                </a:solidFill>
                <a:latin typeface="Arial Narrow" panose="020B0606020202030204" pitchFamily="34" charset="0"/>
              </a:rPr>
              <a:t>fight against sin &amp; live </a:t>
            </a:r>
            <a:r>
              <a:rPr lang="en-US" altLang="en-US" sz="4400" b="1" dirty="0" smtClean="0">
                <a:solidFill>
                  <a:srgbClr val="FFFFFF"/>
                </a:solidFill>
                <a:latin typeface="Arial Narrow" panose="020B0606020202030204" pitchFamily="34" charset="0"/>
              </a:rPr>
              <a:t>according </a:t>
            </a:r>
            <a:r>
              <a:rPr lang="en-US" altLang="en-US" sz="4400" b="1" dirty="0">
                <a:solidFill>
                  <a:srgbClr val="FFFFFF"/>
                </a:solidFill>
                <a:latin typeface="Arial Narrow" panose="020B0606020202030204" pitchFamily="34" charset="0"/>
              </a:rPr>
              <a:t>to the will of </a:t>
            </a:r>
            <a:r>
              <a:rPr lang="en-US" altLang="en-US" sz="4400" b="1" dirty="0" smtClean="0">
                <a:solidFill>
                  <a:srgbClr val="FFFFFF"/>
                </a:solidFill>
                <a:latin typeface="Arial Narrow" panose="020B0606020202030204" pitchFamily="34" charset="0"/>
              </a:rPr>
              <a:t>God. </a:t>
            </a:r>
          </a:p>
          <a:p>
            <a:pPr marL="569913" indent="-515938" eaLnBrk="1" hangingPunct="1">
              <a:buNone/>
            </a:pPr>
            <a:r>
              <a:rPr lang="en-US" altLang="en-US" sz="4400" b="1" dirty="0" smtClean="0">
                <a:solidFill>
                  <a:srgbClr val="FFFFFF"/>
                </a:solidFill>
                <a:latin typeface="Arial Narrow" panose="020B0606020202030204" pitchFamily="34" charset="0"/>
              </a:rPr>
              <a:t>1) Follow the example of Christ with same purpose &amp; mindset – do the will of God</a:t>
            </a:r>
          </a:p>
          <a:p>
            <a:pPr marL="569913" indent="-515938" eaLnBrk="1" hangingPunct="1">
              <a:buNone/>
            </a:pPr>
            <a:r>
              <a:rPr lang="en-US" altLang="en-US" sz="4400" b="1" dirty="0" smtClean="0">
                <a:solidFill>
                  <a:srgbClr val="FFFFFF"/>
                </a:solidFill>
                <a:latin typeface="Arial Narrow" panose="020B0606020202030204" pitchFamily="34" charset="0"/>
              </a:rPr>
              <a:t>2) No longer live according to the sinful manner of life you used to have</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 calcmode="lin" valueType="num">
                                      <p:cBhvr>
                                        <p:cTn id="17"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60419">
                                            <p:txEl>
                                              <p:pRg st="1" end="1"/>
                                            </p:txEl>
                                          </p:spTgt>
                                        </p:tgtEl>
                                      </p:cBhvr>
                                    </p:animEffect>
                                  </p:childTnLst>
                                  <p:subTnLst>
                                    <p:animClr clrSpc="rgb" dir="cw">
                                      <p:cBhvr override="childStyle">
                                        <p:cTn dur="1" fill="hold" display="0" masterRel="nextClick" afterEffect="1"/>
                                        <p:tgtEl>
                                          <p:spTgt spid="60419">
                                            <p:txEl>
                                              <p:pRg st="1" end="1"/>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 calcmode="lin" valueType="num">
                                      <p:cBhvr>
                                        <p:cTn id="24"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60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ctrTitle" idx="4294967295"/>
          </p:nvPr>
        </p:nvSpPr>
        <p:spPr>
          <a:xfrm>
            <a:off x="22225" y="0"/>
            <a:ext cx="9144000" cy="677863"/>
          </a:xfrm>
          <a:noFill/>
        </p:spPr>
        <p:txBody>
          <a:bodyPr lIns="0" tIns="0" rIns="0" bIns="0">
            <a:spAutoFit/>
          </a:bodyPr>
          <a:lstStyle/>
          <a:p>
            <a:pPr defTabSz="381000" eaLnBrk="1" hangingPunct="1"/>
            <a:r>
              <a:rPr lang="en-US" altLang="en-US" b="1" u="sng" dirty="0" smtClean="0">
                <a:solidFill>
                  <a:srgbClr val="A0D0FF"/>
                </a:solidFill>
                <a:latin typeface="Arial Narrow" panose="020B0606020202030204" pitchFamily="34" charset="0"/>
              </a:rPr>
              <a:t>Conclusions – Arm Yourself</a:t>
            </a:r>
            <a:endParaRPr lang="en-US" altLang="en-US" sz="3600" b="1" dirty="0" smtClean="0">
              <a:solidFill>
                <a:srgbClr val="FFFF99"/>
              </a:solidFill>
              <a:latin typeface="Arial Narrow" panose="020B0606020202030204" pitchFamily="34" charset="0"/>
            </a:endParaRPr>
          </a:p>
        </p:txBody>
      </p:sp>
      <p:sp>
        <p:nvSpPr>
          <p:cNvPr id="60419" name="Rectangle 3"/>
          <p:cNvSpPr>
            <a:spLocks noGrp="1" noChangeArrowheads="1"/>
          </p:cNvSpPr>
          <p:nvPr>
            <p:ph type="body" idx="4294967295"/>
          </p:nvPr>
        </p:nvSpPr>
        <p:spPr>
          <a:xfrm>
            <a:off x="0" y="677863"/>
            <a:ext cx="9144000" cy="6180137"/>
          </a:xfrm>
          <a:noFill/>
        </p:spPr>
        <p:txBody>
          <a:bodyPr/>
          <a:lstStyle/>
          <a:p>
            <a:pPr marL="515938" indent="-515938" eaLnBrk="1" hangingPunct="1">
              <a:buFont typeface="+mj-lt"/>
              <a:buAutoNum type="arabicParenR" startAt="3"/>
            </a:pPr>
            <a:r>
              <a:rPr lang="en-US" altLang="en-US" sz="4400" b="1" dirty="0" smtClean="0">
                <a:solidFill>
                  <a:srgbClr val="FFFFFF"/>
                </a:solidFill>
                <a:latin typeface="Arial Narrow" panose="020B0606020202030204" pitchFamily="34" charset="0"/>
              </a:rPr>
              <a:t>Be prepared to lose friends &amp; even be blasphemed for not joining them in sin</a:t>
            </a:r>
          </a:p>
          <a:p>
            <a:pPr marL="515938" indent="-515938" eaLnBrk="1" hangingPunct="1">
              <a:buFont typeface="+mj-lt"/>
              <a:buAutoNum type="arabicParenR" startAt="3"/>
            </a:pPr>
            <a:r>
              <a:rPr lang="en-US" altLang="en-US" sz="4400" b="1" dirty="0" smtClean="0">
                <a:solidFill>
                  <a:srgbClr val="FFFFFF"/>
                </a:solidFill>
                <a:latin typeface="Arial Narrow" panose="020B0606020202030204" pitchFamily="34" charset="0"/>
              </a:rPr>
              <a:t>Remember that God will judge everyone according to his deeds – condemnation of the unrighteous, rewards for the righteous</a:t>
            </a:r>
          </a:p>
          <a:p>
            <a:pPr marL="515938" indent="-515938" eaLnBrk="1" hangingPunct="1">
              <a:buFont typeface="+mj-lt"/>
              <a:buAutoNum type="arabicParenR" startAt="3"/>
            </a:pPr>
            <a:r>
              <a:rPr lang="en-US" altLang="en-US" sz="4400" b="1" dirty="0" smtClean="0">
                <a:solidFill>
                  <a:srgbClr val="FFFFFF"/>
                </a:solidFill>
                <a:latin typeface="Arial Narrow" panose="020B0606020202030204" pitchFamily="34" charset="0"/>
              </a:rPr>
              <a:t>Take to heart the Gospel’s promise of eternal life</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65464916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418"/>
                                        </p:tgtEl>
                                        <p:attrNameLst>
                                          <p:attrName>style.visibility</p:attrName>
                                        </p:attrNameLst>
                                      </p:cBhvr>
                                      <p:to>
                                        <p:strVal val="visible"/>
                                      </p:to>
                                    </p:set>
                                  </p:childTnLst>
                                </p:cTn>
                              </p:par>
                            </p:childTnLst>
                          </p:cTn>
                        </p:par>
                        <p:par>
                          <p:cTn id="7" fill="hold" nodeType="withGroup">
                            <p:stCondLst>
                              <p:cond delay="0"/>
                            </p:stCondLst>
                            <p:childTnLst>
                              <p:par>
                                <p:cTn id="8" presetID="53" presetClass="entr" presetSubtype="0" fill="hold" grpId="0" nodeType="afterEffect">
                                  <p:stCondLst>
                                    <p:cond delay="0"/>
                                  </p:stCondLst>
                                  <p:childTnLst>
                                    <p:set>
                                      <p:cBhvr>
                                        <p:cTn id="9" dur="1" fill="hold">
                                          <p:stCondLst>
                                            <p:cond delay="0"/>
                                          </p:stCondLst>
                                        </p:cTn>
                                        <p:tgtEl>
                                          <p:spTgt spid="60419">
                                            <p:txEl>
                                              <p:pRg st="0" end="0"/>
                                            </p:txEl>
                                          </p:spTgt>
                                        </p:tgtEl>
                                        <p:attrNameLst>
                                          <p:attrName>style.visibility</p:attrName>
                                        </p:attrNameLst>
                                      </p:cBhvr>
                                      <p:to>
                                        <p:strVal val="visible"/>
                                      </p:to>
                                    </p:set>
                                    <p:anim calcmode="lin" valueType="num">
                                      <p:cBhvr>
                                        <p:cTn id="10" dur="500" fill="hold"/>
                                        <p:tgtEl>
                                          <p:spTgt spid="60419">
                                            <p:txEl>
                                              <p:pRg st="0" end="0"/>
                                            </p:txEl>
                                          </p:spTgt>
                                        </p:tgtEl>
                                        <p:attrNameLst>
                                          <p:attrName>ppt_w</p:attrName>
                                        </p:attrNameLst>
                                      </p:cBhvr>
                                      <p:tavLst>
                                        <p:tav tm="0">
                                          <p:val>
                                            <p:fltVal val="0"/>
                                          </p:val>
                                        </p:tav>
                                        <p:tav tm="100000">
                                          <p:val>
                                            <p:strVal val="#ppt_w"/>
                                          </p:val>
                                        </p:tav>
                                      </p:tavLst>
                                    </p:anim>
                                    <p:anim calcmode="lin" valueType="num">
                                      <p:cBhvr>
                                        <p:cTn id="11" dur="500" fill="hold"/>
                                        <p:tgtEl>
                                          <p:spTgt spid="60419">
                                            <p:txEl>
                                              <p:pRg st="0" end="0"/>
                                            </p:txEl>
                                          </p:spTgt>
                                        </p:tgtEl>
                                        <p:attrNameLst>
                                          <p:attrName>ppt_h</p:attrName>
                                        </p:attrNameLst>
                                      </p:cBhvr>
                                      <p:tavLst>
                                        <p:tav tm="0">
                                          <p:val>
                                            <p:fltVal val="0"/>
                                          </p:val>
                                        </p:tav>
                                        <p:tav tm="100000">
                                          <p:val>
                                            <p:strVal val="#ppt_h"/>
                                          </p:val>
                                        </p:tav>
                                      </p:tavLst>
                                    </p:anim>
                                    <p:animEffect transition="in" filter="fade">
                                      <p:cBhvr>
                                        <p:cTn id="12" dur="500"/>
                                        <p:tgtEl>
                                          <p:spTgt spid="60419">
                                            <p:txEl>
                                              <p:pRg st="0" end="0"/>
                                            </p:txEl>
                                          </p:spTgt>
                                        </p:tgtEl>
                                      </p:cBhvr>
                                    </p:animEffect>
                                  </p:childTnLst>
                                  <p:subTnLst>
                                    <p:animClr clrSpc="rgb" dir="cw">
                                      <p:cBhvr override="childStyle">
                                        <p:cTn dur="1" fill="hold" display="0" masterRel="nextClick" afterEffect="1"/>
                                        <p:tgtEl>
                                          <p:spTgt spid="60419">
                                            <p:txEl>
                                              <p:pRg st="0" end="0"/>
                                            </p:txEl>
                                          </p:spTgt>
                                        </p:tgtEl>
                                        <p:attrNameLst>
                                          <p:attrName>ppt_c</p:attrName>
                                        </p:attrNameLst>
                                      </p:cBhvr>
                                      <p:to>
                                        <a:srgbClr val="C0C0C0"/>
                                      </p:to>
                                    </p:animClr>
                                  </p:subTnLst>
                                </p:cTn>
                              </p:par>
                            </p:childTnLst>
                          </p:cTn>
                        </p:par>
                      </p:childTnLst>
                    </p:cTn>
                  </p:par>
                  <p:par>
                    <p:cTn id="13" fill="hold">
                      <p:stCondLst>
                        <p:cond delay="indefinite"/>
                      </p:stCondLst>
                      <p:childTnLst>
                        <p:par>
                          <p:cTn id="14" fill="hold">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60419">
                                            <p:txEl>
                                              <p:pRg st="1" end="1"/>
                                            </p:txEl>
                                          </p:spTgt>
                                        </p:tgtEl>
                                        <p:attrNameLst>
                                          <p:attrName>style.visibility</p:attrName>
                                        </p:attrNameLst>
                                      </p:cBhvr>
                                      <p:to>
                                        <p:strVal val="visible"/>
                                      </p:to>
                                    </p:set>
                                    <p:anim calcmode="lin" valueType="num">
                                      <p:cBhvr>
                                        <p:cTn id="17" dur="500" fill="hold"/>
                                        <p:tgtEl>
                                          <p:spTgt spid="6041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60419">
                                            <p:txEl>
                                              <p:pRg st="1" end="1"/>
                                            </p:txEl>
                                          </p:spTgt>
                                        </p:tgtEl>
                                        <p:attrNameLst>
                                          <p:attrName>ppt_h</p:attrName>
                                        </p:attrNameLst>
                                      </p:cBhvr>
                                      <p:tavLst>
                                        <p:tav tm="0">
                                          <p:val>
                                            <p:fltVal val="0"/>
                                          </p:val>
                                        </p:tav>
                                        <p:tav tm="100000">
                                          <p:val>
                                            <p:strVal val="#ppt_h"/>
                                          </p:val>
                                        </p:tav>
                                      </p:tavLst>
                                    </p:anim>
                                    <p:animEffect transition="in" filter="fade">
                                      <p:cBhvr>
                                        <p:cTn id="19" dur="500"/>
                                        <p:tgtEl>
                                          <p:spTgt spid="60419">
                                            <p:txEl>
                                              <p:pRg st="1" end="1"/>
                                            </p:txEl>
                                          </p:spTgt>
                                        </p:tgtEl>
                                      </p:cBhvr>
                                    </p:animEffect>
                                  </p:childTnLst>
                                  <p:subTnLst>
                                    <p:animClr clrSpc="rgb" dir="cw">
                                      <p:cBhvr override="childStyle">
                                        <p:cTn dur="1" fill="hold" display="0" masterRel="nextClick" afterEffect="1"/>
                                        <p:tgtEl>
                                          <p:spTgt spid="60419">
                                            <p:txEl>
                                              <p:pRg st="1" end="1"/>
                                            </p:txEl>
                                          </p:spTgt>
                                        </p:tgtEl>
                                        <p:attrNameLst>
                                          <p:attrName>ppt_c</p:attrName>
                                        </p:attrNameLst>
                                      </p:cBhvr>
                                      <p:to>
                                        <a:srgbClr val="C0C0C0"/>
                                      </p:to>
                                    </p:animClr>
                                  </p:subTnLst>
                                </p:cTn>
                              </p:par>
                            </p:childTnLst>
                          </p:cTn>
                        </p:par>
                      </p:childTnLst>
                    </p:cTn>
                  </p:par>
                  <p:par>
                    <p:cTn id="20" fill="hold">
                      <p:stCondLst>
                        <p:cond delay="indefinite"/>
                      </p:stCondLst>
                      <p:childTnLst>
                        <p:par>
                          <p:cTn id="21" fill="hold">
                            <p:stCondLst>
                              <p:cond delay="0"/>
                            </p:stCondLst>
                            <p:childTnLst>
                              <p:par>
                                <p:cTn id="22" presetID="53" presetClass="entr" presetSubtype="0" fill="hold" grpId="0" nodeType="clickEffect">
                                  <p:stCondLst>
                                    <p:cond delay="0"/>
                                  </p:stCondLst>
                                  <p:childTnLst>
                                    <p:set>
                                      <p:cBhvr>
                                        <p:cTn id="23" dur="1" fill="hold">
                                          <p:stCondLst>
                                            <p:cond delay="0"/>
                                          </p:stCondLst>
                                        </p:cTn>
                                        <p:tgtEl>
                                          <p:spTgt spid="60419">
                                            <p:txEl>
                                              <p:pRg st="2" end="2"/>
                                            </p:txEl>
                                          </p:spTgt>
                                        </p:tgtEl>
                                        <p:attrNameLst>
                                          <p:attrName>style.visibility</p:attrName>
                                        </p:attrNameLst>
                                      </p:cBhvr>
                                      <p:to>
                                        <p:strVal val="visible"/>
                                      </p:to>
                                    </p:set>
                                    <p:anim calcmode="lin" valueType="num">
                                      <p:cBhvr>
                                        <p:cTn id="24" dur="500" fill="hold"/>
                                        <p:tgtEl>
                                          <p:spTgt spid="60419">
                                            <p:txEl>
                                              <p:pRg st="2" end="2"/>
                                            </p:txEl>
                                          </p:spTgt>
                                        </p:tgtEl>
                                        <p:attrNameLst>
                                          <p:attrName>ppt_w</p:attrName>
                                        </p:attrNameLst>
                                      </p:cBhvr>
                                      <p:tavLst>
                                        <p:tav tm="0">
                                          <p:val>
                                            <p:fltVal val="0"/>
                                          </p:val>
                                        </p:tav>
                                        <p:tav tm="100000">
                                          <p:val>
                                            <p:strVal val="#ppt_w"/>
                                          </p:val>
                                        </p:tav>
                                      </p:tavLst>
                                    </p:anim>
                                    <p:anim calcmode="lin" valueType="num">
                                      <p:cBhvr>
                                        <p:cTn id="25" dur="500" fill="hold"/>
                                        <p:tgtEl>
                                          <p:spTgt spid="60419">
                                            <p:txEl>
                                              <p:pRg st="2" end="2"/>
                                            </p:txEl>
                                          </p:spTgt>
                                        </p:tgtEl>
                                        <p:attrNameLst>
                                          <p:attrName>ppt_h</p:attrName>
                                        </p:attrNameLst>
                                      </p:cBhvr>
                                      <p:tavLst>
                                        <p:tav tm="0">
                                          <p:val>
                                            <p:fltVal val="0"/>
                                          </p:val>
                                        </p:tav>
                                        <p:tav tm="100000">
                                          <p:val>
                                            <p:strVal val="#ppt_h"/>
                                          </p:val>
                                        </p:tav>
                                      </p:tavLst>
                                    </p:anim>
                                    <p:animEffect transition="in" filter="fade">
                                      <p:cBhvr>
                                        <p:cTn id="26" dur="500"/>
                                        <p:tgtEl>
                                          <p:spTgt spid="604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P spid="60419"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smtClean="0">
                <a:solidFill>
                  <a:srgbClr val="A0D0FF"/>
                </a:solidFill>
                <a:latin typeface="Arial Narrow" panose="020B0606020202030204" pitchFamily="34" charset="0"/>
              </a:rPr>
              <a:t>Title</a:t>
            </a:r>
            <a:r>
              <a:rPr lang="en-US" altLang="en-US" b="1" i="0" u="sng" smtClean="0">
                <a:solidFill>
                  <a:srgbClr val="A0D0FF"/>
                </a:solidFill>
                <a:latin typeface="Arial Narrow" panose="020B0606020202030204" pitchFamily="34" charset="0"/>
              </a:rPr>
              <a:t/>
            </a:r>
            <a:br>
              <a:rPr lang="en-US" altLang="en-US" b="1" i="0" u="sng" smtClean="0">
                <a:solidFill>
                  <a:srgbClr val="A0D0FF"/>
                </a:solidFill>
                <a:latin typeface="Arial Narrow" panose="020B0606020202030204" pitchFamily="34" charset="0"/>
              </a:rPr>
            </a:br>
            <a:r>
              <a:rPr lang="en-US" altLang="en-US" sz="3600" b="1" smtClean="0">
                <a:solidFill>
                  <a:srgbClr val="FFFF99"/>
                </a:solidFill>
                <a:latin typeface="Arial Narrow" panose="020B0606020202030204" pitchFamily="34" charset="0"/>
              </a:rPr>
              <a:t>Text</a:t>
            </a:r>
          </a:p>
        </p:txBody>
      </p:sp>
      <p:sp>
        <p:nvSpPr>
          <p:cNvPr id="59395"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smtClean="0">
                <a:solidFill>
                  <a:srgbClr val="FFFFFF"/>
                </a:solidFill>
                <a:latin typeface="Arial Narrow" panose="020B0606020202030204" pitchFamily="34" charset="0"/>
              </a:rPr>
              <a:t>Points – Random bars horizontal</a:t>
            </a:r>
          </a:p>
        </p:txBody>
      </p:sp>
    </p:spTree>
  </p:cSld>
  <p:clrMapOvr>
    <a:masterClrMapping/>
  </p:clrMapOvr>
  <p:transition spd="med">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939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59395">
                                            <p:txEl>
                                              <p:pRg st="0" end="0"/>
                                            </p:txEl>
                                          </p:spTgt>
                                        </p:tgtEl>
                                        <p:attrNameLst>
                                          <p:attrName>style.visibility</p:attrName>
                                        </p:attrNameLst>
                                      </p:cBhvr>
                                      <p:to>
                                        <p:strVal val="visible"/>
                                      </p:to>
                                    </p:set>
                                    <p:animEffect transition="in" filter="randombar(horizontal)">
                                      <p:cBhvr>
                                        <p:cTn id="11" dur="500"/>
                                        <p:tgtEl>
                                          <p:spTgt spid="593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Armed to Live for the Will of </a:t>
            </a:r>
            <a:r>
              <a:rPr lang="en-US" altLang="en-US" b="1" u="sng" dirty="0" smtClean="0">
                <a:solidFill>
                  <a:srgbClr val="A0D0FF"/>
                </a:solidFill>
                <a:latin typeface="Arial Narrow" panose="020B0606020202030204" pitchFamily="34" charset="0"/>
              </a:rPr>
              <a:t>God</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a:t>
            </a:r>
            <a:r>
              <a:rPr lang="en-US" altLang="en-US" sz="3600" b="1" dirty="0" smtClean="0">
                <a:solidFill>
                  <a:srgbClr val="FFFF99"/>
                </a:solidFill>
                <a:latin typeface="Arial Narrow" panose="020B0606020202030204" pitchFamily="34" charset="0"/>
              </a:rPr>
              <a:t>4:1-6</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a:solidFill>
                  <a:srgbClr val="FFFFFF"/>
                </a:solidFill>
                <a:latin typeface="Arial Narrow" panose="020B0606020202030204" pitchFamily="34" charset="0"/>
              </a:rPr>
              <a:t>1 Peter 4:1-11 points to the changes that occur in life for those who place their faith in Jesus Christ </a:t>
            </a:r>
          </a:p>
          <a:p>
            <a:pPr eaLnBrk="1" hangingPunct="1"/>
            <a:r>
              <a:rPr lang="en-US" altLang="en-US" sz="4400" b="1" dirty="0" smtClean="0">
                <a:solidFill>
                  <a:srgbClr val="FFFFFF"/>
                </a:solidFill>
                <a:latin typeface="Arial Narrow" panose="020B0606020202030204" pitchFamily="34" charset="0"/>
              </a:rPr>
              <a:t>Believers are to </a:t>
            </a:r>
            <a:r>
              <a:rPr lang="en-US" altLang="en-US" sz="4400" b="1" dirty="0">
                <a:solidFill>
                  <a:srgbClr val="FFFFFF"/>
                </a:solidFill>
                <a:latin typeface="Arial Narrow" panose="020B0606020202030204" pitchFamily="34" charset="0"/>
              </a:rPr>
              <a:t>live according the reality of their identity in Christ (1 Peter 1:1-2:12</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6150">
                                            <p:txEl>
                                              <p:pRg st="0" end="0"/>
                                            </p:txEl>
                                          </p:spTgt>
                                        </p:tgtEl>
                                        <p:attrNameLst>
                                          <p:attrName>style.visibility</p:attrName>
                                        </p:attrNameLst>
                                      </p:cBhvr>
                                      <p:to>
                                        <p:strVal val="visible"/>
                                      </p:to>
                                    </p:set>
                                    <p:anim calcmode="lin" valueType="num">
                                      <p:cBhvr additive="base">
                                        <p:cTn id="11"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5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6150">
                                            <p:txEl>
                                              <p:pRg st="1" end="1"/>
                                            </p:txEl>
                                          </p:spTgt>
                                        </p:tgtEl>
                                        <p:attrNameLst>
                                          <p:attrName>style.visibility</p:attrName>
                                        </p:attrNameLst>
                                      </p:cBhvr>
                                      <p:to>
                                        <p:strVal val="visible"/>
                                      </p:to>
                                    </p:set>
                                    <p:anim calcmode="lin" valueType="num">
                                      <p:cBhvr additive="base">
                                        <p:cTn id="17"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02" name="Rectangle 2"/>
          <p:cNvSpPr>
            <a:spLocks noGrp="1" noChangeArrowheads="1"/>
          </p:cNvSpPr>
          <p:nvPr>
            <p:ph type="ctrTitle" idx="4294967295"/>
          </p:nvPr>
        </p:nvSpPr>
        <p:spPr>
          <a:xfrm>
            <a:off x="433388" y="1838325"/>
            <a:ext cx="8240712" cy="2468563"/>
          </a:xfrm>
          <a:noFill/>
        </p:spPr>
        <p:txBody>
          <a:bodyPr lIns="0" tIns="0" rIns="0" bIns="0">
            <a:spAutoFit/>
          </a:bodyPr>
          <a:lstStyle/>
          <a:p>
            <a:pPr defTabSz="381000" eaLnBrk="1" hangingPunct="1"/>
            <a:r>
              <a:rPr lang="en-US" altLang="en-US" sz="7200" b="1" smtClean="0">
                <a:solidFill>
                  <a:srgbClr val="A0D0FF"/>
                </a:solidFill>
                <a:latin typeface="Times New Roman" panose="02020603050405020304" pitchFamily="18" charset="0"/>
                <a:cs typeface="Times New Roman" panose="02020603050405020304" pitchFamily="18" charset="0"/>
              </a:rPr>
              <a:t>Grace Bible Church</a:t>
            </a:r>
            <a:r>
              <a:rPr lang="en-US" altLang="en-US" sz="7200" b="1" i="0" smtClean="0">
                <a:solidFill>
                  <a:srgbClr val="A0D0FF"/>
                </a:solidFill>
                <a:latin typeface="Times New Roman" panose="02020603050405020304" pitchFamily="18" charset="0"/>
                <a:cs typeface="Times New Roman" panose="02020603050405020304" pitchFamily="18" charset="0"/>
              </a:rPr>
              <a:t/>
            </a:r>
            <a:br>
              <a:rPr lang="en-US" altLang="en-US" sz="7200" b="1" i="0" smtClean="0">
                <a:solidFill>
                  <a:srgbClr val="A0D0FF"/>
                </a:solidFill>
                <a:latin typeface="Times New Roman" panose="02020603050405020304" pitchFamily="18" charset="0"/>
                <a:cs typeface="Times New Roman" panose="02020603050405020304" pitchFamily="18" charset="0"/>
              </a:rPr>
            </a:br>
            <a:r>
              <a:rPr lang="en-US" altLang="en-US" sz="5400" b="1" i="0" smtClean="0">
                <a:solidFill>
                  <a:srgbClr val="A0D0FF"/>
                </a:solidFill>
                <a:latin typeface="Times New Roman" panose="02020603050405020304" pitchFamily="18" charset="0"/>
                <a:cs typeface="Times New Roman" panose="02020603050405020304" pitchFamily="18" charset="0"/>
              </a:rPr>
              <a:t> </a:t>
            </a:r>
            <a:r>
              <a:rPr lang="en-US" altLang="en-US" sz="3600" b="1" smtClean="0">
                <a:solidFill>
                  <a:srgbClr val="FFFF90"/>
                </a:solidFill>
                <a:latin typeface="Times New Roman" panose="02020603050405020304" pitchFamily="18" charset="0"/>
                <a:cs typeface="Times New Roman" panose="02020603050405020304" pitchFamily="18" charset="0"/>
              </a:rPr>
              <a:t>Glorifying God </a:t>
            </a:r>
            <a:br>
              <a:rPr lang="en-US" altLang="en-US" sz="3600" b="1" smtClean="0">
                <a:solidFill>
                  <a:srgbClr val="FFFF90"/>
                </a:solidFill>
                <a:latin typeface="Times New Roman" panose="02020603050405020304" pitchFamily="18" charset="0"/>
                <a:cs typeface="Times New Roman" panose="02020603050405020304" pitchFamily="18" charset="0"/>
              </a:rPr>
            </a:br>
            <a:r>
              <a:rPr lang="en-US" altLang="en-US" sz="3600" b="1" smtClean="0">
                <a:solidFill>
                  <a:srgbClr val="FFFF90"/>
                </a:solidFill>
                <a:latin typeface="Times New Roman" panose="02020603050405020304" pitchFamily="18" charset="0"/>
                <a:cs typeface="Times New Roman" panose="02020603050405020304" pitchFamily="18" charset="0"/>
              </a:rPr>
              <a:t>by Making Disciples of Jesus Christ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02"/>
                                        </p:tgtEl>
                                        <p:attrNameLst>
                                          <p:attrName>style.visibility</p:attrName>
                                        </p:attrNameLst>
                                      </p:cBhvr>
                                      <p:to>
                                        <p:strVal val="visible"/>
                                      </p:to>
                                    </p:set>
                                    <p:animEffect transition="in" filter="fade">
                                      <p:cBhvr>
                                        <p:cTn id="7" dur="2000"/>
                                        <p:tgtEl>
                                          <p:spTgt spid="10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2" grpId="0"/>
    </p:bldLst>
  </p:timing>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Armed to Live for the Will of </a:t>
            </a:r>
            <a:r>
              <a:rPr lang="en-US" altLang="en-US" b="1" u="sng" dirty="0" smtClean="0">
                <a:solidFill>
                  <a:srgbClr val="A0D0FF"/>
                </a:solidFill>
                <a:latin typeface="Arial Narrow" panose="020B0606020202030204" pitchFamily="34" charset="0"/>
              </a:rPr>
              <a:t>God</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a:t>
            </a:r>
            <a:r>
              <a:rPr lang="en-US" altLang="en-US" sz="3600" b="1" dirty="0" smtClean="0">
                <a:solidFill>
                  <a:srgbClr val="FFFF99"/>
                </a:solidFill>
                <a:latin typeface="Arial Narrow" panose="020B0606020202030204" pitchFamily="34" charset="0"/>
              </a:rPr>
              <a:t>4:1-6</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smtClean="0">
                <a:solidFill>
                  <a:srgbClr val="FFFFFF"/>
                </a:solidFill>
                <a:latin typeface="Arial Narrow" panose="020B0606020202030204" pitchFamily="34" charset="0"/>
              </a:rPr>
              <a:t>Believers live </a:t>
            </a:r>
            <a:r>
              <a:rPr lang="en-US" altLang="en-US" sz="4400" b="1" dirty="0">
                <a:solidFill>
                  <a:srgbClr val="FFFFFF"/>
                </a:solidFill>
                <a:latin typeface="Arial Narrow" panose="020B0606020202030204" pitchFamily="34" charset="0"/>
              </a:rPr>
              <a:t>in submission to God &amp; the lines authority extending from Him (1 Peter 2:13-3:12)</a:t>
            </a:r>
          </a:p>
          <a:p>
            <a:pPr eaLnBrk="1" hangingPunct="1"/>
            <a:r>
              <a:rPr lang="en-US" altLang="en-US" sz="4400" b="1" dirty="0" smtClean="0">
                <a:solidFill>
                  <a:srgbClr val="FFFFFF"/>
                </a:solidFill>
                <a:latin typeface="Arial Narrow" panose="020B0606020202030204" pitchFamily="34" charset="0"/>
              </a:rPr>
              <a:t>Believers live </a:t>
            </a:r>
            <a:r>
              <a:rPr lang="en-US" altLang="en-US" sz="4400" b="1" dirty="0">
                <a:solidFill>
                  <a:srgbClr val="FFFFFF"/>
                </a:solidFill>
                <a:latin typeface="Arial Narrow" panose="020B0606020202030204" pitchFamily="34" charset="0"/>
              </a:rPr>
              <a:t>in pursuit of righteousness &amp; </a:t>
            </a:r>
            <a:r>
              <a:rPr lang="en-US" altLang="en-US" sz="4400" b="1" dirty="0" smtClean="0">
                <a:solidFill>
                  <a:srgbClr val="FFFFFF"/>
                </a:solidFill>
                <a:latin typeface="Arial Narrow" panose="020B0606020202030204" pitchFamily="34" charset="0"/>
              </a:rPr>
              <a:t>prepare </a:t>
            </a:r>
            <a:r>
              <a:rPr lang="en-US" altLang="en-US" sz="4400" b="1" dirty="0">
                <a:solidFill>
                  <a:srgbClr val="FFFFFF"/>
                </a:solidFill>
                <a:latin typeface="Arial Narrow" panose="020B0606020202030204" pitchFamily="34" charset="0"/>
              </a:rPr>
              <a:t>for the suffering that may bring  (1 Peter 3:13-4:19</a:t>
            </a:r>
            <a:r>
              <a:rPr lang="en-US" altLang="en-US" sz="4400" b="1" dirty="0" smtClean="0">
                <a:solidFill>
                  <a:srgbClr val="FFFFFF"/>
                </a:solidFill>
                <a:latin typeface="Arial Narrow" panose="020B0606020202030204" pitchFamily="34" charset="0"/>
              </a:rPr>
              <a:t>)</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28836755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rgbClr val="000066"/>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Armed to Live for the Will of </a:t>
            </a:r>
            <a:r>
              <a:rPr lang="en-US" altLang="en-US" b="1" u="sng" dirty="0" smtClean="0">
                <a:solidFill>
                  <a:srgbClr val="A0D0FF"/>
                </a:solidFill>
                <a:latin typeface="Arial Narrow" panose="020B0606020202030204" pitchFamily="34" charset="0"/>
              </a:rPr>
              <a:t>God</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a:t>
            </a:r>
            <a:r>
              <a:rPr lang="en-US" altLang="en-US" sz="3600" b="1" dirty="0" smtClean="0">
                <a:solidFill>
                  <a:srgbClr val="FFFF99"/>
                </a:solidFill>
                <a:latin typeface="Arial Narrow" panose="020B0606020202030204" pitchFamily="34" charset="0"/>
              </a:rPr>
              <a:t>4:1-6</a:t>
            </a:r>
            <a:endParaRPr lang="en-US" altLang="en-US" sz="3600" b="1" dirty="0" smtClean="0">
              <a:solidFill>
                <a:srgbClr val="FFFF99"/>
              </a:solidFill>
              <a:latin typeface="Arial Narrow" panose="020B0606020202030204" pitchFamily="34" charset="0"/>
            </a:endParaRPr>
          </a:p>
        </p:txBody>
      </p:sp>
      <p:sp>
        <p:nvSpPr>
          <p:cNvPr id="6150" name="Rectangle 6"/>
          <p:cNvSpPr>
            <a:spLocks noGrp="1" noChangeArrowheads="1"/>
          </p:cNvSpPr>
          <p:nvPr>
            <p:ph type="body" idx="4294967295"/>
          </p:nvPr>
        </p:nvSpPr>
        <p:spPr>
          <a:xfrm>
            <a:off x="0" y="1143000"/>
            <a:ext cx="9144000" cy="5562600"/>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believer arms himself to live according to the will of God instead of self-will &amp; worldliness </a:t>
            </a:r>
            <a:endParaRPr lang="en-US" altLang="en-US" sz="4400" b="1" dirty="0" smtClean="0">
              <a:solidFill>
                <a:srgbClr val="FFFFFF"/>
              </a:solidFill>
              <a:latin typeface="Arial Narrow" panose="020B0606020202030204" pitchFamily="34" charset="0"/>
            </a:endParaRPr>
          </a:p>
          <a:p>
            <a:pPr eaLnBrk="1" hangingPunct="1"/>
            <a:r>
              <a:rPr lang="en-US" altLang="en-US" sz="4400" b="1" dirty="0" smtClean="0">
                <a:solidFill>
                  <a:srgbClr val="FFFFFF"/>
                </a:solidFill>
                <a:latin typeface="Arial Narrow" panose="020B0606020202030204" pitchFamily="34" charset="0"/>
              </a:rPr>
              <a:t>1 </a:t>
            </a:r>
            <a:r>
              <a:rPr lang="en-US" altLang="en-US" sz="4400" b="1" dirty="0">
                <a:solidFill>
                  <a:srgbClr val="FFFFFF"/>
                </a:solidFill>
                <a:latin typeface="Arial Narrow" panose="020B0606020202030204" pitchFamily="34" charset="0"/>
              </a:rPr>
              <a:t>Peter </a:t>
            </a:r>
            <a:r>
              <a:rPr lang="en-US" altLang="en-US" sz="4400" b="1" dirty="0" smtClean="0">
                <a:solidFill>
                  <a:srgbClr val="FFFFFF"/>
                </a:solidFill>
                <a:latin typeface="Arial Narrow" panose="020B0606020202030204" pitchFamily="34" charset="0"/>
              </a:rPr>
              <a:t>4:1-11</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511323910"/>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par>
                          <p:cTn id="7" fill="hold">
                            <p:stCondLst>
                              <p:cond delay="0"/>
                            </p:stCondLst>
                            <p:childTnLst>
                              <p:par>
                                <p:cTn id="8" presetID="2" presetClass="entr" presetSubtype="8" fill="hold" grpId="0" nodeType="afterEffect">
                                  <p:stCondLst>
                                    <p:cond delay="0"/>
                                  </p:stCondLst>
                                  <p:childTnLst>
                                    <p:set>
                                      <p:cBhvr>
                                        <p:cTn id="9" dur="1" fill="hold">
                                          <p:stCondLst>
                                            <p:cond delay="0"/>
                                          </p:stCondLst>
                                        </p:cTn>
                                        <p:tgtEl>
                                          <p:spTgt spid="6150">
                                            <p:txEl>
                                              <p:pRg st="0" end="0"/>
                                            </p:txEl>
                                          </p:spTgt>
                                        </p:tgtEl>
                                        <p:attrNameLst>
                                          <p:attrName>style.visibility</p:attrName>
                                        </p:attrNameLst>
                                      </p:cBhvr>
                                      <p:to>
                                        <p:strVal val="visible"/>
                                      </p:to>
                                    </p:set>
                                    <p:anim calcmode="lin" valueType="num">
                                      <p:cBhvr additive="base">
                                        <p:cTn id="10" dur="500" fill="hold"/>
                                        <p:tgtEl>
                                          <p:spTgt spid="6150">
                                            <p:txEl>
                                              <p:pRg st="0" end="0"/>
                                            </p:txEl>
                                          </p:spTgt>
                                        </p:tgtEl>
                                        <p:attrNameLst>
                                          <p:attrName>ppt_x</p:attrName>
                                        </p:attrNameLst>
                                      </p:cBhvr>
                                      <p:tavLst>
                                        <p:tav tm="0">
                                          <p:val>
                                            <p:strVal val="0-#ppt_w/2"/>
                                          </p:val>
                                        </p:tav>
                                        <p:tav tm="100000">
                                          <p:val>
                                            <p:strVal val="#ppt_x"/>
                                          </p:val>
                                        </p:tav>
                                      </p:tavLst>
                                    </p:anim>
                                    <p:anim calcmode="lin" valueType="num">
                                      <p:cBhvr additive="base">
                                        <p:cTn id="11" dur="500" fill="hold"/>
                                        <p:tgtEl>
                                          <p:spTgt spid="6150">
                                            <p:txEl>
                                              <p:pRg st="0" end="0"/>
                                            </p:txEl>
                                          </p:spTgt>
                                        </p:tgtEl>
                                        <p:attrNameLst>
                                          <p:attrName>ppt_y</p:attrName>
                                        </p:attrNameLst>
                                      </p:cBhvr>
                                      <p:tavLst>
                                        <p:tav tm="0">
                                          <p:val>
                                            <p:strVal val="#ppt_y"/>
                                          </p:val>
                                        </p:tav>
                                        <p:tav tm="100000">
                                          <p:val>
                                            <p:strVal val="#ppt_y"/>
                                          </p:val>
                                        </p:tav>
                                      </p:tavLst>
                                    </p:anim>
                                  </p:childTnLst>
                                  <p:subTnLst>
                                    <p:animClr clrSpc="rgb" dir="cw">
                                      <p:cBhvr override="childStyle">
                                        <p:cTn dur="1" fill="hold" display="0" masterRel="nextClick" afterEffect="1"/>
                                        <p:tgtEl>
                                          <p:spTgt spid="6150">
                                            <p:txEl>
                                              <p:pRg st="0" end="0"/>
                                            </p:txEl>
                                          </p:spTgt>
                                        </p:tgtEl>
                                        <p:attrNameLst>
                                          <p:attrName>ppt_c</p:attrName>
                                        </p:attrNameLst>
                                      </p:cBhvr>
                                      <p:to>
                                        <a:srgbClr val="C0C0C0"/>
                                      </p:to>
                                    </p:animClr>
                                  </p:sub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6150">
                                            <p:txEl>
                                              <p:pRg st="1" end="1"/>
                                            </p:txEl>
                                          </p:spTgt>
                                        </p:tgtEl>
                                        <p:attrNameLst>
                                          <p:attrName>style.visibility</p:attrName>
                                        </p:attrNameLst>
                                      </p:cBhvr>
                                      <p:to>
                                        <p:strVal val="visible"/>
                                      </p:to>
                                    </p:set>
                                    <p:anim calcmode="lin" valueType="num">
                                      <p:cBhvr additive="base">
                                        <p:cTn id="16" dur="500" fill="hold"/>
                                        <p:tgtEl>
                                          <p:spTgt spid="6150">
                                            <p:txEl>
                                              <p:pRg st="1" end="1"/>
                                            </p:txEl>
                                          </p:spTgt>
                                        </p:tgtEl>
                                        <p:attrNameLst>
                                          <p:attrName>ppt_x</p:attrName>
                                        </p:attrNameLst>
                                      </p:cBhvr>
                                      <p:tavLst>
                                        <p:tav tm="0">
                                          <p:val>
                                            <p:strVal val="0-#ppt_w/2"/>
                                          </p:val>
                                        </p:tav>
                                        <p:tav tm="100000">
                                          <p:val>
                                            <p:strVal val="#ppt_x"/>
                                          </p:val>
                                        </p:tav>
                                      </p:tavLst>
                                    </p:anim>
                                    <p:anim calcmode="lin" valueType="num">
                                      <p:cBhvr additive="base">
                                        <p:cTn id="17" dur="500" fill="hold"/>
                                        <p:tgtEl>
                                          <p:spTgt spid="615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50"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 </a:t>
            </a:r>
            <a:r>
              <a:rPr lang="en-US" altLang="en-US" b="1" u="sng" dirty="0" smtClean="0">
                <a:solidFill>
                  <a:srgbClr val="A0D0FF"/>
                </a:solidFill>
                <a:latin typeface="Arial Narrow" panose="020B0606020202030204" pitchFamily="34" charset="0"/>
              </a:rPr>
              <a:t>Yourselves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4:1-2</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a:t>
            </a:r>
            <a:r>
              <a:rPr lang="en-US" altLang="en-US" sz="4400" b="1" i="1" dirty="0">
                <a:solidFill>
                  <a:srgbClr val="FFFFFF"/>
                </a:solidFill>
                <a:latin typeface="Arial Narrow" panose="020B0606020202030204" pitchFamily="34" charset="0"/>
              </a:rPr>
              <a:t>Therefore</a:t>
            </a:r>
            <a:r>
              <a:rPr lang="en-US" altLang="en-US" sz="4400" b="1" dirty="0">
                <a:solidFill>
                  <a:srgbClr val="FFFFFF"/>
                </a:solidFill>
                <a:latin typeface="Arial Narrow" panose="020B0606020202030204" pitchFamily="34" charset="0"/>
              </a:rPr>
              <a:t>” points back to Peter’s premise in 3:17 - it is better to suffer according for good than for evil</a:t>
            </a:r>
          </a:p>
          <a:p>
            <a:pPr eaLnBrk="1" hangingPunct="1"/>
            <a:r>
              <a:rPr lang="en-US" altLang="en-US" sz="4400" b="1" dirty="0" smtClean="0">
                <a:solidFill>
                  <a:srgbClr val="FFFFFF"/>
                </a:solidFill>
                <a:latin typeface="Arial Narrow" panose="020B0606020202030204" pitchFamily="34" charset="0"/>
              </a:rPr>
              <a:t>Jesus</a:t>
            </a:r>
            <a:r>
              <a:rPr lang="en-US" altLang="en-US" sz="4400" b="1" dirty="0">
                <a:solidFill>
                  <a:srgbClr val="FFFFFF"/>
                </a:solidFill>
                <a:latin typeface="Arial Narrow" panose="020B0606020202030204" pitchFamily="34" charset="0"/>
              </a:rPr>
              <a:t>’ suffering in the flesh culminated in His atoning death on the cross resulting in victory over sin &amp; </a:t>
            </a:r>
            <a:r>
              <a:rPr lang="en-US" altLang="en-US" sz="4400" b="1" dirty="0" smtClean="0">
                <a:solidFill>
                  <a:srgbClr val="FFFFFF"/>
                </a:solidFill>
                <a:latin typeface="Arial Narrow" panose="020B0606020202030204" pitchFamily="34" charset="0"/>
              </a:rPr>
              <a:t>death</a:t>
            </a:r>
            <a:endParaRPr lang="en-US" altLang="en-US" sz="4400" b="1" dirty="0" smtClean="0">
              <a:solidFill>
                <a:srgbClr val="FFFFFF"/>
              </a:solidFill>
              <a:latin typeface="Arial Narrow" panose="020B0606020202030204" pitchFamily="34" charset="0"/>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nodeType="withGroup">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 </a:t>
            </a:r>
            <a:r>
              <a:rPr lang="en-US" altLang="en-US" b="1" u="sng" dirty="0" smtClean="0">
                <a:solidFill>
                  <a:srgbClr val="A0D0FF"/>
                </a:solidFill>
                <a:latin typeface="Arial Narrow" panose="020B0606020202030204" pitchFamily="34" charset="0"/>
              </a:rPr>
              <a:t>Yourselves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4:1-2</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Jesus</a:t>
            </a:r>
            <a:r>
              <a:rPr lang="en-US" altLang="en-US" sz="4400" b="1" dirty="0">
                <a:solidFill>
                  <a:srgbClr val="FFFFFF"/>
                </a:solidFill>
                <a:latin typeface="Arial Narrow" panose="020B0606020202030204" pitchFamily="34" charset="0"/>
              </a:rPr>
              <a:t>’ suffering was completed in the past &amp; no longer continues (1 Peter 3:18; Hebrews 10:12)</a:t>
            </a:r>
          </a:p>
          <a:p>
            <a:pPr eaLnBrk="1" hangingPunct="1"/>
            <a:r>
              <a:rPr lang="en-US" altLang="en-US" sz="4400" b="1" dirty="0" smtClean="0">
                <a:solidFill>
                  <a:srgbClr val="FFFFFF"/>
                </a:solidFill>
                <a:latin typeface="Arial Narrow" panose="020B0606020202030204" pitchFamily="34" charset="0"/>
              </a:rPr>
              <a:t>To </a:t>
            </a:r>
            <a:r>
              <a:rPr lang="en-US" altLang="en-US" sz="4400" b="1" dirty="0">
                <a:solidFill>
                  <a:srgbClr val="FFFFFF"/>
                </a:solidFill>
                <a:latin typeface="Arial Narrow" panose="020B0606020202030204" pitchFamily="34" charset="0"/>
              </a:rPr>
              <a:t>arm yourself is an active preparation for defensive &amp; offensive battle - see Ephesians </a:t>
            </a:r>
            <a:r>
              <a:rPr lang="en-US" altLang="en-US" sz="4400" b="1" dirty="0" smtClean="0">
                <a:solidFill>
                  <a:srgbClr val="FFFFFF"/>
                </a:solidFill>
                <a:latin typeface="Arial Narrow" panose="020B0606020202030204" pitchFamily="34" charset="0"/>
              </a:rPr>
              <a:t>6:10-18</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381706035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 </a:t>
            </a:r>
            <a:r>
              <a:rPr lang="en-US" altLang="en-US" b="1" u="sng" dirty="0" smtClean="0">
                <a:solidFill>
                  <a:srgbClr val="A0D0FF"/>
                </a:solidFill>
                <a:latin typeface="Arial Narrow" panose="020B0606020202030204" pitchFamily="34" charset="0"/>
              </a:rPr>
              <a:t>Yourselves</a:t>
            </a:r>
            <a:r>
              <a:rPr lang="en-US" altLang="en-US" b="1" i="0" u="sng" dirty="0" smtClean="0">
                <a:solidFill>
                  <a:srgbClr val="A0D0FF"/>
                </a:solidFill>
                <a:latin typeface="Arial Narrow" panose="020B0606020202030204" pitchFamily="34" charset="0"/>
              </a:rPr>
              <a:t/>
            </a:r>
            <a:br>
              <a:rPr lang="en-US" altLang="en-US" b="1" i="0" u="sng" dirty="0" smtClean="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4:1-2</a:t>
            </a:r>
            <a:endParaRPr lang="en-US" altLang="en-US" sz="3600" b="1" dirty="0" smtClean="0">
              <a:solidFill>
                <a:srgbClr val="FFFF99"/>
              </a:solidFill>
              <a:latin typeface="Arial Narrow" panose="020B0606020202030204" pitchFamily="34" charset="0"/>
            </a:endParaRPr>
          </a:p>
        </p:txBody>
      </p:sp>
      <p:sp>
        <p:nvSpPr>
          <p:cNvPr id="51203"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smtClean="0">
                <a:solidFill>
                  <a:srgbClr val="FFFFFF"/>
                </a:solidFill>
                <a:latin typeface="Arial Narrow" panose="020B0606020202030204" pitchFamily="34" charset="0"/>
              </a:rPr>
              <a:t>The </a:t>
            </a:r>
            <a:r>
              <a:rPr lang="en-US" altLang="en-US" sz="4400" b="1" dirty="0">
                <a:solidFill>
                  <a:srgbClr val="FFFFFF"/>
                </a:solidFill>
                <a:latin typeface="Arial Narrow" panose="020B0606020202030204" pitchFamily="34" charset="0"/>
              </a:rPr>
              <a:t>first way to arm yourself is to have the same purpose / mind as Jesus in His life and suffering</a:t>
            </a:r>
          </a:p>
          <a:p>
            <a:pPr eaLnBrk="1" hangingPunct="1"/>
            <a:r>
              <a:rPr lang="en-US" altLang="en-US" sz="4400" b="1" dirty="0" smtClean="0">
                <a:solidFill>
                  <a:srgbClr val="FFFFFF"/>
                </a:solidFill>
                <a:latin typeface="Arial Narrow" panose="020B0606020202030204" pitchFamily="34" charset="0"/>
              </a:rPr>
              <a:t>Jesus </a:t>
            </a:r>
            <a:r>
              <a:rPr lang="en-US" altLang="en-US" sz="4400" b="1" dirty="0">
                <a:solidFill>
                  <a:srgbClr val="FFFFFF"/>
                </a:solidFill>
                <a:latin typeface="Arial Narrow" panose="020B0606020202030204" pitchFamily="34" charset="0"/>
              </a:rPr>
              <a:t>came to do God’s will - John 4:34; 5:30; 6:38; 7:16; 8:28; Matthew 26:39</a:t>
            </a:r>
            <a:endParaRPr lang="en-US" altLang="en-US" sz="4400" b="1" dirty="0" smtClean="0">
              <a:solidFill>
                <a:srgbClr val="FFFFFF"/>
              </a:solidFill>
              <a:latin typeface="Arial Narrow" panose="020B0606020202030204" pitchFamily="34" charset="0"/>
            </a:endParaRPr>
          </a:p>
        </p:txBody>
      </p:sp>
    </p:spTree>
    <p:extLst>
      <p:ext uri="{BB962C8B-B14F-4D97-AF65-F5344CB8AC3E}">
        <p14:creationId xmlns:p14="http://schemas.microsoft.com/office/powerpoint/2010/main" val="27728695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1202"/>
                                        </p:tgtEl>
                                        <p:attrNameLst>
                                          <p:attrName>style.visibility</p:attrName>
                                        </p:attrNameLst>
                                      </p:cBhvr>
                                      <p:to>
                                        <p:strVal val="visible"/>
                                      </p:to>
                                    </p:set>
                                  </p:childTnLst>
                                </p:cTn>
                              </p:par>
                            </p:childTnLst>
                          </p:cTn>
                        </p:par>
                        <p:par>
                          <p:cTn id="7" fill="hold">
                            <p:stCondLst>
                              <p:cond delay="0"/>
                            </p:stCondLst>
                            <p:childTnLst>
                              <p:par>
                                <p:cTn id="8" presetID="9" presetClass="entr" presetSubtype="0" fill="hold" grpId="0" nodeType="afterEffect">
                                  <p:stCondLst>
                                    <p:cond delay="0"/>
                                  </p:stCondLst>
                                  <p:childTnLst>
                                    <p:set>
                                      <p:cBhvr>
                                        <p:cTn id="9" dur="1" fill="hold">
                                          <p:stCondLst>
                                            <p:cond delay="0"/>
                                          </p:stCondLst>
                                        </p:cTn>
                                        <p:tgtEl>
                                          <p:spTgt spid="51203">
                                            <p:txEl>
                                              <p:pRg st="0" end="0"/>
                                            </p:txEl>
                                          </p:spTgt>
                                        </p:tgtEl>
                                        <p:attrNameLst>
                                          <p:attrName>style.visibility</p:attrName>
                                        </p:attrNameLst>
                                      </p:cBhvr>
                                      <p:to>
                                        <p:strVal val="visible"/>
                                      </p:to>
                                    </p:set>
                                    <p:animEffect transition="in" filter="dissolve">
                                      <p:cBhvr>
                                        <p:cTn id="10" dur="500"/>
                                        <p:tgtEl>
                                          <p:spTgt spid="51203">
                                            <p:txEl>
                                              <p:pRg st="0" end="0"/>
                                            </p:txEl>
                                          </p:spTgt>
                                        </p:tgtEl>
                                      </p:cBhvr>
                                    </p:animEffect>
                                  </p:childTnLst>
                                  <p:subTnLst>
                                    <p:animClr clrSpc="rgb" dir="cw">
                                      <p:cBhvr override="childStyle">
                                        <p:cTn dur="1" fill="hold" display="0" masterRel="nextClick" afterEffect="1"/>
                                        <p:tgtEl>
                                          <p:spTgt spid="51203">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1203">
                                            <p:txEl>
                                              <p:pRg st="1" end="1"/>
                                            </p:txEl>
                                          </p:spTgt>
                                        </p:tgtEl>
                                        <p:attrNameLst>
                                          <p:attrName>style.visibility</p:attrName>
                                        </p:attrNameLst>
                                      </p:cBhvr>
                                      <p:to>
                                        <p:strVal val="visible"/>
                                      </p:to>
                                    </p:set>
                                    <p:animEffect transition="in" filter="dissolve">
                                      <p:cBhvr>
                                        <p:cTn id="15" dur="500"/>
                                        <p:tgtEl>
                                          <p:spTgt spid="512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5120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ctrTitle" idx="4294967295"/>
          </p:nvPr>
        </p:nvSpPr>
        <p:spPr>
          <a:xfrm>
            <a:off x="0" y="0"/>
            <a:ext cx="9144000" cy="1219200"/>
          </a:xfrm>
          <a:noFill/>
        </p:spPr>
        <p:txBody>
          <a:bodyPr lIns="0" tIns="0" rIns="0" bIns="0">
            <a:spAutoFit/>
          </a:bodyPr>
          <a:lstStyle/>
          <a:p>
            <a:pPr defTabSz="381000" eaLnBrk="1" hangingPunct="1"/>
            <a:r>
              <a:rPr lang="en-US" altLang="en-US" b="1" u="sng" dirty="0">
                <a:solidFill>
                  <a:srgbClr val="A0D0FF"/>
                </a:solidFill>
                <a:latin typeface="Arial Narrow" panose="020B0606020202030204" pitchFamily="34" charset="0"/>
              </a:rPr>
              <a:t>Arm Yourselves</a:t>
            </a:r>
            <a:r>
              <a:rPr lang="en-US" altLang="en-US" b="1" i="0" u="sng" dirty="0">
                <a:solidFill>
                  <a:srgbClr val="A0D0FF"/>
                </a:solidFill>
                <a:latin typeface="Arial Narrow" panose="020B0606020202030204" pitchFamily="34" charset="0"/>
              </a:rPr>
              <a:t/>
            </a:r>
            <a:br>
              <a:rPr lang="en-US" altLang="en-US" b="1" i="0" u="sng" dirty="0">
                <a:solidFill>
                  <a:srgbClr val="A0D0FF"/>
                </a:solidFill>
                <a:latin typeface="Arial Narrow" panose="020B0606020202030204" pitchFamily="34" charset="0"/>
              </a:rPr>
            </a:br>
            <a:r>
              <a:rPr lang="en-US" altLang="en-US" sz="3600" b="1" dirty="0">
                <a:solidFill>
                  <a:srgbClr val="FFFF99"/>
                </a:solidFill>
                <a:latin typeface="Arial Narrow" panose="020B0606020202030204" pitchFamily="34" charset="0"/>
              </a:rPr>
              <a:t>1 Peter 4:1-2</a:t>
            </a:r>
            <a:endParaRPr lang="en-US" altLang="en-US" sz="3600" b="1" dirty="0" smtClean="0">
              <a:solidFill>
                <a:srgbClr val="FFFF99"/>
              </a:solidFill>
              <a:latin typeface="Arial Narrow" panose="020B0606020202030204" pitchFamily="34" charset="0"/>
            </a:endParaRPr>
          </a:p>
        </p:txBody>
      </p:sp>
      <p:sp>
        <p:nvSpPr>
          <p:cNvPr id="52227" name="Rectangle 3"/>
          <p:cNvSpPr>
            <a:spLocks noGrp="1" noChangeArrowheads="1"/>
          </p:cNvSpPr>
          <p:nvPr>
            <p:ph type="body" idx="4294967295"/>
          </p:nvPr>
        </p:nvSpPr>
        <p:spPr>
          <a:xfrm>
            <a:off x="0" y="1143000"/>
            <a:ext cx="9144000" cy="5715000"/>
          </a:xfrm>
          <a:noFill/>
        </p:spPr>
        <p:txBody>
          <a:bodyPr/>
          <a:lstStyle/>
          <a:p>
            <a:pPr eaLnBrk="1" hangingPunct="1"/>
            <a:r>
              <a:rPr lang="en-US" altLang="en-US" sz="4400" b="1" dirty="0">
                <a:solidFill>
                  <a:srgbClr val="FFFFFF"/>
                </a:solidFill>
                <a:latin typeface="Arial Narrow" panose="020B0606020202030204" pitchFamily="34" charset="0"/>
              </a:rPr>
              <a:t>The </a:t>
            </a:r>
            <a:r>
              <a:rPr lang="en-US" altLang="en-US" sz="4400" b="1" dirty="0" smtClean="0">
                <a:solidFill>
                  <a:srgbClr val="FFFFFF"/>
                </a:solidFill>
                <a:latin typeface="Arial Narrow" panose="020B0606020202030204" pitchFamily="34" charset="0"/>
              </a:rPr>
              <a:t>Second way </a:t>
            </a:r>
            <a:r>
              <a:rPr lang="en-US" altLang="en-US" sz="4400" b="1" dirty="0">
                <a:solidFill>
                  <a:srgbClr val="FFFFFF"/>
                </a:solidFill>
                <a:latin typeface="Arial Narrow" panose="020B0606020202030204" pitchFamily="34" charset="0"/>
              </a:rPr>
              <a:t>to arm yourself is to remember that faith in Christ brings radical change to your identity &amp; purpose</a:t>
            </a:r>
          </a:p>
          <a:p>
            <a:pPr eaLnBrk="1" hangingPunct="1"/>
            <a:r>
              <a:rPr lang="en-US" altLang="en-US" sz="4400" b="1" dirty="0" smtClean="0">
                <a:solidFill>
                  <a:srgbClr val="FFFFFF"/>
                </a:solidFill>
                <a:latin typeface="Arial Narrow" panose="020B0606020202030204" pitchFamily="34" charset="0"/>
              </a:rPr>
              <a:t>Suffering </a:t>
            </a:r>
            <a:r>
              <a:rPr lang="en-US" altLang="en-US" sz="4400" b="1" dirty="0">
                <a:solidFill>
                  <a:srgbClr val="FFFFFF"/>
                </a:solidFill>
                <a:latin typeface="Arial Narrow" panose="020B0606020202030204" pitchFamily="34" charset="0"/>
              </a:rPr>
              <a:t>in the flesh &amp; ceasing from sin is not a reference to any kind of penance or pietistic </a:t>
            </a:r>
            <a:r>
              <a:rPr lang="en-US" altLang="en-US" sz="4400" b="1" dirty="0" smtClean="0">
                <a:solidFill>
                  <a:srgbClr val="FFFFFF"/>
                </a:solidFill>
                <a:latin typeface="Arial Narrow" panose="020B0606020202030204" pitchFamily="34" charset="0"/>
              </a:rPr>
              <a:t>ideas</a:t>
            </a:r>
            <a:endParaRPr lang="en-US" altLang="en-US" sz="4400" b="1" dirty="0" smtClean="0">
              <a:solidFill>
                <a:srgbClr val="FFFFFF"/>
              </a:solidFill>
              <a:latin typeface="Arial Narrow" panose="020B060602020203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2226"/>
                                        </p:tgtEl>
                                        <p:attrNameLst>
                                          <p:attrName>style.visibility</p:attrName>
                                        </p:attrNameLst>
                                      </p:cBhvr>
                                      <p:to>
                                        <p:strVal val="visible"/>
                                      </p:to>
                                    </p:set>
                                  </p:childTnLst>
                                </p:cTn>
                              </p:par>
                            </p:childTnLst>
                          </p:cTn>
                        </p:par>
                        <p:par>
                          <p:cTn id="7" fill="hold" nodeType="withGroup">
                            <p:stCondLst>
                              <p:cond delay="0"/>
                            </p:stCondLst>
                            <p:childTnLst>
                              <p:par>
                                <p:cTn id="8" presetID="3" presetClass="entr" presetSubtype="5" fill="hold" grpId="0" nodeType="afterEffect">
                                  <p:stCondLst>
                                    <p:cond delay="0"/>
                                  </p:stCondLst>
                                  <p:childTnLst>
                                    <p:set>
                                      <p:cBhvr>
                                        <p:cTn id="9" dur="1" fill="hold">
                                          <p:stCondLst>
                                            <p:cond delay="0"/>
                                          </p:stCondLst>
                                        </p:cTn>
                                        <p:tgtEl>
                                          <p:spTgt spid="52227">
                                            <p:txEl>
                                              <p:pRg st="0" end="0"/>
                                            </p:txEl>
                                          </p:spTgt>
                                        </p:tgtEl>
                                        <p:attrNameLst>
                                          <p:attrName>style.visibility</p:attrName>
                                        </p:attrNameLst>
                                      </p:cBhvr>
                                      <p:to>
                                        <p:strVal val="visible"/>
                                      </p:to>
                                    </p:set>
                                    <p:animEffect transition="in" filter="blinds(vertical)">
                                      <p:cBhvr>
                                        <p:cTn id="10" dur="500"/>
                                        <p:tgtEl>
                                          <p:spTgt spid="52227">
                                            <p:txEl>
                                              <p:pRg st="0" end="0"/>
                                            </p:txEl>
                                          </p:spTgt>
                                        </p:tgtEl>
                                      </p:cBhvr>
                                    </p:animEffect>
                                  </p:childTnLst>
                                  <p:subTnLst>
                                    <p:animClr clrSpc="rgb" dir="cw">
                                      <p:cBhvr override="childStyle">
                                        <p:cTn dur="1" fill="hold" display="0" masterRel="nextClick" afterEffect="1"/>
                                        <p:tgtEl>
                                          <p:spTgt spid="52227">
                                            <p:txEl>
                                              <p:pRg st="0" end="0"/>
                                            </p:txEl>
                                          </p:spTgt>
                                        </p:tgtEl>
                                        <p:attrNameLst>
                                          <p:attrName>ppt_c</p:attrName>
                                        </p:attrNameLst>
                                      </p:cBhvr>
                                      <p:to>
                                        <a:srgbClr val="C0C0C0"/>
                                      </p:to>
                                    </p:animClr>
                                  </p:subTnLst>
                                </p:cTn>
                              </p:par>
                            </p:childTnLst>
                          </p:cTn>
                        </p:par>
                      </p:childTnLst>
                    </p:cTn>
                  </p:par>
                  <p:par>
                    <p:cTn id="11" fill="hold">
                      <p:stCondLst>
                        <p:cond delay="indefinite"/>
                      </p:stCondLst>
                      <p:childTnLst>
                        <p:par>
                          <p:cTn id="12" fill="hold">
                            <p:stCondLst>
                              <p:cond delay="0"/>
                            </p:stCondLst>
                            <p:childTnLst>
                              <p:par>
                                <p:cTn id="13" presetID="3" presetClass="entr" presetSubtype="5" fill="hold" grpId="0" nodeType="clickEffect">
                                  <p:stCondLst>
                                    <p:cond delay="0"/>
                                  </p:stCondLst>
                                  <p:childTnLst>
                                    <p:set>
                                      <p:cBhvr>
                                        <p:cTn id="14" dur="1" fill="hold">
                                          <p:stCondLst>
                                            <p:cond delay="0"/>
                                          </p:stCondLst>
                                        </p:cTn>
                                        <p:tgtEl>
                                          <p:spTgt spid="52227">
                                            <p:txEl>
                                              <p:pRg st="1" end="1"/>
                                            </p:txEl>
                                          </p:spTgt>
                                        </p:tgtEl>
                                        <p:attrNameLst>
                                          <p:attrName>style.visibility</p:attrName>
                                        </p:attrNameLst>
                                      </p:cBhvr>
                                      <p:to>
                                        <p:strVal val="visible"/>
                                      </p:to>
                                    </p:set>
                                    <p:animEffect transition="in" filter="blinds(vertical)">
                                      <p:cBhvr>
                                        <p:cTn id="15" dur="500"/>
                                        <p:tgtEl>
                                          <p:spTgt spid="522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6" grpId="0"/>
      <p:bldP spid="52227" grpId="0" uiExpand="1"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3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3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3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3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3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3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3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3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3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3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3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3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Sermon 1</Template>
  <TotalTime>1082</TotalTime>
  <Words>1191</Words>
  <Application>Microsoft Office PowerPoint</Application>
  <PresentationFormat>On-screen Show (4:3)</PresentationFormat>
  <Paragraphs>118</Paragraphs>
  <Slides>30</Slides>
  <Notes>30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30</vt:i4>
      </vt:variant>
    </vt:vector>
  </HeadingPairs>
  <TitlesOfParts>
    <vt:vector size="37" baseType="lpstr">
      <vt:lpstr>Arial</vt:lpstr>
      <vt:lpstr>Arial Narrow</vt:lpstr>
      <vt:lpstr>TekniaGreek</vt:lpstr>
      <vt:lpstr>Times New Roman</vt:lpstr>
      <vt:lpstr>Wingdings</vt:lpstr>
      <vt:lpstr>Custom Design</vt:lpstr>
      <vt:lpstr>3_Default Design</vt:lpstr>
      <vt:lpstr>Grace Bible Church  Glorifying God  by Making Disciples of Jesus Christ</vt:lpstr>
      <vt:lpstr>A reminder to consider others Please:</vt:lpstr>
      <vt:lpstr>Armed to Live for the Will of God 1 Peter 4:1-6</vt:lpstr>
      <vt:lpstr>Armed to Live for the Will of God 1 Peter 4:1-6</vt:lpstr>
      <vt:lpstr>Armed to Live for the Will of God 1 Peter 4:1-6</vt:lpstr>
      <vt:lpstr>Arm Yourselves 1 Peter 4:1-2</vt:lpstr>
      <vt:lpstr>Arm Yourselves 1 Peter 4:1-2</vt:lpstr>
      <vt:lpstr>Arm Yourselves 1 Peter 4:1-2</vt:lpstr>
      <vt:lpstr>Arm Yourselves 1 Peter 4:1-2</vt:lpstr>
      <vt:lpstr>Arm Yourselves 1 Peter 4:1-2</vt:lpstr>
      <vt:lpstr>Arm Yourselves 1 Peter 4:1-2</vt:lpstr>
      <vt:lpstr>Arm Yourselves 1 Peter 4:1-2</vt:lpstr>
      <vt:lpstr>Heathen Surprise &amp; Reaction 1 Peter 4:3-4</vt:lpstr>
      <vt:lpstr>Heathen Surprise &amp; Reaction 1 Peter 4:3-4</vt:lpstr>
      <vt:lpstr>Heathen Surprise &amp; Reaction - Vices 1 Peter 4:3-4</vt:lpstr>
      <vt:lpstr>Heathen Surprise &amp; Reaction - Vices 1 Peter 4:3-4</vt:lpstr>
      <vt:lpstr>Heathen Surprise &amp; Reaction - Vices 1 Peter 4:3-4</vt:lpstr>
      <vt:lpstr>Heathen Surprise &amp; Reaction 1 Peter 4:3-4</vt:lpstr>
      <vt:lpstr>Heathen Surprise &amp; Reaction 1 Peter 4:3-4</vt:lpstr>
      <vt:lpstr>Heathen Surprise &amp; Reaction 1 Peter 4:3-4</vt:lpstr>
      <vt:lpstr>Judgment of the Heathen 1 Peter 4:5</vt:lpstr>
      <vt:lpstr>Judgment of the Heathen 1 Peter 4:5</vt:lpstr>
      <vt:lpstr>Judgment of the Heathen 1 Peter 4:5</vt:lpstr>
      <vt:lpstr>The Gospel &amp; Life 1 Peter 4:6</vt:lpstr>
      <vt:lpstr>The Gospel &amp; Life 1 Peter 4:6</vt:lpstr>
      <vt:lpstr>The Gospel &amp; Life 1 Peter 4:6</vt:lpstr>
      <vt:lpstr>Conclusions – Arm Yourself</vt:lpstr>
      <vt:lpstr>Conclusions – Arm Yourself</vt:lpstr>
      <vt:lpstr>Title Text</vt:lpstr>
      <vt:lpstr>Grace Bible Church  Glorifying God  by Making Disciples of Jesus Christ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dc:title>
  <dc:creator>Scott</dc:creator>
  <cp:lastModifiedBy>Microsoft account</cp:lastModifiedBy>
  <cp:revision>54</cp:revision>
  <dcterms:modified xsi:type="dcterms:W3CDTF">2023-03-18T23:21:01Z</dcterms:modified>
</cp:coreProperties>
</file>