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3662" r:id="rId2"/>
  </p:sldMasterIdLst>
  <p:notesMasterIdLst>
    <p:notesMasterId r:id="rId26"/>
  </p:notesMasterIdLst>
  <p:sldIdLst>
    <p:sldId id="296" r:id="rId3"/>
    <p:sldId id="299" r:id="rId4"/>
    <p:sldId id="260" r:id="rId5"/>
    <p:sldId id="300" r:id="rId6"/>
    <p:sldId id="278" r:id="rId7"/>
    <p:sldId id="301" r:id="rId8"/>
    <p:sldId id="302" r:id="rId9"/>
    <p:sldId id="303" r:id="rId10"/>
    <p:sldId id="279" r:id="rId11"/>
    <p:sldId id="304" r:id="rId12"/>
    <p:sldId id="305" r:id="rId13"/>
    <p:sldId id="306" r:id="rId14"/>
    <p:sldId id="307" r:id="rId15"/>
    <p:sldId id="280" r:id="rId16"/>
    <p:sldId id="308" r:id="rId17"/>
    <p:sldId id="309" r:id="rId18"/>
    <p:sldId id="281" r:id="rId19"/>
    <p:sldId id="282" r:id="rId20"/>
    <p:sldId id="310" r:id="rId21"/>
    <p:sldId id="311" r:id="rId22"/>
    <p:sldId id="312" r:id="rId23"/>
    <p:sldId id="287" r:id="rId24"/>
    <p:sldId id="297" r:id="rId2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FF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203" autoAdjust="0"/>
    <p:restoredTop sz="94660" autoAdjust="0"/>
  </p:normalViewPr>
  <p:slideViewPr>
    <p:cSldViewPr>
      <p:cViewPr varScale="1">
        <p:scale>
          <a:sx n="106" d="100"/>
          <a:sy n="106" d="100"/>
        </p:scale>
        <p:origin x="690" y="1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0"/>
            <a:r>
              <a:rPr lang="en-US" noProof="0" smtClean="0"/>
              <a:t>Second level</a:t>
            </a:r>
          </a:p>
          <a:p>
            <a:pPr lvl="0"/>
            <a:r>
              <a:rPr lang="en-US" noProof="0" smtClean="0"/>
              <a:t>Third level</a:t>
            </a:r>
          </a:p>
          <a:p>
            <a:pPr lvl="0"/>
            <a:r>
              <a:rPr lang="en-US" noProof="0" smtClean="0"/>
              <a:t>Fourth level</a:t>
            </a:r>
          </a:p>
          <a:p>
            <a:pPr lvl="0"/>
            <a:r>
              <a:rPr lang="en-US" noProof="0" smtClean="0"/>
              <a:t>Fifth level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A5AEB6EA-B86C-4C43-B268-F244B32E5F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15256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8228B95-21EB-4025-906B-C1585341E57F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261561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E9F6CF0-4FE1-4992-AAD8-98288FA939CF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10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855553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E9F6CF0-4FE1-4992-AAD8-98288FA939CF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11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7751718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E9F6CF0-4FE1-4992-AAD8-98288FA939CF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12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23240071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E9F6CF0-4FE1-4992-AAD8-98288FA939CF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13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1319164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42BF24C-4FCA-4AC5-8C0C-FDC2164E3CE1}" type="slidenum">
              <a:rPr lang="en-US" altLang="en-US" smtClean="0"/>
              <a:pPr>
                <a:spcBef>
                  <a:spcPct val="0"/>
                </a:spcBef>
              </a:pPr>
              <a:t>14</a:t>
            </a:fld>
            <a:endParaRPr lang="en-US" altLang="en-US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3937239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42BF24C-4FCA-4AC5-8C0C-FDC2164E3CE1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15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777731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42BF24C-4FCA-4AC5-8C0C-FDC2164E3CE1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16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9158118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392A2DB-1E2F-4659-B070-F9692E198C35}" type="slidenum">
              <a:rPr lang="en-US" altLang="en-US" smtClean="0"/>
              <a:pPr>
                <a:spcBef>
                  <a:spcPct val="0"/>
                </a:spcBef>
              </a:pPr>
              <a:t>17</a:t>
            </a:fld>
            <a:endParaRPr lang="en-US" alt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0383448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27DF3EB-E362-4217-8B86-BF2257AD4632}" type="slidenum">
              <a:rPr lang="en-US" altLang="en-US" smtClean="0"/>
              <a:pPr>
                <a:spcBef>
                  <a:spcPct val="0"/>
                </a:spcBef>
              </a:pPr>
              <a:t>18</a:t>
            </a:fld>
            <a:endParaRPr lang="en-US" altLang="en-US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4781980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27DF3EB-E362-4217-8B86-BF2257AD4632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19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504695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7B096E2-046B-4A25-9C43-4D1996FC9342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717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fld id="{8236C660-832D-4EFC-8C8B-6D1275D7246F}" type="slidenum">
              <a:rPr lang="en-US" altLang="en-US">
                <a:solidFill>
                  <a:srgbClr val="000000"/>
                </a:solidFill>
              </a:rPr>
              <a:pPr algn="r">
                <a:spcBef>
                  <a:spcPct val="0"/>
                </a:spcBef>
              </a:pPr>
              <a:t>2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3294681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27DF3EB-E362-4217-8B86-BF2257AD4632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20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1289709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27DF3EB-E362-4217-8B86-BF2257AD4632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21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2365175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9DFDC9C-CB00-4020-9086-26D71BB02989}" type="slidenum">
              <a:rPr lang="en-US" altLang="en-US" smtClean="0"/>
              <a:pPr>
                <a:spcBef>
                  <a:spcPct val="0"/>
                </a:spcBef>
              </a:pPr>
              <a:t>22</a:t>
            </a:fld>
            <a:endParaRPr lang="en-US" alt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161014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728E302-05BA-4652-94D5-572052F7AC82}" type="slidenum">
              <a:rPr lang="en-US" altLang="en-US" smtClean="0"/>
              <a:pPr>
                <a:spcBef>
                  <a:spcPct val="0"/>
                </a:spcBef>
              </a:pPr>
              <a:t>23</a:t>
            </a:fld>
            <a:endParaRPr lang="en-US" alt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834503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302AF8D-28A8-4714-A753-EA04B8851F6A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 smtClean="0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081267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302AF8D-28A8-4714-A753-EA04B8851F6A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4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3825568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4B0E649-40E0-487D-9D44-ECF86A3A3813}" type="slidenum">
              <a:rPr lang="en-US" altLang="en-US" smtClean="0"/>
              <a:pPr>
                <a:spcBef>
                  <a:spcPct val="0"/>
                </a:spcBef>
              </a:pPr>
              <a:t>5</a:t>
            </a:fld>
            <a:endParaRPr lang="en-US" altLang="en-US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119308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4B0E649-40E0-487D-9D44-ECF86A3A3813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6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6163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4B0E649-40E0-487D-9D44-ECF86A3A3813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7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200765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4B0E649-40E0-487D-9D44-ECF86A3A3813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8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470258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E9F6CF0-4FE1-4992-AAD8-98288FA939CF}" type="slidenum">
              <a:rPr lang="en-US" altLang="en-US" smtClean="0"/>
              <a:pPr>
                <a:spcBef>
                  <a:spcPct val="0"/>
                </a:spcBef>
              </a:pPr>
              <a:t>9</a:t>
            </a:fld>
            <a:endParaRPr lang="en-US" altLang="en-US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811677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72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546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5745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5745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4046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2A08B1-3AD8-49BB-B985-C7A452A922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25294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8709B4-BDAE-459F-95A2-5B36DB53A5F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68971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C3091A-F5CA-4804-B02B-CF0687C0A7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33497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1E3E15-3C13-411F-85F2-9E9EE8534F4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73724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C4063C-4811-4D4B-A3FF-2B8C967C0D1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58735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485C2E-2EC8-414B-BDD6-35F3F483CF9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14227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40B6CE-71F5-46BB-99D5-76D19BD505A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346467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D5AE03-8786-47DD-A6B7-34D4A447244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4340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57944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F2EE17-634D-4579-86EF-D4470673D02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926823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3A5AEC-38FE-4C5B-87F0-EA8EA7EA112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45466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EE30DA-7CD3-4023-8036-89ED8E29BF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6121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64144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97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880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075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85671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19089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60883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219200"/>
            <a:ext cx="91440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176213" indent="-176213" algn="l" rtl="0" eaLnBrk="0" fontAlgn="base" hangingPunct="0">
        <a:spcBef>
          <a:spcPct val="20000"/>
        </a:spcBef>
        <a:spcAft>
          <a:spcPct val="0"/>
        </a:spcAft>
        <a:buChar char="•"/>
        <a:defRPr sz="4000">
          <a:solidFill>
            <a:schemeClr val="bg1"/>
          </a:solidFill>
          <a:latin typeface="+mn-lt"/>
          <a:ea typeface="+mn-ea"/>
          <a:cs typeface="+mn-cs"/>
        </a:defRPr>
      </a:lvl1pPr>
      <a:lvl2pPr marL="457200" indent="-166688" algn="l" rtl="0" eaLnBrk="0" fontAlgn="base" hangingPunct="0">
        <a:spcBef>
          <a:spcPct val="20000"/>
        </a:spcBef>
        <a:spcAft>
          <a:spcPct val="0"/>
        </a:spcAft>
        <a:buSzPct val="85000"/>
        <a:buFont typeface="Wingdings" panose="05000000000000000000" pitchFamily="2" charset="2"/>
        <a:buChar char="Ø"/>
        <a:defRPr sz="4000">
          <a:solidFill>
            <a:schemeClr val="bg1"/>
          </a:solidFill>
          <a:latin typeface="+mn-lt"/>
          <a:cs typeface="+mn-cs"/>
        </a:defRPr>
      </a:lvl2pPr>
      <a:lvl3pPr marL="735013" indent="-163513" algn="l" rtl="0" eaLnBrk="0" fontAlgn="base" hangingPunct="0">
        <a:spcBef>
          <a:spcPct val="20000"/>
        </a:spcBef>
        <a:spcAft>
          <a:spcPct val="0"/>
        </a:spcAft>
        <a:buChar char="•"/>
        <a:defRPr sz="3600">
          <a:solidFill>
            <a:schemeClr val="bg1"/>
          </a:solidFill>
          <a:latin typeface="+mn-lt"/>
          <a:cs typeface="+mn-cs"/>
        </a:defRPr>
      </a:lvl3pPr>
      <a:lvl4pPr marL="1025525" indent="-176213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anose="05000000000000000000" pitchFamily="2" charset="2"/>
        <a:buChar char="ü"/>
        <a:defRPr sz="3600">
          <a:solidFill>
            <a:schemeClr val="bg1"/>
          </a:solidFill>
          <a:latin typeface="+mn-lt"/>
          <a:cs typeface="+mn-cs"/>
        </a:defRPr>
      </a:lvl4pPr>
      <a:lvl5pPr marL="1254125" indent="-114300" algn="l" rtl="0" eaLnBrk="0" fontAlgn="base" hangingPunct="0">
        <a:spcBef>
          <a:spcPct val="20000"/>
        </a:spcBef>
        <a:spcAft>
          <a:spcPct val="0"/>
        </a:spcAft>
        <a:buSzPct val="65000"/>
        <a:buFont typeface="Wingdings" panose="05000000000000000000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5pPr>
      <a:lvl6pPr marL="17113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6pPr>
      <a:lvl7pPr marL="21685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7pPr>
      <a:lvl8pPr marL="26257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8pPr>
      <a:lvl9pPr marL="30829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EFB1B610-0B25-4D61-BD5C-DD0F7F7D68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33388" y="1838325"/>
            <a:ext cx="8240712" cy="24685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sz="7200" b="1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Grace Bible Church</a:t>
            </a:r>
            <a: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54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Glorifying God </a:t>
            </a:r>
            <a:b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Making Disciples of Jesus Christ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0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Forgiveness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Redefining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sin to be normal or even good is calling God a liar  - Calling a pig a cat does not change what it is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Christian accepts God’s definition of sin &amp; personal responsibility for it confessing it to God - and others 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Christian also learns to accept responsibility for his non-sinful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failures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19549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0" dur="5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Forgiveness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After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confession / admission of failure, the next step is asking for forgiveness. “I am sorry” is not sufficient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holiness of God &amp; proper relationships with others compel us to correct wrongs, forgive &amp; seek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forgiveness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71053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Forgiveness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Christians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are to have a forgiving attitude toward others - Matthew 18:21-35; Col. 3:12-14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We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forgive in the same manner as the Lord did in sacrificially paying the price needed to bring it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about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86043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Forgiveness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Forgiveness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is a transaction, if either the quest or the offer is rejected, then a rift in the relationship will remain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01301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Restoration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actual goal in forgiveness is restoration of the relationship which is what God did for us through Christ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Forgiveness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is the means by which reconciliation &amp; restoration take place - without it the relationship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degenerates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Restoration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Reconciliation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brings back harmony and restoration returns the person to their previous position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Jesus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’ restoration of Peter in John 21 is a good Biblical example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Jesus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’ questions bring out Peter’s sense of failure, yet He responds with statements of restoration of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ministry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31826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Restoration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God’s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desire for you is salvation and restoration, not condemnation (2 Peter 3:9) 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1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John 1:9 is about restoration and so is church discipline in Matt. 18:15-17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Christians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we are to both forgive &amp; be forgiving striving for reconciliation &amp; restoration in our relationships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34579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8299" y="24143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Victory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701251"/>
            <a:ext cx="9144000" cy="6156749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goal of the Christian in this life is to become more like Jesus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over time</a:t>
            </a:r>
            <a:endParaRPr lang="en-US" altLang="en-US" sz="44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1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Peter 1 &amp; 2 explain your identity in Christ which is to be applied to the situations of life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greater your understanding of your identity in Christ, the better you can apply it life resulting in godliness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Examples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Joseph - he restored the family by forgiving his brothers their wrongs against him - Genesis 50:20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Saul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had worldly sorrow instead of repentance resulting in the loss of his dynasty and kingdom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David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genuinely repented resulting in forgiveness, restoration and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blessing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Examples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We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are to be holy, but He knows our weaknesses &amp; provides. He is looking for our direction, not perfection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Do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not demand of others more than what God is asking of you, and strive to help others in their walk with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God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37976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304800"/>
            <a:ext cx="7696200" cy="762000"/>
          </a:xfrm>
        </p:spPr>
        <p:txBody>
          <a:bodyPr/>
          <a:lstStyle/>
          <a:p>
            <a:pPr eaLnBrk="1" hangingPunct="1"/>
            <a:r>
              <a:rPr lang="en-US" altLang="en-US" sz="4000" b="1" smtClean="0"/>
              <a:t>A reminder to consider others Please: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04800" y="1295400"/>
            <a:ext cx="8458200" cy="5334000"/>
          </a:xfrm>
        </p:spPr>
        <p:txBody>
          <a:bodyPr/>
          <a:lstStyle/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smtClean="0"/>
              <a:t>Turn off your cell phone or set to vibrate only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smtClean="0"/>
              <a:t>Turn off sound to all electronic devices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smtClean="0"/>
              <a:t>Use the nursery or cry room if your child is fussy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smtClean="0"/>
              <a:t>Get up during the preaching only if absolutely necessary (please sit in back if you must leave early)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Examples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God’s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specific roles for husband &amp; wife are designed to reflect Christ &amp; the church &amp; strengthen the marriage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Living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according to her identity in Christ, the wife fulfills her role in all godliness, thereby winning her husband </a:t>
            </a:r>
          </a:p>
        </p:txBody>
      </p:sp>
    </p:spTree>
    <p:extLst>
      <p:ext uri="{BB962C8B-B14F-4D97-AF65-F5344CB8AC3E}">
        <p14:creationId xmlns:p14="http://schemas.microsoft.com/office/powerpoint/2010/main" val="12169680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Examples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Living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according to his identity in Christ, the husband fulfills his role in all godliness, leading her to godliness </a:t>
            </a:r>
          </a:p>
        </p:txBody>
      </p:sp>
    </p:spTree>
    <p:extLst>
      <p:ext uri="{BB962C8B-B14F-4D97-AF65-F5344CB8AC3E}">
        <p14:creationId xmlns:p14="http://schemas.microsoft.com/office/powerpoint/2010/main" val="20582867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2225" y="0"/>
            <a:ext cx="9144000" cy="6778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smtClean="0">
                <a:solidFill>
                  <a:srgbClr val="A0D0FF"/>
                </a:solidFill>
                <a:latin typeface="Arial Narrow" panose="020B0606020202030204" pitchFamily="34" charset="0"/>
              </a:rPr>
              <a:t>Conclusions</a:t>
            </a:r>
            <a:endParaRPr lang="en-US" altLang="en-US" sz="3600" b="1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863"/>
            <a:ext cx="9144000" cy="6180137"/>
          </a:xfrm>
          <a:noFill/>
        </p:spPr>
        <p:txBody>
          <a:bodyPr/>
          <a:lstStyle/>
          <a:p>
            <a:pPr lvl="0"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Forgiveness, reconciliation &amp; restoration yields victory over sin &amp; failure.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lvl="0" eaLnBrk="1" hangingPunct="1"/>
            <a:r>
              <a:rPr lang="en-US" altLang="en-US" sz="4400" b="1" i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“For </a:t>
            </a:r>
            <a:r>
              <a:rPr lang="en-US" altLang="en-US" sz="4400" b="1" i="1" dirty="0">
                <a:solidFill>
                  <a:srgbClr val="FFFFFF"/>
                </a:solidFill>
                <a:latin typeface="Arial Narrow" panose="020B0606020202030204" pitchFamily="34" charset="0"/>
              </a:rPr>
              <a:t>a righteous man falls seven times, and rises again, But the wicked stumble in </a:t>
            </a:r>
            <a:r>
              <a:rPr lang="en-US" altLang="en-US" sz="4400" b="1" i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calamity”  -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Proverbs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24:16 - </a:t>
            </a:r>
            <a:endParaRPr lang="en-US" altLang="en-US" sz="4400" b="1" i="1" dirty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53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  <p:bldP spid="60419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33388" y="1838325"/>
            <a:ext cx="8240712" cy="24685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sz="7200" b="1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Grace Bible Church</a:t>
            </a:r>
            <a: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54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Glorifying God </a:t>
            </a:r>
            <a:b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Making Disciples of Jesus Christ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14335"/>
            <a:ext cx="9144000" cy="1354217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Failure, Forgiveness,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Restoration &amp; </a:t>
            </a:r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Victory 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95400"/>
            <a:ext cx="9144000" cy="54102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1 Peter 3:1-7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sets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such a high standard for husbands &amp; wives that it is easy to feel like a failure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Peter’s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standards include specific application of general commands to all Christians (John 13:24; Phil. 2:3-4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)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50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14335"/>
            <a:ext cx="9144000" cy="1354217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Failure, Forgiveness,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Restoration &amp; </a:t>
            </a:r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Victory 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95400"/>
            <a:ext cx="9144000" cy="54102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last two sermons were meant to admonish &amp; point you to a higher purpose for your marriage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God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wants your failures to result in change leading to greater godliness, not defeat - Prov. 24:16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77909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50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Failure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762000"/>
            <a:ext cx="9144000" cy="6096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Failure is a fact of life. God is the only one that never fails - Isaiah 46:11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Even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without a sin nature, humans would fail because they lack sufficient knowledge, wisdom, power &amp; ability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fatal flaw in application of meta data in A.I. is the bias of the programmers &amp; the data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gatekeepers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Failure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762000"/>
            <a:ext cx="9144000" cy="6096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demonstrated in the last two years, the “experts” often prove themselves to be “educated fools” 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Even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if adequate knowledge &amp; wisdom are present, man still lacks sufficient power &amp; ability to control his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future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20852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Failure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762000"/>
            <a:ext cx="9144000" cy="6096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Failure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only gets worse when our sin nature is factored in for it perverts the motives of even good deeds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Without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God’s love extending mercy &amp; grace to man, there would be no hope (Gen. 6:5; Romans 1:18-32).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07973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Failure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762000"/>
            <a:ext cx="9144000" cy="6096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first step in overcoming failure is repentance to believe &amp; trust God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Failures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should be stepping stones of learning leading to lives marked by increasing righteousness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19840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Forgiveness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Christian’s response to sin separates him from the non-Christian - 1 John 1:8-10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reclassification of sin as something else is self deceiving &amp; leaves the sinner in darkness - the disease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model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1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6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Default Design">
  <a:themeElements>
    <a:clrScheme name="3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Sermon 1</Template>
  <TotalTime>778</TotalTime>
  <Words>920</Words>
  <Application>Microsoft Office PowerPoint</Application>
  <PresentationFormat>On-screen Show (4:3)</PresentationFormat>
  <Paragraphs>95</Paragraphs>
  <Slides>23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Arial Narrow</vt:lpstr>
      <vt:lpstr>Times New Roman</vt:lpstr>
      <vt:lpstr>Wingdings</vt:lpstr>
      <vt:lpstr>Custom Design</vt:lpstr>
      <vt:lpstr>3_Default Design</vt:lpstr>
      <vt:lpstr>Grace Bible Church  Glorifying God  by Making Disciples of Jesus Christ</vt:lpstr>
      <vt:lpstr>A reminder to consider others Please:</vt:lpstr>
      <vt:lpstr>Failure, Forgiveness,  Restoration &amp; Victory </vt:lpstr>
      <vt:lpstr>Failure, Forgiveness,  Restoration &amp; Victory </vt:lpstr>
      <vt:lpstr>Failure</vt:lpstr>
      <vt:lpstr>Failure</vt:lpstr>
      <vt:lpstr>Failure</vt:lpstr>
      <vt:lpstr>Failure</vt:lpstr>
      <vt:lpstr>Forgiveness</vt:lpstr>
      <vt:lpstr>Forgiveness</vt:lpstr>
      <vt:lpstr>Forgiveness</vt:lpstr>
      <vt:lpstr>Forgiveness</vt:lpstr>
      <vt:lpstr>Forgiveness</vt:lpstr>
      <vt:lpstr>Restoration</vt:lpstr>
      <vt:lpstr>Restoration</vt:lpstr>
      <vt:lpstr>Restoration</vt:lpstr>
      <vt:lpstr>Victory</vt:lpstr>
      <vt:lpstr>Examples</vt:lpstr>
      <vt:lpstr>Examples</vt:lpstr>
      <vt:lpstr>Examples</vt:lpstr>
      <vt:lpstr>Examples</vt:lpstr>
      <vt:lpstr>Conclusions</vt:lpstr>
      <vt:lpstr>Grace Bible Church  Glorifying God  by Making Disciples of Jesus Christ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Grace Bible Church</dc:title>
  <dc:creator>Scott</dc:creator>
  <cp:lastModifiedBy>Microsoft account</cp:lastModifiedBy>
  <cp:revision>50</cp:revision>
  <dcterms:modified xsi:type="dcterms:W3CDTF">2023-01-29T02:11:52Z</dcterms:modified>
</cp:coreProperties>
</file>