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  <p:sldMasterId id="2147483662" r:id="rId2"/>
  </p:sldMasterIdLst>
  <p:notesMasterIdLst>
    <p:notesMasterId r:id="rId25"/>
  </p:notesMasterIdLst>
  <p:sldIdLst>
    <p:sldId id="296" r:id="rId3"/>
    <p:sldId id="299" r:id="rId4"/>
    <p:sldId id="260" r:id="rId5"/>
    <p:sldId id="300" r:id="rId6"/>
    <p:sldId id="301" r:id="rId7"/>
    <p:sldId id="302" r:id="rId8"/>
    <p:sldId id="278" r:id="rId9"/>
    <p:sldId id="303" r:id="rId10"/>
    <p:sldId id="279" r:id="rId11"/>
    <p:sldId id="280" r:id="rId12"/>
    <p:sldId id="304" r:id="rId13"/>
    <p:sldId id="281" r:id="rId14"/>
    <p:sldId id="305" r:id="rId15"/>
    <p:sldId id="282" r:id="rId16"/>
    <p:sldId id="306" r:id="rId17"/>
    <p:sldId id="283" r:id="rId18"/>
    <p:sldId id="307" r:id="rId19"/>
    <p:sldId id="308" r:id="rId20"/>
    <p:sldId id="284" r:id="rId21"/>
    <p:sldId id="309" r:id="rId22"/>
    <p:sldId id="287" r:id="rId23"/>
    <p:sldId id="297" r:id="rId2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FFFF99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0" autoAdjust="0"/>
  </p:normalViewPr>
  <p:slideViewPr>
    <p:cSldViewPr>
      <p:cViewPr varScale="1">
        <p:scale>
          <a:sx n="106" d="100"/>
          <a:sy n="106" d="100"/>
        </p:scale>
        <p:origin x="1128" y="19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0"/>
            <a:r>
              <a:rPr lang="en-US" noProof="0" smtClean="0"/>
              <a:t>Second level</a:t>
            </a:r>
          </a:p>
          <a:p>
            <a:pPr lvl="0"/>
            <a:r>
              <a:rPr lang="en-US" noProof="0" smtClean="0"/>
              <a:t>Third level</a:t>
            </a:r>
          </a:p>
          <a:p>
            <a:pPr lvl="0"/>
            <a:r>
              <a:rPr lang="en-US" noProof="0" smtClean="0"/>
              <a:t>Fourth level</a:t>
            </a:r>
          </a:p>
          <a:p>
            <a:pPr lvl="0"/>
            <a:r>
              <a:rPr lang="en-US" noProof="0" smtClean="0"/>
              <a:t>Fifth level</a:t>
            </a:r>
          </a:p>
        </p:txBody>
      </p:sp>
      <p:sp>
        <p:nvSpPr>
          <p:cNvPr id="41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A5AEB6EA-B86C-4C43-B268-F244B32E5FD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15256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8228B95-21EB-4025-906B-C1585341E57F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 smtClean="0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12615614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42BF24C-4FCA-4AC5-8C0C-FDC2164E3CE1}" type="slidenum">
              <a:rPr lang="en-US" altLang="en-US" smtClean="0"/>
              <a:pPr>
                <a:spcBef>
                  <a:spcPct val="0"/>
                </a:spcBef>
              </a:pPr>
              <a:t>10</a:t>
            </a:fld>
            <a:endParaRPr lang="en-US" altLang="en-US" smtClean="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3937239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42BF24C-4FCA-4AC5-8C0C-FDC2164E3CE1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11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6835207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392A2DB-1E2F-4659-B070-F9692E198C35}" type="slidenum">
              <a:rPr lang="en-US" altLang="en-US" smtClean="0"/>
              <a:pPr>
                <a:spcBef>
                  <a:spcPct val="0"/>
                </a:spcBef>
              </a:pPr>
              <a:t>12</a:t>
            </a:fld>
            <a:endParaRPr lang="en-US" altLang="en-US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0383448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392A2DB-1E2F-4659-B070-F9692E198C35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13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48281521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27DF3EB-E362-4217-8B86-BF2257AD4632}" type="slidenum">
              <a:rPr lang="en-US" altLang="en-US" smtClean="0"/>
              <a:pPr>
                <a:spcBef>
                  <a:spcPct val="0"/>
                </a:spcBef>
              </a:pPr>
              <a:t>14</a:t>
            </a:fld>
            <a:endParaRPr lang="en-US" altLang="en-US" smtClean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4781980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27DF3EB-E362-4217-8B86-BF2257AD4632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15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75941189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05F50FB-1FB7-4234-8B6C-6418639507CE}" type="slidenum">
              <a:rPr lang="en-US" altLang="en-US" smtClean="0"/>
              <a:pPr>
                <a:spcBef>
                  <a:spcPct val="0"/>
                </a:spcBef>
              </a:pPr>
              <a:t>16</a:t>
            </a:fld>
            <a:endParaRPr lang="en-US" altLang="en-US" smtClean="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80060762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05F50FB-1FB7-4234-8B6C-6418639507CE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17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43736057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05F50FB-1FB7-4234-8B6C-6418639507CE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18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44860349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2457A68-1D1D-4E1C-8CBC-5AC8B61F8A9F}" type="slidenum">
              <a:rPr lang="en-US" altLang="en-US" smtClean="0"/>
              <a:pPr>
                <a:spcBef>
                  <a:spcPct val="0"/>
                </a:spcBef>
              </a:pPr>
              <a:t>19</a:t>
            </a:fld>
            <a:endParaRPr lang="en-US" altLang="en-US" smtClean="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644486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7B096E2-046B-4A25-9C43-4D1996FC9342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717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</a:pPr>
            <a:fld id="{8236C660-832D-4EFC-8C8B-6D1275D7246F}" type="slidenum">
              <a:rPr lang="en-US" altLang="en-US">
                <a:solidFill>
                  <a:srgbClr val="000000"/>
                </a:solidFill>
              </a:rPr>
              <a:pPr algn="r">
                <a:spcBef>
                  <a:spcPct val="0"/>
                </a:spcBef>
              </a:pPr>
              <a:t>2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17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3294681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2457A68-1D1D-4E1C-8CBC-5AC8B61F8A9F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20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8173018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9DFDC9C-CB00-4020-9086-26D71BB02989}" type="slidenum">
              <a:rPr lang="en-US" altLang="en-US" smtClean="0"/>
              <a:pPr>
                <a:spcBef>
                  <a:spcPct val="0"/>
                </a:spcBef>
              </a:pPr>
              <a:t>21</a:t>
            </a:fld>
            <a:endParaRPr lang="en-US" altLang="en-US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6161014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728E302-05BA-4652-94D5-572052F7AC82}" type="slidenum">
              <a:rPr lang="en-US" altLang="en-US" smtClean="0"/>
              <a:pPr>
                <a:spcBef>
                  <a:spcPct val="0"/>
                </a:spcBef>
              </a:pPr>
              <a:t>22</a:t>
            </a:fld>
            <a:endParaRPr lang="en-US" altLang="en-US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7834503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302AF8D-28A8-4714-A753-EA04B8851F6A}" type="slidenum">
              <a:rPr lang="en-US" altLang="en-US" smtClean="0"/>
              <a:pPr>
                <a:spcBef>
                  <a:spcPct val="0"/>
                </a:spcBef>
              </a:pPr>
              <a:t>3</a:t>
            </a:fld>
            <a:endParaRPr lang="en-US" altLang="en-US" smtClean="0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3081267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302AF8D-28A8-4714-A753-EA04B8851F6A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4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30053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302AF8D-28A8-4714-A753-EA04B8851F6A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5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8193798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302AF8D-28A8-4714-A753-EA04B8851F6A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6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10722015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4B0E649-40E0-487D-9D44-ECF86A3A3813}" type="slidenum">
              <a:rPr lang="en-US" altLang="en-US" smtClean="0"/>
              <a:pPr>
                <a:spcBef>
                  <a:spcPct val="0"/>
                </a:spcBef>
              </a:pPr>
              <a:t>7</a:t>
            </a:fld>
            <a:endParaRPr lang="en-US" altLang="en-US" smtClean="0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21193087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4B0E649-40E0-487D-9D44-ECF86A3A3813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8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07154455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E9F6CF0-4FE1-4992-AAD8-98288FA939CF}" type="slidenum">
              <a:rPr lang="en-US" altLang="en-US" smtClean="0"/>
              <a:pPr>
                <a:spcBef>
                  <a:spcPct val="0"/>
                </a:spcBef>
              </a:pPr>
              <a:t>9</a:t>
            </a:fld>
            <a:endParaRPr lang="en-US" altLang="en-US" smtClean="0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811677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72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5466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5745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5745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64046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2A08B1-3AD8-49BB-B985-C7A452A9220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625294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8709B4-BDAE-459F-95A2-5B36DB53A5F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968971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C3091A-F5CA-4804-B02B-CF0687C0A70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233497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1E3E15-3C13-411F-85F2-9E9EE8534F4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073724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C4063C-4811-4D4B-A3FF-2B8C967C0D1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1587356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485C2E-2EC8-414B-BDD6-35F3F483CF9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5142277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40B6CE-71F5-46BB-99D5-76D19BD505A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4346467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D5AE03-8786-47DD-A6B7-34D4A447244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043404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57944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F2EE17-634D-4579-86EF-D4470673D02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6926823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3A5AEC-38FE-4C5B-87F0-EA8EA7EA112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1454660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EE30DA-7CD3-4023-8036-89ED8E29BF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061215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641442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972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880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0753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856712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190897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608837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219200"/>
            <a:ext cx="91440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176213" indent="-176213" algn="l" rtl="0" eaLnBrk="0" fontAlgn="base" hangingPunct="0">
        <a:spcBef>
          <a:spcPct val="20000"/>
        </a:spcBef>
        <a:spcAft>
          <a:spcPct val="0"/>
        </a:spcAft>
        <a:buChar char="•"/>
        <a:defRPr sz="4000">
          <a:solidFill>
            <a:schemeClr val="bg1"/>
          </a:solidFill>
          <a:latin typeface="+mn-lt"/>
          <a:ea typeface="+mn-ea"/>
          <a:cs typeface="+mn-cs"/>
        </a:defRPr>
      </a:lvl1pPr>
      <a:lvl2pPr marL="457200" indent="-166688" algn="l" rtl="0" eaLnBrk="0" fontAlgn="base" hangingPunct="0">
        <a:spcBef>
          <a:spcPct val="20000"/>
        </a:spcBef>
        <a:spcAft>
          <a:spcPct val="0"/>
        </a:spcAft>
        <a:buSzPct val="85000"/>
        <a:buFont typeface="Wingdings" panose="05000000000000000000" pitchFamily="2" charset="2"/>
        <a:buChar char="Ø"/>
        <a:defRPr sz="4000">
          <a:solidFill>
            <a:schemeClr val="bg1"/>
          </a:solidFill>
          <a:latin typeface="+mn-lt"/>
          <a:cs typeface="+mn-cs"/>
        </a:defRPr>
      </a:lvl2pPr>
      <a:lvl3pPr marL="735013" indent="-163513" algn="l" rtl="0" eaLnBrk="0" fontAlgn="base" hangingPunct="0">
        <a:spcBef>
          <a:spcPct val="20000"/>
        </a:spcBef>
        <a:spcAft>
          <a:spcPct val="0"/>
        </a:spcAft>
        <a:buChar char="•"/>
        <a:defRPr sz="3600">
          <a:solidFill>
            <a:schemeClr val="bg1"/>
          </a:solidFill>
          <a:latin typeface="+mn-lt"/>
          <a:cs typeface="+mn-cs"/>
        </a:defRPr>
      </a:lvl3pPr>
      <a:lvl4pPr marL="1025525" indent="-176213" algn="l" rtl="0" eaLnBrk="0" fontAlgn="base" hangingPunct="0">
        <a:spcBef>
          <a:spcPct val="20000"/>
        </a:spcBef>
        <a:spcAft>
          <a:spcPct val="0"/>
        </a:spcAft>
        <a:buSzPct val="80000"/>
        <a:buFont typeface="Wingdings" panose="05000000000000000000" pitchFamily="2" charset="2"/>
        <a:buChar char="ü"/>
        <a:defRPr sz="3600">
          <a:solidFill>
            <a:schemeClr val="bg1"/>
          </a:solidFill>
          <a:latin typeface="+mn-lt"/>
          <a:cs typeface="+mn-cs"/>
        </a:defRPr>
      </a:lvl4pPr>
      <a:lvl5pPr marL="1254125" indent="-114300" algn="l" rtl="0" eaLnBrk="0" fontAlgn="base" hangingPunct="0">
        <a:spcBef>
          <a:spcPct val="20000"/>
        </a:spcBef>
        <a:spcAft>
          <a:spcPct val="0"/>
        </a:spcAft>
        <a:buSzPct val="65000"/>
        <a:buFont typeface="Wingdings" panose="05000000000000000000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5pPr>
      <a:lvl6pPr marL="17113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6pPr>
      <a:lvl7pPr marL="21685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7pPr>
      <a:lvl8pPr marL="26257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8pPr>
      <a:lvl9pPr marL="30829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870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EFB1B610-0B25-4D61-BD5C-DD0F7F7D68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sz="7200" b="1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Grace Bible Church</a:t>
            </a:r>
            <a: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54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Glorifying God </a:t>
            </a:r>
            <a:b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Making Disciples of Jesus Christ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0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A Royal Priesthood 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1 </a:t>
            </a: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Peter </a:t>
            </a: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2:9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Levitical priests led in worship, mediated between God &amp; man, and fulfilled civil tasks of the nation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Royal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refers to what pertains to the king, and our king is Jesus who is also the perfect High Priest (Heb. 7 &amp; 10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)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A Royal Priesthood 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1 </a:t>
            </a: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Peter </a:t>
            </a: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2:9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Believers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are “royal priests” because we have been chosen by the king and given access to the Father through Him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Every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Christian is a priest responsible for worship, leading in worship, declaring God’s word, and intercession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29522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A Holy Nation 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Peter 2:9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Nation,  </a:t>
            </a:r>
            <a:r>
              <a:rPr lang="en-US" altLang="en-US" sz="4400" b="1" dirty="0">
                <a:solidFill>
                  <a:srgbClr val="FFFFFF"/>
                </a:solidFill>
                <a:latin typeface="TekniaGreek" panose="02000503060000020004" pitchFamily="2" charset="0"/>
              </a:rPr>
              <a:t>e[</a:t>
            </a:r>
            <a:r>
              <a:rPr lang="en-US" altLang="en-US" sz="4400" b="1" dirty="0" err="1">
                <a:solidFill>
                  <a:srgbClr val="FFFFFF"/>
                </a:solidFill>
                <a:latin typeface="TekniaGreek" panose="02000503060000020004" pitchFamily="2" charset="0"/>
              </a:rPr>
              <a:t>qnoV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/ ethnos, “a multitude associated or living together.”  Peter uses it to describe the universal church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To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be holy is to be set apart to God and therefore reflect His moral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characteristics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A Holy Nation 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Peter 2:9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Christian may feel isolated, but he is part of something much larger than himself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70990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A People for God’s Own Possession 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Peter 2:9-10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People, </a:t>
            </a:r>
            <a:r>
              <a:rPr lang="en-US" altLang="en-US" sz="4400" b="1" dirty="0" err="1">
                <a:solidFill>
                  <a:srgbClr val="FFFFFF"/>
                </a:solidFill>
                <a:latin typeface="TekniaGreek" panose="02000503060000020004" pitchFamily="2" charset="0"/>
              </a:rPr>
              <a:t>laovV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/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laos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, a poetic word for “population,” “a group of inhabitants.” Used extensively in LXX for Israel 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Possession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, </a:t>
            </a:r>
            <a:r>
              <a:rPr lang="en-US" altLang="en-US" sz="4400" b="1" dirty="0" err="1">
                <a:solidFill>
                  <a:srgbClr val="FFFFFF"/>
                </a:solidFill>
                <a:latin typeface="TekniaGreek" panose="02000503060000020004" pitchFamily="2" charset="0"/>
              </a:rPr>
              <a:t>peripoivhsiV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/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pteripoiāsis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, “to obtain, acquire” - Christians are a people acquired by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God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A People for God’s Own Possession 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Peter 2:9-10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Christians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belong to Christ - purchased with His own blood - 1 Cor. 6:19-20; 1 Peter 1:18-19, Titus 2:14, etc. 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Being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 possession - a slave - is humbling, for your life belongs to your master, not yourself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5930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Proclaim God’s </a:t>
            </a:r>
            <a:r>
              <a:rPr lang="en-US" altLang="en-US" b="1" u="sng" dirty="0" err="1" smtClean="0">
                <a:solidFill>
                  <a:srgbClr val="A0D0FF"/>
                </a:solidFill>
                <a:latin typeface="Arial Narrow" panose="020B0606020202030204" pitchFamily="34" charset="0"/>
              </a:rPr>
              <a:t>Excellencies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 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Peter 2:9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Declaring praise to God was a purpose given to Israel - Isaiah 43:21; Psalm 73, etc. - and to Christians</a:t>
            </a:r>
          </a:p>
          <a:p>
            <a:pPr eaLnBrk="1" hangingPunct="1"/>
            <a:r>
              <a:rPr lang="en-US" altLang="en-US" sz="4400" b="1" dirty="0" err="1" smtClean="0">
                <a:solidFill>
                  <a:srgbClr val="FFFFFF"/>
                </a:solidFill>
                <a:latin typeface="Arial Narrow" panose="020B0606020202030204" pitchFamily="34" charset="0"/>
              </a:rPr>
              <a:t>Excellencies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, </a:t>
            </a:r>
            <a:r>
              <a:rPr lang="en-US" altLang="en-US" sz="4400" b="1" dirty="0" err="1">
                <a:solidFill>
                  <a:srgbClr val="FFFFFF"/>
                </a:solidFill>
                <a:latin typeface="TekniaGreek" panose="02000503060000020004" pitchFamily="2" charset="0"/>
              </a:rPr>
              <a:t>ajrethv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/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aretā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, manifestations of power characterized by excellence - wonderful act, powerful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deed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6" dur="500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Proclaim God’s </a:t>
            </a:r>
            <a:r>
              <a:rPr lang="en-US" altLang="en-US" b="1" u="sng" dirty="0" err="1" smtClean="0">
                <a:solidFill>
                  <a:srgbClr val="A0D0FF"/>
                </a:solidFill>
                <a:latin typeface="Arial Narrow" panose="020B0606020202030204" pitchFamily="34" charset="0"/>
              </a:rPr>
              <a:t>Excellencies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 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Peter 2:9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err="1" smtClean="0">
                <a:solidFill>
                  <a:srgbClr val="FFFFFF"/>
                </a:solidFill>
                <a:latin typeface="Arial Narrow" panose="020B0606020202030204" pitchFamily="34" charset="0"/>
              </a:rPr>
              <a:t>Excellencies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includes all that God has done; this passage points out His calling them out of darkness to light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reference here is to Isaiah 9:1-2 fulfilled in Matthew 4:14-16 in coming out of ignorance &amp; unbelief to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belief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71945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Proclaim God’s </a:t>
            </a:r>
            <a:r>
              <a:rPr lang="en-US" altLang="en-US" b="1" u="sng" dirty="0" err="1" smtClean="0">
                <a:solidFill>
                  <a:srgbClr val="A0D0FF"/>
                </a:solidFill>
                <a:latin typeface="Arial Narrow" panose="020B0606020202030204" pitchFamily="34" charset="0"/>
              </a:rPr>
              <a:t>Excellencies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 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Peter 2:9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purpose given in verse 9 matches well the spiritual sacrifices mentioned in verse 5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45604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A People that Receive God’s Mercy 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Peter 2:10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quotes are from the book of Hosea with people, </a:t>
            </a:r>
            <a:r>
              <a:rPr lang="en-US" altLang="en-US" sz="4400" b="1" dirty="0" err="1">
                <a:solidFill>
                  <a:srgbClr val="FFFFFF"/>
                </a:solidFill>
                <a:latin typeface="TekniaGreek" panose="02000503060000020004" pitchFamily="2" charset="0"/>
              </a:rPr>
              <a:t>laovV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/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laos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, referring to those who are the people of God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special position of Christians as the people of God is due to God’s mercy extended to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them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500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  <p:bldP spid="57347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304800"/>
            <a:ext cx="7696200" cy="762000"/>
          </a:xfrm>
        </p:spPr>
        <p:txBody>
          <a:bodyPr/>
          <a:lstStyle/>
          <a:p>
            <a:pPr eaLnBrk="1" hangingPunct="1"/>
            <a:r>
              <a:rPr lang="en-US" altLang="en-US" sz="4000" b="1" smtClean="0"/>
              <a:t>A reminder to consider others Please: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304800" y="1295400"/>
            <a:ext cx="8458200" cy="5334000"/>
          </a:xfrm>
        </p:spPr>
        <p:txBody>
          <a:bodyPr/>
          <a:lstStyle/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smtClean="0"/>
              <a:t>Turn off your cell phone or set to vibrate only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smtClean="0"/>
              <a:t>Turn off sound to all electronic devices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smtClean="0"/>
              <a:t>Use the nursery or cry room if your child is fussy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smtClean="0"/>
              <a:t>Get up during the preaching only if absolutely necessary (please sit in back if you must leave early)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A People that Receive God’s Mercy 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Peter 2:10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This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passage does not support replacement of Israel by the church. The church is grafted in but distinct from Israel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partial hardening of Israel at the present time is temporary, </a:t>
            </a:r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and </a:t>
            </a:r>
            <a:r>
              <a:rPr lang="en-US" altLang="en-US" sz="4400" b="1" smtClean="0">
                <a:solidFill>
                  <a:srgbClr val="FFFFFF"/>
                </a:solidFill>
                <a:latin typeface="Arial Narrow" panose="020B0606020202030204" pitchFamily="34" charset="0"/>
              </a:rPr>
              <a:t>God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will fulfill all of His promises to Israel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98208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  <p:bldP spid="57347" grpId="0" uiExpand="1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22225" y="0"/>
            <a:ext cx="9144000" cy="6778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smtClean="0">
                <a:solidFill>
                  <a:srgbClr val="A0D0FF"/>
                </a:solidFill>
                <a:latin typeface="Arial Narrow" panose="020B0606020202030204" pitchFamily="34" charset="0"/>
              </a:rPr>
              <a:t>Conclusions</a:t>
            </a:r>
            <a:endParaRPr lang="en-US" altLang="en-US" sz="3600" b="1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863"/>
            <a:ext cx="9144000" cy="6180137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Knowing your identity, purpose and hope in Christ will enable you to withstand worldly pressures &amp;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persecution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If you are not yet a Christian, then consider Jesus’ invitation in       Matthew 11:28-30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8" grpId="0"/>
      <p:bldP spid="60419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sz="7200" b="1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Grace Bible Church</a:t>
            </a:r>
            <a: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54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Glorifying God </a:t>
            </a:r>
            <a:b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Making Disciples of Jesus Christ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People of God 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Peter 2:9-10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5626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Purpose of Peter’s Letter:  Preparing &amp; strengthening Christians for rising persecution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Christian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position &amp; identity in Christ is crucial to withstanding societal pressures (Rom. 12:1-2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)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0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People of God 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Peter 2:9-10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5626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err="1" smtClean="0">
                <a:solidFill>
                  <a:srgbClr val="FFFFFF"/>
                </a:solidFill>
                <a:latin typeface="Arial Narrow" panose="020B0606020202030204" pitchFamily="34" charset="0"/>
              </a:rPr>
              <a:t>Barna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survey: Only ~2% of all preteen parents actually possess a Biblical worldview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(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Dis)Respect for Marriage Act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Redefining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or legalizing something does not change what it is - Abominations before God remain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abominations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35362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0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People of God 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Peter 2:9-10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5626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Are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you ready to be persecuted for simply declaring what God has declared? 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1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Peter 1:1-2 - Christians are chosen by the Father, sanctified by the Spirit, and cleansed by the </a:t>
            </a:r>
            <a:r>
              <a:rPr lang="en-US" altLang="en-US" sz="4400" b="1" dirty="0" err="1" smtClean="0">
                <a:solidFill>
                  <a:srgbClr val="FFFFFF"/>
                </a:solidFill>
                <a:latin typeface="Arial Narrow" panose="020B0606020202030204" pitchFamily="34" charset="0"/>
              </a:rPr>
              <a:t>Sond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18729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0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People of God 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Peter 2:9-10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5626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1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Peter 1:3 - Christians are “born again” according to the Father’s great mercy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1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Peter 1:18-19 - Christians are those redeemed from their former futile way of life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1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Peter 2:5 - Christians are “living stones” being built up as a spiritual house for a holy priesthood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90255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0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Christian Identity, Purpose &amp; Hope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762000"/>
            <a:ext cx="9144000" cy="6096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Identity / Character: *Obedience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to Christ &amp; truth,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*Tested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faith,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*Rejoicing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in Jesus,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*Minds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girded for action,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Hope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fixed on God’s grace,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*Pursuit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of holiness,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*Purification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of the soul,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*Sincere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&amp; fervent love,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*Longing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for God’s word,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*Spiritual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growth,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*Be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 holy priesthood offering up spiritual sacrifices to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God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Christian Identity, Purpose &amp; Hope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762000"/>
            <a:ext cx="9144000" cy="6096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Christian is given salvation and a living hope &amp; incredible inheritance in heaven guaranteed by God 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better the Christian understands His identity, purpose &amp; hope in Christ, the better he can withstand the world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4114771"/>
      </p:ext>
    </p:extLst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A Chosen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Race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 1 Peter 2:9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“But you,” a emphatic adversative contrasting Christians with those in v. 8 that disobey &amp; are judged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“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Race,” </a:t>
            </a:r>
            <a:r>
              <a:rPr lang="en-US" altLang="en-US" sz="4400" b="1" dirty="0" err="1">
                <a:solidFill>
                  <a:srgbClr val="FFFFFF"/>
                </a:solidFill>
                <a:latin typeface="TekniaGreek" panose="02000503060000020004" pitchFamily="2" charset="0"/>
              </a:rPr>
              <a:t>gevnoV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/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genos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, - “family,” “nation,” “descendent” - also “kind.”  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Christians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are a “chosen race,” whose relationship to one another is due to being born again into God’s family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0" dur="500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Default Design">
  <a:themeElements>
    <a:clrScheme name="3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3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Sermon 1</Template>
  <TotalTime>781</TotalTime>
  <Words>933</Words>
  <Application>Microsoft Office PowerPoint</Application>
  <PresentationFormat>On-screen Show (4:3)</PresentationFormat>
  <Paragraphs>87</Paragraphs>
  <Slides>22</Slides>
  <Notes>22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22</vt:i4>
      </vt:variant>
    </vt:vector>
  </HeadingPairs>
  <TitlesOfParts>
    <vt:vector size="29" baseType="lpstr">
      <vt:lpstr>Arial</vt:lpstr>
      <vt:lpstr>Arial Narrow</vt:lpstr>
      <vt:lpstr>TekniaGreek</vt:lpstr>
      <vt:lpstr>Times New Roman</vt:lpstr>
      <vt:lpstr>Wingdings</vt:lpstr>
      <vt:lpstr>Custom Design</vt:lpstr>
      <vt:lpstr>3_Default Design</vt:lpstr>
      <vt:lpstr>Grace Bible Church  Glorifying God  by Making Disciples of Jesus Christ</vt:lpstr>
      <vt:lpstr>A reminder to consider others Please:</vt:lpstr>
      <vt:lpstr>The People of God  1 Peter 2:9-10</vt:lpstr>
      <vt:lpstr>The People of God  1 Peter 2:9-10</vt:lpstr>
      <vt:lpstr>The People of God  1 Peter 2:9-10</vt:lpstr>
      <vt:lpstr>The People of God  1 Peter 2:9-10</vt:lpstr>
      <vt:lpstr>Christian Identity, Purpose &amp; Hope</vt:lpstr>
      <vt:lpstr>Christian Identity, Purpose &amp; Hope</vt:lpstr>
      <vt:lpstr>A Chosen Race  1 Peter 2:9</vt:lpstr>
      <vt:lpstr>A Royal Priesthood  1 Peter 2:9</vt:lpstr>
      <vt:lpstr>A Royal Priesthood  1 Peter 2:9</vt:lpstr>
      <vt:lpstr>A Holy Nation  1 Peter 2:9</vt:lpstr>
      <vt:lpstr>A Holy Nation  1 Peter 2:9</vt:lpstr>
      <vt:lpstr>A People for God’s Own Possession  1 Peter 2:9-10</vt:lpstr>
      <vt:lpstr>A People for God’s Own Possession  1 Peter 2:9-10</vt:lpstr>
      <vt:lpstr>Proclaim God’s Excellencies  1 Peter 2:9</vt:lpstr>
      <vt:lpstr>Proclaim God’s Excellencies  1 Peter 2:9</vt:lpstr>
      <vt:lpstr>Proclaim God’s Excellencies  1 Peter 2:9</vt:lpstr>
      <vt:lpstr>A People that Receive God’s Mercy  1 Peter 2:10</vt:lpstr>
      <vt:lpstr>A People that Receive God’s Mercy  1 Peter 2:10</vt:lpstr>
      <vt:lpstr>Conclusions</vt:lpstr>
      <vt:lpstr>Grace Bible Church  Glorifying God  by Making Disciples of Jesus Christ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Grace Bible Church</dc:title>
  <dc:creator>Scott</dc:creator>
  <cp:lastModifiedBy>Microsoft account</cp:lastModifiedBy>
  <cp:revision>53</cp:revision>
  <dcterms:modified xsi:type="dcterms:W3CDTF">2022-11-19T15:03:58Z</dcterms:modified>
</cp:coreProperties>
</file>