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4"/>
  </p:notesMasterIdLst>
  <p:sldIdLst>
    <p:sldId id="296" r:id="rId3"/>
    <p:sldId id="299" r:id="rId4"/>
    <p:sldId id="260" r:id="rId5"/>
    <p:sldId id="302" r:id="rId6"/>
    <p:sldId id="301" r:id="rId7"/>
    <p:sldId id="303" r:id="rId8"/>
    <p:sldId id="300" r:id="rId9"/>
    <p:sldId id="304" r:id="rId10"/>
    <p:sldId id="278" r:id="rId11"/>
    <p:sldId id="305" r:id="rId12"/>
    <p:sldId id="307" r:id="rId13"/>
    <p:sldId id="306" r:id="rId14"/>
    <p:sldId id="308" r:id="rId15"/>
    <p:sldId id="309" r:id="rId16"/>
    <p:sldId id="280" r:id="rId17"/>
    <p:sldId id="310" r:id="rId18"/>
    <p:sldId id="311" r:id="rId19"/>
    <p:sldId id="281" r:id="rId20"/>
    <p:sldId id="282" r:id="rId21"/>
    <p:sldId id="287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D46876-77FC-40D8-8785-DA842EC97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385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DC0AB-C4AC-4FE4-BB5F-73609C87F0E0}" type="slidenum">
              <a:rPr lang="en-US" altLang="en-US" smtClean="0">
                <a:latin typeface="Arial" charset="0"/>
                <a:cs typeface="Arial" charset="0"/>
              </a:rPr>
              <a:pPr/>
              <a:t>1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08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EC5EB-D6A5-4131-9CC4-2D09481688C9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10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13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2FC87-318F-4001-976E-7A8D9C4A1B96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82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1A2C8-78DE-4B63-ADD6-F59EE9D1029E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12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70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8D89F-6734-48F5-9D75-08258E37475E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47B75-C2A7-46A4-BDDF-8470C79980A6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458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E8976-CAB6-4DED-A81F-C03C28611873}" type="slidenum">
              <a:rPr lang="en-US" altLang="en-US" smtClean="0">
                <a:latin typeface="Arial" charset="0"/>
                <a:cs typeface="Arial" charset="0"/>
              </a:rPr>
              <a:pPr/>
              <a:t>15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1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7B69C0-98DC-4284-96F5-06EB5C4D99B1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8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6029EAF-1989-49C7-AF96-53A6C67E797B}" type="slidenum">
              <a:rPr lang="en-US" altLang="en-US" sz="1200">
                <a:solidFill>
                  <a:srgbClr val="000000"/>
                </a:solidFill>
              </a:rPr>
              <a:pPr algn="r" eaLnBrk="0" hangingPunct="0"/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984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DE6CE5-BBDB-4219-BDF5-9414B25A7C05}" type="slidenum">
              <a:rPr lang="en-US" altLang="en-US" smtClean="0">
                <a:latin typeface="Arial" charset="0"/>
                <a:cs typeface="Arial" charset="0"/>
              </a:rPr>
              <a:pPr/>
              <a:t>18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19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C78FF-DB3D-45D1-AE93-465BA7DB62F4}" type="slidenum">
              <a:rPr lang="en-US" altLang="en-US" smtClean="0">
                <a:latin typeface="Arial" charset="0"/>
                <a:cs typeface="Arial" charset="0"/>
              </a:rPr>
              <a:pPr/>
              <a:t>19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6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61394-D544-46A8-BBA6-5D43ECCF921A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95BCCBA9-01C2-4DF4-921C-86A1CF1D3D3F}" type="slidenum">
              <a:rPr lang="en-US" alt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147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CE3083-FEB6-4832-9E32-DABA00401E29}" type="slidenum">
              <a:rPr lang="en-US" altLang="en-US" smtClean="0">
                <a:latin typeface="Arial" charset="0"/>
                <a:cs typeface="Arial" charset="0"/>
              </a:rPr>
              <a:pPr/>
              <a:t>20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890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2DF79-8804-4220-8653-0E6B158F3357}" type="slidenum">
              <a:rPr lang="en-US" altLang="en-US" smtClean="0">
                <a:latin typeface="Arial" charset="0"/>
                <a:cs typeface="Arial" charset="0"/>
              </a:rPr>
              <a:pPr/>
              <a:t>21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76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F7DE1-FD1A-44E1-9846-502B9AF4C007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2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81CA7-122E-4D8E-A5F5-105AF8757FF0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6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F278D-0168-4384-9745-E0D57D2A0E7E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71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F54D2-2907-4A6B-8A26-F8B47B799E8D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6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82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1C82C-94A6-4ECC-99CC-0CE8A1D22A4A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7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9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99D71-867B-48CC-9E33-C6BFB5E9B053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179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C36D9-B2F8-4211-905F-7940516AA896}" type="slidenum">
              <a:rPr lang="en-US" altLang="en-US" smtClean="0">
                <a:latin typeface="Arial" charset="0"/>
                <a:cs typeface="Arial" charset="0"/>
              </a:rPr>
              <a:pPr/>
              <a:t>9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7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807D6-A0F8-4DC0-BFE6-F802CE5BF4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40BDD-C155-4F80-81DB-E484DCB98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5E6C3-97A5-4FA7-8DC1-E367CCF82E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A5D6B-D1C4-435B-8494-FDE6642BA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1CDD0-5369-4E70-AE10-8C0700EE8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D877-4B44-4906-893F-8C794C043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61A7D-F06B-40E6-A587-9B9B8D8618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02671-03CE-4D4D-AFCB-7DC5FFCEB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0D79B-0AA9-484F-A9B4-7900420F0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B6FB9-2F90-4318-85BB-D158E3B724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CFDCF-A562-477D-8E47-7AB871920B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1E93C5E-4F68-4C02-9DF0-F1D113EDE9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- Hypocrisy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Hypocrisy, </a:t>
            </a:r>
            <a:r>
              <a:rPr lang="en-US" sz="4400" b="1" smtClean="0">
                <a:latin typeface="TekniaGreek" pitchFamily="2" charset="0"/>
              </a:rPr>
              <a:t>uJpokrvisiV</a:t>
            </a:r>
            <a:r>
              <a:rPr lang="en-US" sz="4400" b="1" smtClean="0"/>
              <a:t> / hupokrsis, to deliberately give a false impression of having purposes or motivations contrary to reality</a:t>
            </a:r>
          </a:p>
          <a:p>
            <a:pPr eaLnBrk="1" hangingPunct="1"/>
            <a:r>
              <a:rPr lang="en-US" sz="4400" b="1" smtClean="0"/>
              <a:t>Hypocrisy &amp; lying go hand in hand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- Hypocrisy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Non-believers use hypocrisy among Christians as an excuse, but are blind their own</a:t>
            </a:r>
          </a:p>
          <a:p>
            <a:pPr eaLnBrk="1" hangingPunct="1"/>
            <a:r>
              <a:rPr lang="en-US" sz="4400" b="1" smtClean="0"/>
              <a:t>The humility &amp; quest for truth of true believers is a strong preventative &amp; correction to hypocrisy</a:t>
            </a:r>
          </a:p>
          <a:p>
            <a:pPr eaLnBrk="1" hangingPunct="1"/>
            <a:endParaRPr lang="en-US" sz="4400" b="1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- Envy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Envy, </a:t>
            </a:r>
            <a:r>
              <a:rPr lang="en-US" sz="4400" b="1" smtClean="0">
                <a:latin typeface="TekniaGreek" pitchFamily="2" charset="0"/>
              </a:rPr>
              <a:t>fqovnoV</a:t>
            </a:r>
            <a:r>
              <a:rPr lang="en-US" sz="4400" b="1" smtClean="0"/>
              <a:t> / phthonos, </a:t>
            </a:r>
            <a:r>
              <a:rPr lang="en-US" sz="4400" b="1" i="1" smtClean="0"/>
              <a:t>“a state of ill will toward someone because of some real or presumed advantage experienced by such a person” </a:t>
            </a:r>
          </a:p>
          <a:p>
            <a:pPr eaLnBrk="1" hangingPunct="1"/>
            <a:r>
              <a:rPr lang="en-US" sz="4400" b="1" smtClean="0">
                <a:latin typeface="Arial Narrow" pitchFamily="34" charset="0"/>
              </a:rPr>
              <a:t>A quality of a depraved mind (Rom. 1:28-32), a deed of the flesh (Gal. 5:21), &amp; contrary to love (1 Cor. 13:4)</a:t>
            </a:r>
            <a:endParaRPr lang="en-US" sz="4400" b="1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– All Slander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All slander, </a:t>
            </a:r>
            <a:r>
              <a:rPr lang="en-US" sz="4400" b="1" smtClean="0">
                <a:latin typeface="TekniaGreek" pitchFamily="2" charset="0"/>
              </a:rPr>
              <a:t>katalaliav</a:t>
            </a:r>
            <a:r>
              <a:rPr lang="en-US" sz="4400" b="1" smtClean="0"/>
              <a:t> / katalalia, “to speak against” with a connotation being evil – slander, scorn, mock, revile, insult</a:t>
            </a:r>
          </a:p>
          <a:p>
            <a:pPr eaLnBrk="1" hangingPunct="1"/>
            <a:r>
              <a:rPr lang="en-US" sz="4400" b="1" smtClean="0"/>
              <a:t>Arises directly from malice or envy &amp; can be part of hypocrisy</a:t>
            </a:r>
          </a:p>
          <a:p>
            <a:pPr eaLnBrk="1" hangingPunct="1"/>
            <a:endParaRPr lang="en-US" altLang="en-US" sz="4400" b="1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– All Slander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Slander is contrary to Christian speech which seeks to do the opposite of it (Eph. 4:29)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Malice, deceit, hypocrisy, envy and slander are all contrary to the character of those who are born again by God’s grace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Longing for the Word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desire of a newborn babe for milk is an analogy recognizable by anyone who has been around a baby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  </a:t>
            </a:r>
            <a:r>
              <a:rPr lang="en-US" altLang="en-US" sz="4400" b="1" smtClean="0">
                <a:solidFill>
                  <a:srgbClr val="FFFFFF"/>
                </a:solidFill>
                <a:latin typeface="TekniaGreek" pitchFamily="2" charset="0"/>
              </a:rPr>
              <a:t>ejpipoqevw</a:t>
            </a: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 / epipotheō = “long for, deeply desire, desire intensely, yearn for” – “crave”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Longing for the Word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Pure (unadulterated) milk (nourishment from a mother for its offspring) – a figurative reference to the nourishment received that enables those born again to grow in respect to salvation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Longing for the Word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  <a:cs typeface="Aharoni" panose="02010803020104030203" pitchFamily="2" charset="-79"/>
              </a:rPr>
              <a:t>logikovV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logikos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= belonging to reason. Source of the nourishment that brings about spiritual growth.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normal desire of new Christians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Growing in Salvation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As a Christian feeds on God’s word, he grows.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Not a reference to becoming saved – that would be contrary to what Peter has already stated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 A reference to growing in the qualities that come with being born again that he has already mentioned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Tasting the Kindness of the Lord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word for the physical sense of taste experienced by the tongue, but it frequently used to refer to personally experiencing something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An allusion to Psalm 34:8 – indirectly points to the deity of Christ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Have you tasted the kindness of the Lord?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is your hunger for God’s word?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offers a living hope and incredible inheritance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purpose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of the church is to help one another mature in Christ – so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be actively involved in church life</a:t>
            </a:r>
            <a:endParaRPr lang="en-US" alt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Longing for the Word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2:1-3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Nehemiah 8</a:t>
            </a:r>
          </a:p>
          <a:p>
            <a:pPr lvl="1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He returned to Jerusalem in 444 BC &amp; rebuilt the wall. At the dedication, Ezra read God’s law, translated it &amp; explained it. </a:t>
            </a:r>
          </a:p>
          <a:p>
            <a:pPr lvl="1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We follow the same practices in churches today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338"/>
            <a:ext cx="9144000" cy="67627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Departure from God’s word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Judaism was compromised by the traditions of men – a major conflict between Jesus &amp; the religious leaders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preaching of Jesus &amp; apostles restored Biblical authority which was followed in the early church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8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The importance of the Reformation 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027737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When persecution ended (4</a:t>
            </a:r>
            <a:r>
              <a:rPr lang="en-US" altLang="en-US" sz="4400" b="1" baseline="30000" smtClean="0">
                <a:solidFill>
                  <a:srgbClr val="FFFFFF"/>
                </a:solidFill>
                <a:latin typeface="Arial Narrow" pitchFamily="34" charset="0"/>
              </a:rPr>
              <a:t>th</a:t>
            </a: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 century), the church became political &amp; was compromised by false teaching &amp; traditions of men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reformation returned the Scriptures to the people &amp; restored its authority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1750" y="0"/>
            <a:ext cx="9144000" cy="6778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The response to God’s word 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Nehemiah 8-9</a:t>
            </a:r>
          </a:p>
          <a:p>
            <a:pPr lvl="1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They mourned over their sin</a:t>
            </a:r>
          </a:p>
          <a:p>
            <a:pPr lvl="1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They committed themselves to walk in God’s law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1 Peter 1:1-12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Results of Being Born Again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“Therefore”</a:t>
            </a:r>
          </a:p>
          <a:p>
            <a:pPr lvl="1" eaLnBrk="1" hangingPunct="1"/>
            <a:r>
              <a:rPr lang="en-US" sz="4400" b="1" smtClean="0"/>
              <a:t>Looks back to what was written in ch. 1 – especially vs. 22-25.</a:t>
            </a:r>
          </a:p>
          <a:p>
            <a:pPr eaLnBrk="1" hangingPunct="1"/>
            <a:r>
              <a:rPr lang="en-US" sz="4400" b="1" smtClean="0"/>
              <a:t> </a:t>
            </a:r>
            <a:r>
              <a:rPr lang="en-US" sz="4400" b="1" smtClean="0">
                <a:latin typeface="TekniaGreek" pitchFamily="2" charset="0"/>
              </a:rPr>
              <a:t>ajpotivqhmi</a:t>
            </a:r>
            <a:r>
              <a:rPr lang="en-US" sz="4400" b="1" smtClean="0"/>
              <a:t> / aptithāmi = “putting or laying aside.” Used for taking off a garment.</a:t>
            </a:r>
            <a:endParaRPr lang="en-US" altLang="en-US" sz="4400" b="1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– All Malice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All malice, </a:t>
            </a:r>
            <a:r>
              <a:rPr lang="en-US" sz="4400" b="1" smtClean="0">
                <a:latin typeface="TekniaGreek" pitchFamily="2" charset="0"/>
              </a:rPr>
              <a:t>kakiva</a:t>
            </a:r>
            <a:r>
              <a:rPr lang="en-US" sz="4400" b="1" smtClean="0"/>
              <a:t> / kakia, </a:t>
            </a:r>
            <a:r>
              <a:rPr lang="en-US" sz="4400" b="1" i="1" smtClean="0">
                <a:latin typeface="Arial Narrow" pitchFamily="34" charset="0"/>
              </a:rPr>
              <a:t>“a desire to inflict pain, harm, or injury on our fellow man.” </a:t>
            </a:r>
          </a:p>
          <a:p>
            <a:pPr eaLnBrk="1" hangingPunct="1"/>
            <a:r>
              <a:rPr lang="en-US" sz="4400" b="1" smtClean="0">
                <a:latin typeface="Arial Narrow" pitchFamily="34" charset="0"/>
              </a:rPr>
              <a:t>A quality of a depraved mind (Rom. 1:28-32) and opposite of Christian love (John 13:34; Phil. 2:3-4)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Take off &amp; Put Aside – All Deceit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1 Peter 2:1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4400" b="1" smtClean="0"/>
              <a:t>All deceit, </a:t>
            </a:r>
            <a:r>
              <a:rPr lang="en-US" sz="4400" b="1" smtClean="0">
                <a:latin typeface="TekniaGreek" pitchFamily="2" charset="0"/>
              </a:rPr>
              <a:t>dovloV</a:t>
            </a:r>
            <a:r>
              <a:rPr lang="en-US" sz="4400" b="1" smtClean="0"/>
              <a:t> / dolos, from “bait” - the use of trickery and falsehood to gain what is desired.</a:t>
            </a:r>
          </a:p>
          <a:p>
            <a:pPr eaLnBrk="1" hangingPunct="1"/>
            <a:r>
              <a:rPr lang="en-US" sz="4400" b="1" smtClean="0">
                <a:latin typeface="Arial Narrow" pitchFamily="34" charset="0"/>
              </a:rPr>
              <a:t>A quality of a depraved mind (Rom. 1:28-32) and opposite of Christian love which rejoices in truth (1 Cor. 13:6)</a:t>
            </a:r>
            <a:endParaRPr lang="en-US" sz="4400" b="1" smtClean="0"/>
          </a:p>
          <a:p>
            <a:pPr eaLnBrk="1" hangingPunct="1"/>
            <a:endParaRPr lang="en-US" sz="4400" b="1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1101</TotalTime>
  <Words>864</Words>
  <Application>Microsoft Office PowerPoint</Application>
  <PresentationFormat>On-screen Show (4:3)</PresentationFormat>
  <Paragraphs>89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Aharoni</vt:lpstr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Longing for the Word 1 Peter 2:1-3</vt:lpstr>
      <vt:lpstr>Departure from God’s word</vt:lpstr>
      <vt:lpstr>The importance of the Reformation </vt:lpstr>
      <vt:lpstr>The response to God’s word </vt:lpstr>
      <vt:lpstr>Results of Being Born Again 1 Peter 2:1</vt:lpstr>
      <vt:lpstr>Take off &amp; Put Aside – All Malice 1 Peter 2:1</vt:lpstr>
      <vt:lpstr>Take off &amp; Put Aside – All Deceit 1 Peter 2:1</vt:lpstr>
      <vt:lpstr>Take off &amp; Put Aside - Hypocrisy 1 Peter 2:1</vt:lpstr>
      <vt:lpstr>Take off &amp; Put Aside - Hypocrisy 1 Peter 2:1</vt:lpstr>
      <vt:lpstr>Take off &amp; Put Aside - Envy 1 Peter 2:1</vt:lpstr>
      <vt:lpstr>Take off &amp; Put Aside – All Slander 1 Peter 2:1</vt:lpstr>
      <vt:lpstr>Take off &amp; Put Aside – All Slander 1 Peter 2:1</vt:lpstr>
      <vt:lpstr>Longing for the Word 1 Peter 2:2</vt:lpstr>
      <vt:lpstr>Longing for the Word 1 Peter 2:2</vt:lpstr>
      <vt:lpstr>Longing for the Word 1 Peter 2:2</vt:lpstr>
      <vt:lpstr>Growing in Salvation 1 Peter 2:2</vt:lpstr>
      <vt:lpstr>Tasting the Kindness of the Lord 1 Peter 2:3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60</cp:revision>
  <dcterms:modified xsi:type="dcterms:W3CDTF">2022-10-30T12:32:48Z</dcterms:modified>
</cp:coreProperties>
</file>