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  <p:sldMasterId id="2147483662" r:id="rId2"/>
  </p:sldMasterIdLst>
  <p:notesMasterIdLst>
    <p:notesMasterId r:id="rId23"/>
  </p:notesMasterIdLst>
  <p:sldIdLst>
    <p:sldId id="296" r:id="rId3"/>
    <p:sldId id="299" r:id="rId4"/>
    <p:sldId id="260" r:id="rId5"/>
    <p:sldId id="278" r:id="rId6"/>
    <p:sldId id="300" r:id="rId7"/>
    <p:sldId id="301" r:id="rId8"/>
    <p:sldId id="279" r:id="rId9"/>
    <p:sldId id="280" r:id="rId10"/>
    <p:sldId id="303" r:id="rId11"/>
    <p:sldId id="304" r:id="rId12"/>
    <p:sldId id="281" r:id="rId13"/>
    <p:sldId id="305" r:id="rId14"/>
    <p:sldId id="282" r:id="rId15"/>
    <p:sldId id="306" r:id="rId16"/>
    <p:sldId id="307" r:id="rId17"/>
    <p:sldId id="308" r:id="rId18"/>
    <p:sldId id="283" r:id="rId19"/>
    <p:sldId id="309" r:id="rId20"/>
    <p:sldId id="287" r:id="rId21"/>
    <p:sldId id="297" r:id="rId2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66"/>
    <a:srgbClr val="FFFF99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60" autoAdjust="0"/>
  </p:normalViewPr>
  <p:slideViewPr>
    <p:cSldViewPr>
      <p:cViewPr varScale="1">
        <p:scale>
          <a:sx n="106" d="100"/>
          <a:sy n="106" d="100"/>
        </p:scale>
        <p:origin x="1128" y="1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heme" Target="theme/theme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9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0"/>
            <a:r>
              <a:rPr lang="en-US" noProof="0" smtClean="0"/>
              <a:t>Second level</a:t>
            </a:r>
          </a:p>
          <a:p>
            <a:pPr lvl="0"/>
            <a:r>
              <a:rPr lang="en-US" noProof="0" smtClean="0"/>
              <a:t>Third level</a:t>
            </a:r>
          </a:p>
          <a:p>
            <a:pPr lvl="0"/>
            <a:r>
              <a:rPr lang="en-US" noProof="0" smtClean="0"/>
              <a:t>Fourth level</a:t>
            </a:r>
          </a:p>
          <a:p>
            <a:pPr lvl="0"/>
            <a:r>
              <a:rPr lang="en-US" noProof="0" smtClean="0"/>
              <a:t>Fifth level</a:t>
            </a:r>
          </a:p>
        </p:txBody>
      </p:sp>
      <p:sp>
        <p:nvSpPr>
          <p:cNvPr id="419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 smtClean="0"/>
            </a:lvl1pPr>
          </a:lstStyle>
          <a:p>
            <a:pPr>
              <a:defRPr/>
            </a:pPr>
            <a:fld id="{22F175CB-32DA-43C4-B02B-FEB8FD6F1D2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4210221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742950" indent="-28575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11430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6002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20574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E5EFAEE-527B-4777-8D56-28D28AD713AA}" type="slidenum">
              <a:rPr lang="en-US" altLang="en-US"/>
              <a:pPr>
                <a:spcBef>
                  <a:spcPct val="0"/>
                </a:spcBef>
              </a:pPr>
              <a:t>1</a:t>
            </a:fld>
            <a:endParaRPr lang="en-US" altLang="en-US"/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69064034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D1266DE-CBDE-4ADB-B5A7-70354D913A2C}" type="slidenum">
              <a:rPr lang="en-US" altLang="en-US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10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83403434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1E1B2D5-6D5C-49C9-A64B-B6B664974B27}" type="slidenum">
              <a:rPr lang="en-US" altLang="en-US"/>
              <a:pPr>
                <a:spcBef>
                  <a:spcPct val="0"/>
                </a:spcBef>
              </a:pPr>
              <a:t>11</a:t>
            </a:fld>
            <a:endParaRPr lang="en-US" altLang="en-US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54944275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1E1B2D5-6D5C-49C9-A64B-B6B664974B27}" type="slidenum">
              <a:rPr lang="en-US" altLang="en-US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12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22504565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7140E29-E5F6-4BD9-A1F9-668482F6C4BB}" type="slidenum">
              <a:rPr lang="en-US" altLang="en-US"/>
              <a:pPr>
                <a:spcBef>
                  <a:spcPct val="0"/>
                </a:spcBef>
              </a:pPr>
              <a:t>13</a:t>
            </a:fld>
            <a:endParaRPr lang="en-US" altLang="en-US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90774759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7140E29-E5F6-4BD9-A1F9-668482F6C4BB}" type="slidenum">
              <a:rPr lang="en-US" altLang="en-US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14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76890049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7140E29-E5F6-4BD9-A1F9-668482F6C4BB}" type="slidenum">
              <a:rPr lang="en-US" altLang="en-US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15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48057644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7140E29-E5F6-4BD9-A1F9-668482F6C4BB}" type="slidenum">
              <a:rPr lang="en-US" altLang="en-US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16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68405593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25EC6F7-2979-4E84-9572-271062F13C1D}" type="slidenum">
              <a:rPr lang="en-US" altLang="en-US"/>
              <a:pPr>
                <a:spcBef>
                  <a:spcPct val="0"/>
                </a:spcBef>
              </a:pPr>
              <a:t>17</a:t>
            </a:fld>
            <a:endParaRPr lang="en-US" altLang="en-US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12005007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25EC6F7-2979-4E84-9572-271062F13C1D}" type="slidenum">
              <a:rPr lang="en-US" altLang="en-US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18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07958403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EFBC766-5814-4B0A-BA75-61C1C15C2A62}" type="slidenum">
              <a:rPr lang="en-US" altLang="en-US"/>
              <a:pPr>
                <a:spcBef>
                  <a:spcPct val="0"/>
                </a:spcBef>
              </a:pPr>
              <a:t>19</a:t>
            </a:fld>
            <a:endParaRPr lang="en-US" altLang="en-US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3335380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7DBBB28-3737-4681-A482-5467CA3B0767}" type="slidenum">
              <a:rPr lang="en-US" altLang="en-US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2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171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>
              <a:spcBef>
                <a:spcPct val="0"/>
              </a:spcBef>
            </a:pPr>
            <a:fld id="{983D6E63-74AB-420C-AE3D-3E6A20191BB9}" type="slidenum">
              <a:rPr lang="en-US" altLang="en-US">
                <a:solidFill>
                  <a:srgbClr val="000000"/>
                </a:solidFill>
              </a:rPr>
              <a:pPr algn="r">
                <a:spcBef>
                  <a:spcPct val="0"/>
                </a:spcBef>
              </a:pPr>
              <a:t>2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17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5846589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BB05EF8-6E83-45B5-AE4C-8EE9018D48D4}" type="slidenum">
              <a:rPr lang="en-US" altLang="en-US"/>
              <a:pPr>
                <a:spcBef>
                  <a:spcPct val="0"/>
                </a:spcBef>
              </a:pPr>
              <a:t>20</a:t>
            </a:fld>
            <a:endParaRPr lang="en-US" altLang="en-US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8792144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5D647C2-0C5B-4386-BD91-1BDF32026A86}" type="slidenum">
              <a:rPr lang="en-US" altLang="en-US"/>
              <a:pPr>
                <a:spcBef>
                  <a:spcPct val="0"/>
                </a:spcBef>
              </a:pPr>
              <a:t>3</a:t>
            </a:fld>
            <a:endParaRPr lang="en-US" altLang="en-US"/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4568571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00DC65A-D33F-404F-9059-2D217A69889E}" type="slidenum">
              <a:rPr lang="en-US" altLang="en-US"/>
              <a:pPr>
                <a:spcBef>
                  <a:spcPct val="0"/>
                </a:spcBef>
              </a:pPr>
              <a:t>4</a:t>
            </a:fld>
            <a:endParaRPr lang="en-US" altLang="en-US"/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09858894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00DC65A-D33F-404F-9059-2D217A69889E}" type="slidenum">
              <a:rPr lang="en-US" altLang="en-US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5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95504628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00DC65A-D33F-404F-9059-2D217A69889E}" type="slidenum">
              <a:rPr lang="en-US" altLang="en-US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6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94826587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32B6AF8-ECA1-4494-96F3-A1A0DF6ECAC4}" type="slidenum">
              <a:rPr lang="en-US" altLang="en-US"/>
              <a:pPr>
                <a:spcBef>
                  <a:spcPct val="0"/>
                </a:spcBef>
              </a:pPr>
              <a:t>7</a:t>
            </a:fld>
            <a:endParaRPr lang="en-US" altLang="en-US"/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00824724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D1266DE-CBDE-4ADB-B5A7-70354D913A2C}" type="slidenum">
              <a:rPr lang="en-US" altLang="en-US"/>
              <a:pPr>
                <a:spcBef>
                  <a:spcPct val="0"/>
                </a:spcBef>
              </a:pPr>
              <a:t>8</a:t>
            </a:fld>
            <a:endParaRPr lang="en-US" altLang="en-US"/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35648820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D1266DE-CBDE-4ADB-B5A7-70354D913A2C}" type="slidenum">
              <a:rPr lang="en-US" altLang="en-US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9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405802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79685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8054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0"/>
            <a:ext cx="2286000" cy="57451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705600" cy="57451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21084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DADEE1-11FF-4FD5-AFC1-0BD28B527BA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871160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4F2987-EA6A-4830-B16E-0F377140496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8283082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C04544-640B-4879-917D-5945BE81AE3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2194550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519677-A0B2-407A-91C3-4F6F11F6837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9865111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5DDEA3-5290-4F01-992D-5C527ADC95D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7776857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6B78FD-E10D-464B-9DA7-3DB78FA3729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0191723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D25FBB-606D-4C84-9FB8-D982996EC61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0607123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260819-D8CC-4A5A-9F9F-80D62475139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717127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060880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E362A6-69AC-4610-B980-27677172D5F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2594815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4F9C52-1112-4ED0-B777-98B1E86C168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2607310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68F9D7-3233-4D02-A777-0833B2A0121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52553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254933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1219200"/>
            <a:ext cx="4495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19200"/>
            <a:ext cx="4495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71549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62036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0466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092228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790093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312501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144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1219200"/>
            <a:ext cx="91440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9pPr>
    </p:titleStyle>
    <p:bodyStyle>
      <a:lvl1pPr marL="176213" indent="-176213" algn="l" rtl="0" eaLnBrk="0" fontAlgn="base" hangingPunct="0">
        <a:spcBef>
          <a:spcPct val="20000"/>
        </a:spcBef>
        <a:spcAft>
          <a:spcPct val="0"/>
        </a:spcAft>
        <a:buChar char="•"/>
        <a:defRPr sz="4000">
          <a:solidFill>
            <a:schemeClr val="bg1"/>
          </a:solidFill>
          <a:latin typeface="+mn-lt"/>
          <a:ea typeface="+mn-ea"/>
          <a:cs typeface="+mn-cs"/>
        </a:defRPr>
      </a:lvl1pPr>
      <a:lvl2pPr marL="457200" indent="-166688" algn="l" rtl="0" eaLnBrk="0" fontAlgn="base" hangingPunct="0">
        <a:spcBef>
          <a:spcPct val="20000"/>
        </a:spcBef>
        <a:spcAft>
          <a:spcPct val="0"/>
        </a:spcAft>
        <a:buSzPct val="85000"/>
        <a:buFont typeface="Wingdings" panose="05000000000000000000" pitchFamily="2" charset="2"/>
        <a:buChar char="Ø"/>
        <a:defRPr sz="4000">
          <a:solidFill>
            <a:schemeClr val="bg1"/>
          </a:solidFill>
          <a:latin typeface="+mn-lt"/>
          <a:cs typeface="+mn-cs"/>
        </a:defRPr>
      </a:lvl2pPr>
      <a:lvl3pPr marL="735013" indent="-163513" algn="l" rtl="0" eaLnBrk="0" fontAlgn="base" hangingPunct="0">
        <a:spcBef>
          <a:spcPct val="20000"/>
        </a:spcBef>
        <a:spcAft>
          <a:spcPct val="0"/>
        </a:spcAft>
        <a:buChar char="•"/>
        <a:defRPr sz="3600">
          <a:solidFill>
            <a:schemeClr val="bg1"/>
          </a:solidFill>
          <a:latin typeface="+mn-lt"/>
          <a:cs typeface="+mn-cs"/>
        </a:defRPr>
      </a:lvl3pPr>
      <a:lvl4pPr marL="1025525" indent="-176213" algn="l" rtl="0" eaLnBrk="0" fontAlgn="base" hangingPunct="0">
        <a:spcBef>
          <a:spcPct val="20000"/>
        </a:spcBef>
        <a:spcAft>
          <a:spcPct val="0"/>
        </a:spcAft>
        <a:buSzPct val="80000"/>
        <a:buFont typeface="Wingdings" panose="05000000000000000000" pitchFamily="2" charset="2"/>
        <a:buChar char="ü"/>
        <a:defRPr sz="3600">
          <a:solidFill>
            <a:schemeClr val="bg1"/>
          </a:solidFill>
          <a:latin typeface="+mn-lt"/>
          <a:cs typeface="+mn-cs"/>
        </a:defRPr>
      </a:lvl4pPr>
      <a:lvl5pPr marL="1254125" indent="-114300" algn="l" rtl="0" eaLnBrk="0" fontAlgn="base" hangingPunct="0">
        <a:spcBef>
          <a:spcPct val="20000"/>
        </a:spcBef>
        <a:spcAft>
          <a:spcPct val="0"/>
        </a:spcAft>
        <a:buSzPct val="65000"/>
        <a:buFont typeface="Wingdings" panose="05000000000000000000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5pPr>
      <a:lvl6pPr marL="17113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6pPr>
      <a:lvl7pPr marL="21685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7pPr>
      <a:lvl8pPr marL="26257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8pPr>
      <a:lvl9pPr marL="30829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8704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704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704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2543CCD0-6AE4-4086-BB1C-23BE8D383DD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433388" y="1838325"/>
            <a:ext cx="8240712" cy="2468563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sz="7200" b="1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Grace Bible Church</a:t>
            </a:r>
            <a: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54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Glorifying God </a:t>
            </a:r>
            <a:b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 Making Disciples of Jesus Christ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0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35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Temporary Suffering</a:t>
            </a:r>
            <a:r>
              <a:rPr lang="en-US" altLang="en-US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1 Peter 1:6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Trials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are controlled by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God</a:t>
            </a:r>
          </a:p>
          <a:p>
            <a:pPr lvl="1"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Nothing could take away God’s promises</a:t>
            </a:r>
          </a:p>
          <a:p>
            <a:pPr lvl="1"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He uses trials for His own purposes</a:t>
            </a:r>
          </a:p>
          <a:p>
            <a:pPr lvl="1"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His sovereignty helped them to endure trials. 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46746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22" presetClass="entr" presetSubtype="8" fill="hold" grpId="0" nodeType="after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3500"/>
                            </p:stCondLst>
                            <p:childTnLst>
                              <p:par>
                                <p:cTn id="16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0"/>
                            </p:stCondLst>
                            <p:childTnLst>
                              <p:par>
                                <p:cTn id="20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53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" grpId="0"/>
      <p:bldP spid="53251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Proof &amp; Result of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Faith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1 Peter 1:7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Proof  - </a:t>
            </a:r>
            <a:r>
              <a:rPr lang="en-US" altLang="en-US" sz="4400" b="1" dirty="0" err="1">
                <a:solidFill>
                  <a:srgbClr val="FFFFFF"/>
                </a:solidFill>
                <a:latin typeface="TekniaGreek" panose="02000503060000020004" pitchFamily="2" charset="0"/>
              </a:rPr>
              <a:t>dokivmion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/ </a:t>
            </a:r>
            <a:r>
              <a:rPr lang="en-US" altLang="en-US" sz="4400" b="1" dirty="0" err="1" smtClean="0">
                <a:solidFill>
                  <a:srgbClr val="FFFFFF"/>
                </a:solidFill>
                <a:latin typeface="Arial Narrow" panose="020B0606020202030204" pitchFamily="34" charset="0"/>
              </a:rPr>
              <a:t>dokimion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 - </a:t>
            </a:r>
            <a:r>
              <a:rPr lang="en-US" altLang="en-US" sz="4400" b="1" i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“the tested genuineness”</a:t>
            </a:r>
          </a:p>
          <a:p>
            <a:pPr lvl="1" eaLnBrk="1" hangingPunct="1"/>
            <a:r>
              <a:rPr lang="en-US" altLang="en-US" sz="4400" b="1" i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Proverbs 17:3; Job 23:10; etc.  </a:t>
            </a:r>
            <a:endParaRPr lang="en-US" altLang="en-US" sz="4400" b="1" dirty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Smelting gold purifies it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testing of faith drives off the impurities of sin and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unbelief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54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4" grpId="0"/>
      <p:bldP spid="54275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Proof &amp; Result of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Faith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1 Peter 1:7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Faith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is more valuable than pure gold which perishes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Born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again believers are to give God praise, honor &amp; glory in the present &amp; they will at Jesus’ revelation (Rev.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4:9-11)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57052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4" grpId="0"/>
      <p:bldP spid="54275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Joy of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Faith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1 Peter 1:8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Faith - Hebrews 11:1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Peter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had seen Jesus, but they had not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Love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&amp; belief go together to produce and strengthen each other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Love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for Jesus is a response to His love for us - 1 John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4:19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55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  <p:bldP spid="55299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Joy of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Faith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1 Peter 1:8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People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do not love Jesus because they do not believe His story - 1 Cor. 1:22-23; 2:14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quest for experiential encounters with Christ is detrimental to faith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by opening a door for demons, always seeking another encounter, shifting faith from the God’s word to experience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11473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  <p:bldP spid="55299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Joy of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Faith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1 Peter 1:8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Faith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&amp; love interact to produce increasing maturity - knowing God increases faith which increases love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Their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love for and faith in Jesus caused them to </a:t>
            </a:r>
            <a:r>
              <a:rPr lang="en-US" altLang="en-US" sz="4400" b="1" i="1" dirty="0">
                <a:solidFill>
                  <a:srgbClr val="FFFFFF"/>
                </a:solidFill>
                <a:latin typeface="Arial Narrow" panose="020B0606020202030204" pitchFamily="34" charset="0"/>
              </a:rPr>
              <a:t>“greatly rejoice with joy inexpressible and full of glory</a:t>
            </a:r>
            <a:r>
              <a:rPr lang="en-US" altLang="en-US" sz="4400" b="1" i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.”</a:t>
            </a:r>
            <a:endParaRPr lang="en-US" altLang="en-US" sz="4400" b="1" i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78036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  <p:bldP spid="55299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Joy of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Faith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1 Peter 1:8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rejoicing is magnified with the description that it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cannot be expressed in words and it is full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of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glory – a heavenly glory that is given to them and shared in 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88551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  <p:bldP spid="55299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Reward of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Faith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1 Peter 1:9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Obtaining - </a:t>
            </a:r>
            <a:r>
              <a:rPr lang="en-US" altLang="en-US" sz="4400" b="1" dirty="0" err="1">
                <a:solidFill>
                  <a:srgbClr val="FFFFFF"/>
                </a:solidFill>
                <a:latin typeface="TekniaGreek" panose="02000503060000020004" pitchFamily="2" charset="0"/>
              </a:rPr>
              <a:t>komivzw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/ </a:t>
            </a:r>
            <a:r>
              <a:rPr lang="en-US" altLang="en-US" sz="4400" b="1" dirty="0" err="1" smtClean="0">
                <a:solidFill>
                  <a:srgbClr val="FFFFFF"/>
                </a:solidFill>
                <a:latin typeface="Arial Narrow" panose="020B0606020202030204" pitchFamily="34" charset="0"/>
              </a:rPr>
              <a:t>komidzō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 – the result of having faith was already being experienced though the fullness was yet to come.</a:t>
            </a:r>
            <a:endParaRPr lang="en-US" altLang="en-US" sz="4400" b="1" dirty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Salvation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, </a:t>
            </a:r>
            <a:r>
              <a:rPr lang="en-US" altLang="en-US" sz="4400" b="1" dirty="0" err="1">
                <a:solidFill>
                  <a:srgbClr val="FFFFFF"/>
                </a:solidFill>
                <a:latin typeface="TekniaGreek" panose="02000503060000020004" pitchFamily="2" charset="0"/>
              </a:rPr>
              <a:t>swthriva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/ </a:t>
            </a:r>
            <a:r>
              <a:rPr lang="en-US" altLang="en-US" sz="4400" b="1" dirty="0" err="1">
                <a:solidFill>
                  <a:srgbClr val="FFFFFF"/>
                </a:solidFill>
                <a:latin typeface="Arial Narrow" panose="020B0606020202030204" pitchFamily="34" charset="0"/>
              </a:rPr>
              <a:t>sōtāria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, is rescue from danger to a safe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place – saved from sin &amp; its consequences to a living hope &amp; an inheritance in heaven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1" dur="500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6" dur="500"/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2" grpId="0"/>
      <p:bldP spid="56323" grpId="0" uiExpand="1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Reward of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Faith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1 Peter 1:9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Salvation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from sin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is past - conversion, present – sanctification, &amp; future - sanctification </a:t>
            </a:r>
            <a:endParaRPr lang="en-US" altLang="en-US" sz="4400" b="1" dirty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soul, </a:t>
            </a:r>
            <a:r>
              <a:rPr lang="en-US" altLang="en-US" sz="4400" b="1" dirty="0" err="1">
                <a:solidFill>
                  <a:srgbClr val="FFFFFF"/>
                </a:solidFill>
                <a:latin typeface="TekniaGreek" panose="02000503060000020004" pitchFamily="2" charset="0"/>
              </a:rPr>
              <a:t>yuchv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/ </a:t>
            </a:r>
            <a:r>
              <a:rPr lang="en-US" altLang="en-US" sz="4400" b="1" dirty="0" err="1">
                <a:solidFill>
                  <a:srgbClr val="FFFFFF"/>
                </a:solidFill>
                <a:latin typeface="Arial Narrow" panose="020B0606020202030204" pitchFamily="34" charset="0"/>
              </a:rPr>
              <a:t>psuchā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, is saved, not the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present corruptible physical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body 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64894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" dur="500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" dur="500"/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2" grpId="0"/>
      <p:bldP spid="56323" grpId="0" uiExpand="1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22225" y="0"/>
            <a:ext cx="9144000" cy="677863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smtClean="0">
                <a:solidFill>
                  <a:srgbClr val="A0D0FF"/>
                </a:solidFill>
                <a:latin typeface="Arial Narrow" panose="020B0606020202030204" pitchFamily="34" charset="0"/>
              </a:rPr>
              <a:t>Conclusions</a:t>
            </a:r>
            <a:endParaRPr lang="en-US" altLang="en-US" sz="3600" b="1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863"/>
            <a:ext cx="9144000" cy="6180137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God’s actions &amp; promises that bring salvation are overwhelming reasons to rejoice exceedingly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Those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same truths &amp; promises are sources of great comfort for every believer today who may also suffer 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18" grpId="0"/>
      <p:bldP spid="60419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685800" y="304800"/>
            <a:ext cx="7696200" cy="762000"/>
          </a:xfrm>
        </p:spPr>
        <p:txBody>
          <a:bodyPr/>
          <a:lstStyle/>
          <a:p>
            <a:pPr eaLnBrk="1" hangingPunct="1"/>
            <a:r>
              <a:rPr lang="en-US" altLang="en-US" sz="4000" b="1" smtClean="0"/>
              <a:t>A reminder to consider others Please: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304800" y="1295400"/>
            <a:ext cx="8458200" cy="5334000"/>
          </a:xfrm>
        </p:spPr>
        <p:txBody>
          <a:bodyPr/>
          <a:lstStyle/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smtClean="0"/>
              <a:t>Turn off your cell phone or set to vibrate only</a:t>
            </a:r>
          </a:p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smtClean="0"/>
              <a:t>Turn off sound to all electronic devices</a:t>
            </a:r>
          </a:p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smtClean="0"/>
              <a:t>Use the nursery or cry room if your child is fussy</a:t>
            </a:r>
          </a:p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smtClean="0"/>
              <a:t>Get up during the preaching only if absolutely necessary (please sit in back if you must leave early)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433388" y="1838325"/>
            <a:ext cx="8240712" cy="2468563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sz="7200" b="1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Grace Bible Church</a:t>
            </a:r>
            <a: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54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Glorifying God </a:t>
            </a:r>
            <a:b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 Making Disciples of Jesus Christ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24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0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Rejoicing Through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Distressed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1 Peter 1:6-9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5626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The offense of election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Antinomy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- two truths in apparent contradiction that are resolved in the mind of God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comfort of God’s sovereignty to the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suffering – John 16:33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1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1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6150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Greatly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Rejoice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1 Peter 1:6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Verses 3-5 are the antecedent to “In this” 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A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living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hope – a confident assurance that transcends life on this earth</a:t>
            </a:r>
            <a:endParaRPr lang="en-US" altLang="en-US" sz="4400" b="1" dirty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An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incredible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inheritance – it is imperishable, undefiled &amp; unfading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2" grpId="0"/>
      <p:bldP spid="5120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Greatly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Rejoice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1 Peter 1:6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application of faith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“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Greatly rejoice” - </a:t>
            </a:r>
            <a:r>
              <a:rPr lang="en-US" altLang="en-US" sz="4400" b="1" dirty="0" err="1">
                <a:solidFill>
                  <a:srgbClr val="FFFFFF"/>
                </a:solidFill>
                <a:latin typeface="TekniaGreek" panose="02000503060000020004" pitchFamily="2" charset="0"/>
              </a:rPr>
              <a:t>ajgalliavw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/ </a:t>
            </a:r>
            <a:r>
              <a:rPr lang="en-US" altLang="en-US" sz="4400" b="1" dirty="0" err="1">
                <a:solidFill>
                  <a:srgbClr val="FFFFFF"/>
                </a:solidFill>
                <a:latin typeface="Arial Narrow" panose="020B0606020202030204" pitchFamily="34" charset="0"/>
              </a:rPr>
              <a:t>agalliaō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– Psalm 92:4-5; Mary in Luke 1:46-55; Jesus in Luke 10:21, The </a:t>
            </a:r>
            <a:r>
              <a:rPr lang="en-US" altLang="en-US" sz="4400" b="1" dirty="0" err="1" smtClean="0">
                <a:solidFill>
                  <a:srgbClr val="FFFFFF"/>
                </a:solidFill>
                <a:latin typeface="Arial Narrow" panose="020B0606020202030204" pitchFamily="34" charset="0"/>
              </a:rPr>
              <a:t>Philppian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jailer in Acts 16:34 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16655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2" grpId="0"/>
      <p:bldP spid="5120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Greatly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Rejoice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1 Peter 1:6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“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Greatly rejoice” - </a:t>
            </a:r>
            <a:r>
              <a:rPr lang="en-US" altLang="en-US" sz="4400" b="1" dirty="0" err="1">
                <a:solidFill>
                  <a:srgbClr val="FFFFFF"/>
                </a:solidFill>
                <a:latin typeface="TekniaGreek" panose="02000503060000020004" pitchFamily="2" charset="0"/>
              </a:rPr>
              <a:t>ajgalliavw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/ </a:t>
            </a:r>
            <a:r>
              <a:rPr lang="en-US" altLang="en-US" sz="4400" b="1" dirty="0" err="1">
                <a:solidFill>
                  <a:srgbClr val="FFFFFF"/>
                </a:solidFill>
                <a:latin typeface="Arial Narrow" panose="020B0606020202030204" pitchFamily="34" charset="0"/>
              </a:rPr>
              <a:t>agalliaō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 </a:t>
            </a:r>
            <a:r>
              <a:rPr lang="en-US" altLang="en-US" sz="4400" b="1" i="1" dirty="0">
                <a:solidFill>
                  <a:srgbClr val="FFFFFF"/>
                </a:solidFill>
                <a:latin typeface="Arial Narrow" panose="020B0606020202030204" pitchFamily="34" charset="0"/>
              </a:rPr>
              <a:t>“to experience a state of great joy and gladness, often involving verbal expression and appropriate body </a:t>
            </a:r>
            <a:r>
              <a:rPr lang="en-US" altLang="en-US" sz="4400" b="1" i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movement”  (</a:t>
            </a:r>
            <a:r>
              <a:rPr lang="en-US" altLang="en-US" sz="4400" b="1" i="1" dirty="0" err="1" smtClean="0">
                <a:solidFill>
                  <a:srgbClr val="FFFFFF"/>
                </a:solidFill>
                <a:latin typeface="Arial Narrow" panose="020B0606020202030204" pitchFamily="34" charset="0"/>
              </a:rPr>
              <a:t>Louw</a:t>
            </a:r>
            <a:r>
              <a:rPr lang="en-US" altLang="en-US" sz="4400" b="1" i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-Nida)</a:t>
            </a:r>
            <a:endParaRPr lang="en-US" altLang="en-US" sz="4400" b="1" i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3461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2" grpId="0"/>
      <p:bldP spid="5120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Temporary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Suffering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1 Peter 1:6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“Trials,” - </a:t>
            </a:r>
            <a:r>
              <a:rPr lang="en-US" altLang="en-US" sz="4400" b="1" dirty="0" err="1">
                <a:solidFill>
                  <a:srgbClr val="FFFFFF"/>
                </a:solidFill>
                <a:latin typeface="TekniaGreek" panose="02000503060000020004" pitchFamily="2" charset="0"/>
              </a:rPr>
              <a:t>peirasmovV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/ </a:t>
            </a:r>
            <a:r>
              <a:rPr lang="en-US" altLang="en-US" sz="4400" b="1" dirty="0" err="1" smtClean="0">
                <a:solidFill>
                  <a:srgbClr val="FFFFFF"/>
                </a:solidFill>
                <a:latin typeface="Arial Narrow" panose="020B0606020202030204" pitchFamily="34" charset="0"/>
              </a:rPr>
              <a:t>peirasmos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: </a:t>
            </a:r>
          </a:p>
          <a:p>
            <a:pPr eaLnBrk="1" hangingPunct="1"/>
            <a:r>
              <a:rPr lang="en-US" altLang="en-US" sz="4400" b="1" i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“to </a:t>
            </a:r>
            <a:r>
              <a:rPr lang="en-US" altLang="en-US" sz="4400" b="1" i="1" dirty="0">
                <a:solidFill>
                  <a:srgbClr val="FFFFFF"/>
                </a:solidFill>
                <a:latin typeface="Arial Narrow" panose="020B0606020202030204" pitchFamily="34" charset="0"/>
              </a:rPr>
              <a:t>try to learn the nature or character of someone or something by submitting such to thorough and extensive testing - “to test, to examine, to put to the test, examination, testing.’” 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Peter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describes this as trials, not suffering, persecution or tribulation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1" dur="50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6" dur="500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1" dur="500"/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6" grpId="0"/>
      <p:bldP spid="52227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Temporary Suffering</a:t>
            </a:r>
            <a:r>
              <a:rPr lang="en-US" altLang="en-US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1 Peter 1:6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Trials are temporary - </a:t>
            </a:r>
            <a:r>
              <a:rPr lang="en-US" altLang="en-US" sz="4400" b="1" i="1" dirty="0">
                <a:solidFill>
                  <a:srgbClr val="FFFFFF"/>
                </a:solidFill>
                <a:latin typeface="Arial Narrow" panose="020B0606020202030204" pitchFamily="34" charset="0"/>
              </a:rPr>
              <a:t>“briefly </a:t>
            </a:r>
            <a:r>
              <a:rPr lang="en-US" altLang="en-US" sz="4400" b="1" i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now”</a:t>
            </a:r>
          </a:p>
          <a:p>
            <a:pPr lvl="1"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1 Corinthians 10:13</a:t>
            </a:r>
          </a:p>
          <a:p>
            <a:pPr lvl="1"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Glorification ends testing</a:t>
            </a:r>
            <a:endParaRPr lang="en-US" altLang="en-US" b="1" dirty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Trials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meet needs - </a:t>
            </a:r>
            <a:r>
              <a:rPr lang="en-US" altLang="en-US" sz="4400" b="1" i="1" dirty="0">
                <a:solidFill>
                  <a:srgbClr val="FFFFFF"/>
                </a:solidFill>
                <a:latin typeface="Arial Narrow" panose="020B0606020202030204" pitchFamily="34" charset="0"/>
              </a:rPr>
              <a:t>“if </a:t>
            </a:r>
            <a:r>
              <a:rPr lang="en-US" altLang="en-US" sz="4400" b="1" i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necessary”</a:t>
            </a:r>
          </a:p>
          <a:p>
            <a:pPr lvl="1"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work continues until glorification</a:t>
            </a:r>
          </a:p>
          <a:p>
            <a:pPr lvl="1"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A loving Father corrects His children</a:t>
            </a:r>
          </a:p>
          <a:p>
            <a:pPr lvl="1"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It keeps us humble &amp; dependent</a:t>
            </a:r>
            <a:endParaRPr lang="en-US" altLang="en-US" sz="4400" b="1" dirty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53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22" presetClass="entr" presetSubtype="8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532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3000"/>
                            </p:stCondLst>
                            <p:childTnLst>
                              <p:par>
                                <p:cTn id="31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532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4500"/>
                            </p:stCondLst>
                            <p:childTnLst>
                              <p:par>
                                <p:cTn id="35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532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" grpId="0"/>
      <p:bldP spid="53251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Temporary Suffering</a:t>
            </a:r>
            <a:r>
              <a:rPr lang="en-US" altLang="en-US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1 Peter 1:6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Trials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are not easy - </a:t>
            </a:r>
            <a:r>
              <a:rPr lang="en-US" altLang="en-US" sz="4400" b="1" i="1" dirty="0">
                <a:solidFill>
                  <a:srgbClr val="FFFFFF"/>
                </a:solidFill>
                <a:latin typeface="Arial Narrow" panose="020B0606020202030204" pitchFamily="34" charset="0"/>
              </a:rPr>
              <a:t>“</a:t>
            </a:r>
            <a:r>
              <a:rPr lang="en-US" altLang="en-US" sz="4400" b="1" i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distress, grieve, pain, sadness, sorrow”</a:t>
            </a:r>
          </a:p>
          <a:p>
            <a:pPr lvl="1"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Jesus in the Garden of Gethsemane</a:t>
            </a:r>
          </a:p>
          <a:p>
            <a:pPr lvl="1"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Paul’s experiences in 2 Cor. 6</a:t>
            </a:r>
            <a:r>
              <a:rPr lang="en-US" altLang="en-US" sz="4400" b="1" i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 </a:t>
            </a:r>
            <a:endParaRPr lang="en-US" altLang="en-US" sz="4400" b="1" i="1" dirty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Trials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are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varied – physical, mental, emotional</a:t>
            </a:r>
          </a:p>
          <a:p>
            <a:pPr lvl="1"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James 1:2-4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89031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22" presetClass="entr" presetSubtype="8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3000"/>
                            </p:stCondLst>
                            <p:childTnLst>
                              <p:par>
                                <p:cTn id="16" presetID="22" presetClass="entr" presetSubtype="8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53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532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" grpId="0"/>
      <p:bldP spid="53251" grpId="0" uiExpand="1" build="p"/>
    </p:bldLst>
  </p:timing>
</p:sld>
</file>

<file path=ppt/theme/theme1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3_Default Design">
  <a:themeElements>
    <a:clrScheme name="3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3_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3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Sermon 1</Template>
  <TotalTime>869</TotalTime>
  <Words>772</Words>
  <Application>Microsoft Office PowerPoint</Application>
  <PresentationFormat>On-screen Show (4:3)</PresentationFormat>
  <Paragraphs>94</Paragraphs>
  <Slides>20</Slides>
  <Notes>20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20</vt:i4>
      </vt:variant>
    </vt:vector>
  </HeadingPairs>
  <TitlesOfParts>
    <vt:vector size="27" baseType="lpstr">
      <vt:lpstr>Arial</vt:lpstr>
      <vt:lpstr>Arial Narrow</vt:lpstr>
      <vt:lpstr>TekniaGreek</vt:lpstr>
      <vt:lpstr>Times New Roman</vt:lpstr>
      <vt:lpstr>Wingdings</vt:lpstr>
      <vt:lpstr>Custom Design</vt:lpstr>
      <vt:lpstr>3_Default Design</vt:lpstr>
      <vt:lpstr>Grace Bible Church  Glorifying God  by Making Disciples of Jesus Christ</vt:lpstr>
      <vt:lpstr>A reminder to consider others Please:</vt:lpstr>
      <vt:lpstr>Rejoicing Through Distressed 1 Peter 1:6-9</vt:lpstr>
      <vt:lpstr>Greatly Rejoice 1 Peter 1:6</vt:lpstr>
      <vt:lpstr>Greatly Rejoice 1 Peter 1:6</vt:lpstr>
      <vt:lpstr>Greatly Rejoice 1 Peter 1:6</vt:lpstr>
      <vt:lpstr>Temporary Suffering 1 Peter 1:6</vt:lpstr>
      <vt:lpstr>Temporary Suffering 1 Peter 1:6</vt:lpstr>
      <vt:lpstr>Temporary Suffering 1 Peter 1:6</vt:lpstr>
      <vt:lpstr>Temporary Suffering 1 Peter 1:6</vt:lpstr>
      <vt:lpstr>The Proof &amp; Result of Faith 1 Peter 1:7</vt:lpstr>
      <vt:lpstr>The Proof &amp; Result of Faith 1 Peter 1:7</vt:lpstr>
      <vt:lpstr>The Joy of Faith 1 Peter 1:8</vt:lpstr>
      <vt:lpstr>The Joy of Faith 1 Peter 1:8</vt:lpstr>
      <vt:lpstr>The Joy of Faith 1 Peter 1:8</vt:lpstr>
      <vt:lpstr>The Joy of Faith 1 Peter 1:8</vt:lpstr>
      <vt:lpstr>The Reward of Faith 1 Peter 1:9</vt:lpstr>
      <vt:lpstr>The Reward of Faith 1 Peter 1:9</vt:lpstr>
      <vt:lpstr>Conclusions</vt:lpstr>
      <vt:lpstr>Grace Bible Church  Glorifying God  by Making Disciples of Jesus Christ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Grace Bible Church</dc:title>
  <dc:creator>Scott</dc:creator>
  <cp:lastModifiedBy>Microsoft account</cp:lastModifiedBy>
  <cp:revision>54</cp:revision>
  <dcterms:modified xsi:type="dcterms:W3CDTF">2022-09-04T00:35:51Z</dcterms:modified>
</cp:coreProperties>
</file>