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61" r:id="rId2"/>
  </p:sldMasterIdLst>
  <p:notesMasterIdLst>
    <p:notesMasterId r:id="rId38"/>
  </p:notesMasterIdLst>
  <p:sldIdLst>
    <p:sldId id="288" r:id="rId3"/>
    <p:sldId id="260" r:id="rId4"/>
    <p:sldId id="299" r:id="rId5"/>
    <p:sldId id="300" r:id="rId6"/>
    <p:sldId id="301" r:id="rId7"/>
    <p:sldId id="290" r:id="rId8"/>
    <p:sldId id="317" r:id="rId9"/>
    <p:sldId id="318" r:id="rId10"/>
    <p:sldId id="278" r:id="rId11"/>
    <p:sldId id="319" r:id="rId12"/>
    <p:sldId id="320" r:id="rId13"/>
    <p:sldId id="279" r:id="rId14"/>
    <p:sldId id="293" r:id="rId15"/>
    <p:sldId id="321" r:id="rId16"/>
    <p:sldId id="280" r:id="rId17"/>
    <p:sldId id="322" r:id="rId18"/>
    <p:sldId id="323" r:id="rId19"/>
    <p:sldId id="324" r:id="rId20"/>
    <p:sldId id="325" r:id="rId21"/>
    <p:sldId id="294" r:id="rId22"/>
    <p:sldId id="281" r:id="rId23"/>
    <p:sldId id="295" r:id="rId24"/>
    <p:sldId id="296" r:id="rId25"/>
    <p:sldId id="326" r:id="rId26"/>
    <p:sldId id="327" r:id="rId27"/>
    <p:sldId id="282" r:id="rId28"/>
    <p:sldId id="328" r:id="rId29"/>
    <p:sldId id="329" r:id="rId30"/>
    <p:sldId id="330" r:id="rId31"/>
    <p:sldId id="331" r:id="rId32"/>
    <p:sldId id="332" r:id="rId33"/>
    <p:sldId id="305" r:id="rId34"/>
    <p:sldId id="284" r:id="rId35"/>
    <p:sldId id="333" r:id="rId36"/>
    <p:sldId id="289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3300"/>
    <a:srgbClr val="DDDDDD"/>
    <a:srgbClr val="000066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660" autoAdjust="0"/>
  </p:normalViewPr>
  <p:slideViewPr>
    <p:cSldViewPr>
      <p:cViewPr varScale="1">
        <p:scale>
          <a:sx n="106" d="100"/>
          <a:sy n="106" d="100"/>
        </p:scale>
        <p:origin x="1128" y="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0"/>
            <a:r>
              <a:rPr lang="en-US" altLang="en-US" smtClean="0"/>
              <a:t>Second level</a:t>
            </a:r>
          </a:p>
          <a:p>
            <a:pPr lvl="0"/>
            <a:r>
              <a:rPr lang="en-US" altLang="en-US" smtClean="0"/>
              <a:t>Third level</a:t>
            </a:r>
          </a:p>
          <a:p>
            <a:pPr lvl="0"/>
            <a:r>
              <a:rPr lang="en-US" altLang="en-US" smtClean="0"/>
              <a:t>Fourth level</a:t>
            </a:r>
          </a:p>
          <a:p>
            <a:pPr lvl="0"/>
            <a:r>
              <a:rPr lang="en-US" altLang="en-US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F6B62771-15F5-424D-B1CA-9850B98662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7823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266C6A-9AA1-476D-9B25-03B7F07A1A47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042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72A2B93-9486-4D2D-B9E9-8285840EDBFA}" type="slidenum">
              <a:rPr lang="en-US" altLang="en-US">
                <a:solidFill>
                  <a:srgbClr val="000000"/>
                </a:solidFill>
              </a:rPr>
              <a:pPr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848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3625F6-7325-42AF-B198-0C8F8E517DE7}" type="slidenum">
              <a:rPr lang="en-US" altLang="en-US">
                <a:solidFill>
                  <a:srgbClr val="000000"/>
                </a:solidFill>
              </a:rPr>
              <a:pPr/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Eglon had set himself up in Jericho. John Garstang found the “middle palace” in his dig with pottery that matches this time period</a:t>
            </a:r>
          </a:p>
        </p:txBody>
      </p:sp>
    </p:spTree>
    <p:extLst>
      <p:ext uri="{BB962C8B-B14F-4D97-AF65-F5344CB8AC3E}">
        <p14:creationId xmlns:p14="http://schemas.microsoft.com/office/powerpoint/2010/main" val="2340177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78D39B-37BB-433F-9245-818E05B1D975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6765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29062-B84D-40A7-8E1A-5A6CBF0C9D03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750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i="1" smtClean="0">
                <a:latin typeface="Arial" panose="020B0604020202020204" pitchFamily="34" charset="0"/>
                <a:cs typeface="Arial" panose="020B0604020202020204" pitchFamily="34" charset="0"/>
              </a:rPr>
              <a:t>Canaanites had 900 iron chariots, but defeated at Mt Tabor and across plains of Meggido as they fled. Chariots mired and army swept away at river Kishon.</a:t>
            </a:r>
          </a:p>
          <a:p>
            <a:pPr eaLnBrk="1" hangingPunct="1"/>
            <a:r>
              <a:rPr lang="en-US" altLang="en-US" i="1" smtClean="0">
                <a:latin typeface="Arial" panose="020B0604020202020204" pitchFamily="34" charset="0"/>
                <a:cs typeface="Arial" panose="020B0604020202020204" pitchFamily="34" charset="0"/>
              </a:rPr>
              <a:t>General Sisera fled by foot to east and north to tent of Jael, who killed him with a tent peg. She received the honor instead of Barak just as Deborah had predicted. </a:t>
            </a:r>
          </a:p>
          <a:p>
            <a:pPr eaLnBrk="1" hangingPunct="1"/>
            <a:r>
              <a:rPr lang="en-US" altLang="en-US" i="1" smtClean="0">
                <a:latin typeface="Arial" panose="020B0604020202020204" pitchFamily="34" charset="0"/>
                <a:cs typeface="Arial" panose="020B0604020202020204" pitchFamily="34" charset="0"/>
              </a:rPr>
              <a:t>There was peace for 40 years</a:t>
            </a: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65B2516-235B-4F10-9889-6920A79A295B}" type="slidenum">
              <a:rPr lang="en-US" altLang="en-US">
                <a:solidFill>
                  <a:srgbClr val="000000"/>
                </a:solidFill>
              </a:rPr>
              <a:pPr/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780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C1BDDE-99A8-4B8C-964B-81F688E1C073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035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8E5A4DD-EA39-4DEB-B473-D6A3F7B08D9A}" type="slidenum">
              <a:rPr lang="en-US" altLang="en-US">
                <a:solidFill>
                  <a:srgbClr val="000000"/>
                </a:solidFill>
              </a:rPr>
              <a:pPr/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Gideon was from Manasseh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Threshing wheat in a wine press because of fear of Midianites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Miracles: </a:t>
            </a:r>
          </a:p>
        </p:txBody>
      </p:sp>
    </p:spTree>
    <p:extLst>
      <p:ext uri="{BB962C8B-B14F-4D97-AF65-F5344CB8AC3E}">
        <p14:creationId xmlns:p14="http://schemas.microsoft.com/office/powerpoint/2010/main" val="30604379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D7B9199-2CA1-475B-B82E-2D8231EF008A}" type="slidenum">
              <a:rPr lang="en-US" altLang="en-US">
                <a:solidFill>
                  <a:srgbClr val="000000"/>
                </a:solidFill>
              </a:rPr>
              <a:pPr/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552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DD783B-60C6-4432-BA03-D12F8A764FF6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45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BD8248-65A8-44F2-9BC7-EFF54CF1775C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183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D45369-54AA-47E4-8C09-9A0508AFA9F1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7609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08D05A-1881-4848-841D-4DA59F757223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34590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2691AA-AB0E-4BE9-AD09-C3705F64B8BA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1018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Jephthah was son of harlot, so driven away from rest of family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He agreed to come fight on condition he would be made chief in family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He knew history of Israel and Ammon &amp; rebuked them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He vowed to sacrifice 1</a:t>
            </a:r>
            <a:r>
              <a:rPr lang="en-US" altLang="en-US" baseline="3000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 thing from his house if he won war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He won, then carried out sacrifice of his daughter who came out of house first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(Animals lived in homes &amp; were usually first things out the door)</a:t>
            </a:r>
          </a:p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1E0D51C-22DA-4B57-B30C-AF39BD521CA1}" type="slidenum">
              <a:rPr lang="en-US" altLang="en-US">
                <a:solidFill>
                  <a:srgbClr val="000000"/>
                </a:solidFill>
              </a:rPr>
              <a:pPr/>
              <a:t>24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030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Jephthah was son of harlot, so driven away from rest of family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He agreed to come fight on condition he would be made chief in family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He knew history of Israel and Ammon &amp; rebuked them</a:t>
            </a:r>
          </a:p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62CAD15-5A47-4213-B516-DA6203972513}" type="slidenum">
              <a:rPr lang="en-US" altLang="en-US">
                <a:solidFill>
                  <a:srgbClr val="000000"/>
                </a:solidFill>
              </a:rPr>
              <a:pPr/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2031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FF1AC5-2FF9-4893-B2D1-4F0FEFCBC952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9952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FF1AC5-2FF9-4893-B2D1-4F0FEFCBC952}" type="slidenum">
              <a:rPr lang="en-US" altLang="en-US">
                <a:solidFill>
                  <a:srgbClr val="000000"/>
                </a:solidFill>
              </a:rPr>
              <a:pPr/>
              <a:t>27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8822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FF1AC5-2FF9-4893-B2D1-4F0FEFCBC952}" type="slidenum">
              <a:rPr lang="en-US" altLang="en-US">
                <a:solidFill>
                  <a:srgbClr val="000000"/>
                </a:solidFill>
              </a:rPr>
              <a:pPr/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9532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16443EC-52AC-4BEB-9D25-5BB95E2C74CE}" type="slidenum">
              <a:rPr lang="en-US" altLang="en-US">
                <a:solidFill>
                  <a:srgbClr val="000000"/>
                </a:solidFill>
              </a:rPr>
              <a:pPr/>
              <a:t>29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6680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05B3EB8-C774-42BE-B8E0-4055D64B56AD}" type="slidenum">
              <a:rPr lang="en-US" altLang="en-US">
                <a:solidFill>
                  <a:srgbClr val="000000"/>
                </a:solidFill>
              </a:rPr>
              <a:pPr/>
              <a:t>30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1970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A1719AD-EDDA-4C86-B7DA-34CB09EDD7E4}" type="slidenum">
              <a:rPr lang="en-US" altLang="en-US">
                <a:solidFill>
                  <a:srgbClr val="000000"/>
                </a:solidFill>
              </a:rPr>
              <a:pPr/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22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767FC1-38FF-4A48-AA85-6697086D4C82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4701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F23FBC-DF24-4869-B745-14D8A10E6BA7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8544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78BC09-8E4D-4CB7-B4BC-E72A93234537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2392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78BC09-8E4D-4CB7-B4BC-E72A93234537}" type="slidenum">
              <a:rPr lang="en-US" altLang="en-US">
                <a:solidFill>
                  <a:srgbClr val="000000"/>
                </a:solidFill>
              </a:rPr>
              <a:pPr/>
              <a:t>34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2144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FF9B09-43FE-4F6D-8053-E576EA06734D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6444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4C114E-31F8-418C-99F3-310AE2837A92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1135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C906A2-5861-4A8C-98FF-C3D0FB476B15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604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CF99B-1853-41D7-9803-A5F1A1B84129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37039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CF99B-1853-41D7-9803-A5F1A1B84129}" type="slidenum">
              <a:rPr lang="en-US" altLang="en-US">
                <a:solidFill>
                  <a:srgbClr val="000000"/>
                </a:solidFill>
              </a:rPr>
              <a:pPr/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856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CF99B-1853-41D7-9803-A5F1A1B84129}" type="slidenum">
              <a:rPr lang="en-US" altLang="en-US">
                <a:solidFill>
                  <a:srgbClr val="000000"/>
                </a:solidFill>
              </a:rPr>
              <a:pPr/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290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AF7BBE-45CB-41CA-B491-5D6B08C78A0A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2508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94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83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89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30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67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184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12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93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28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36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7615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763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6761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56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00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014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64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20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0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14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2159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118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i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76213" indent="-176213" algn="l" rtl="0" fontAlgn="base">
        <a:spcBef>
          <a:spcPct val="20000"/>
        </a:spcBef>
        <a:spcAft>
          <a:spcPct val="0"/>
        </a:spcAft>
        <a:buChar char="•"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166688" algn="l" rtl="0" fontAlgn="base">
        <a:spcBef>
          <a:spcPct val="20000"/>
        </a:spcBef>
        <a:spcAft>
          <a:spcPct val="0"/>
        </a:spcAft>
        <a:buSzPct val="85000"/>
        <a:buFont typeface="Wingdings" panose="05000000000000000000" pitchFamily="2" charset="2"/>
        <a:buChar char="Ø"/>
        <a:defRPr sz="4000" kern="1200">
          <a:solidFill>
            <a:schemeClr val="bg1"/>
          </a:solidFill>
          <a:latin typeface="+mn-lt"/>
          <a:ea typeface="+mn-ea"/>
          <a:cs typeface="+mn-cs"/>
        </a:defRPr>
      </a:lvl2pPr>
      <a:lvl3pPr marL="735013" indent="-163513" algn="l" rtl="0" fontAlgn="base">
        <a:spcBef>
          <a:spcPct val="20000"/>
        </a:spcBef>
        <a:spcAft>
          <a:spcPct val="0"/>
        </a:spcAft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3pPr>
      <a:lvl4pPr marL="1025525" indent="-176213" algn="l" rtl="0" fontAlgn="base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ü"/>
        <a:defRPr sz="3600" kern="1200">
          <a:solidFill>
            <a:schemeClr val="bg1"/>
          </a:solidFill>
          <a:latin typeface="+mn-lt"/>
          <a:ea typeface="+mn-ea"/>
          <a:cs typeface="+mn-cs"/>
        </a:defRPr>
      </a:lvl4pPr>
      <a:lvl5pPr marL="1254125" indent="-114300" algn="l" rtl="0" fontAlgn="base">
        <a:spcBef>
          <a:spcPct val="20000"/>
        </a:spcBef>
        <a:spcAft>
          <a:spcPct val="0"/>
        </a:spcAft>
        <a:buSzPct val="65000"/>
        <a:buFont typeface="Wingdings" panose="05000000000000000000" pitchFamily="2" charset="2"/>
        <a:buChar char="v"/>
        <a:defRPr sz="3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177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76213" indent="-176213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166688" algn="l" rtl="0" eaLnBrk="0" fontAlgn="base" hangingPunct="0">
        <a:spcBef>
          <a:spcPct val="20000"/>
        </a:spcBef>
        <a:spcAft>
          <a:spcPct val="0"/>
        </a:spcAft>
        <a:buSzPct val="85000"/>
        <a:buFont typeface="Wingdings" panose="05000000000000000000" pitchFamily="2" charset="2"/>
        <a:buChar char="Ø"/>
        <a:defRPr sz="4000">
          <a:solidFill>
            <a:schemeClr val="bg1"/>
          </a:solidFill>
          <a:latin typeface="+mn-lt"/>
          <a:cs typeface="+mn-cs"/>
        </a:defRPr>
      </a:lvl2pPr>
      <a:lvl3pPr marL="735013" indent="-163513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bg1"/>
          </a:solidFill>
          <a:latin typeface="+mn-lt"/>
          <a:cs typeface="+mn-cs"/>
        </a:defRPr>
      </a:lvl3pPr>
      <a:lvl4pPr marL="1025525" indent="-176213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ü"/>
        <a:defRPr sz="3600">
          <a:solidFill>
            <a:schemeClr val="bg1"/>
          </a:solidFill>
          <a:latin typeface="+mn-lt"/>
          <a:cs typeface="+mn-cs"/>
        </a:defRPr>
      </a:lvl4pPr>
      <a:lvl5pPr marL="1254125" indent="-1143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anose="05000000000000000000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5pPr>
      <a:lvl6pPr marL="17113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6pPr>
      <a:lvl7pPr marL="21685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7pPr>
      <a:lvl8pPr marL="26257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8pPr>
      <a:lvl9pPr marL="30829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3388" y="1838325"/>
            <a:ext cx="8240712" cy="2468563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sz="7200" b="1">
                <a:solidFill>
                  <a:srgbClr val="A0D0FF"/>
                </a:solidFill>
                <a:latin typeface="Manuscript" pitchFamily="18" charset="0"/>
              </a:rPr>
              <a:t>Grace Bible Church</a:t>
            </a:r>
            <a:r>
              <a:rPr lang="en-US" altLang="en-US" sz="7200" b="1" i="0">
                <a:solidFill>
                  <a:srgbClr val="A0D0FF"/>
                </a:solidFill>
                <a:latin typeface="Manuscript" pitchFamily="18" charset="0"/>
              </a:rPr>
              <a:t/>
            </a:r>
            <a:br>
              <a:rPr lang="en-US" altLang="en-US" sz="7200" b="1" i="0">
                <a:solidFill>
                  <a:srgbClr val="A0D0FF"/>
                </a:solidFill>
                <a:latin typeface="Manuscript" pitchFamily="18" charset="0"/>
              </a:rPr>
            </a:br>
            <a:r>
              <a:rPr lang="en-US" altLang="en-US" sz="5400" b="1" i="0">
                <a:solidFill>
                  <a:srgbClr val="A0D0FF"/>
                </a:solidFill>
                <a:latin typeface="Manuscript" pitchFamily="18" charset="0"/>
              </a:rPr>
              <a:t> </a:t>
            </a:r>
            <a:r>
              <a:rPr lang="en-US" altLang="en-US" sz="3600" b="1">
                <a:solidFill>
                  <a:srgbClr val="FFFF90"/>
                </a:solidFill>
                <a:latin typeface="Manuscript" pitchFamily="18" charset="0"/>
              </a:rPr>
              <a:t>Glorifying God by Making Disciples </a:t>
            </a:r>
            <a:br>
              <a:rPr lang="en-US" altLang="en-US" sz="3600" b="1">
                <a:solidFill>
                  <a:srgbClr val="FFFF90"/>
                </a:solidFill>
                <a:latin typeface="Manuscript" pitchFamily="18" charset="0"/>
              </a:rPr>
            </a:br>
            <a:r>
              <a:rPr lang="en-US" altLang="en-US" sz="3600" b="1">
                <a:solidFill>
                  <a:srgbClr val="FFFF90"/>
                </a:solidFill>
                <a:latin typeface="Manuscript" pitchFamily="18" charset="0"/>
              </a:rPr>
              <a:t>of Jesus Christ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smtClean="0">
                <a:solidFill>
                  <a:srgbClr val="A0D0FF"/>
                </a:solidFill>
                <a:latin typeface="Arial Narrow" panose="020B0606020202030204" pitchFamily="34" charset="0"/>
              </a:rPr>
              <a:t>The Cycles of Judges - Othniel</a:t>
            </a:r>
            <a:r>
              <a:rPr lang="en-US" altLang="en-US" b="1" i="0" u="sng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smtClean="0">
                <a:solidFill>
                  <a:srgbClr val="FFFF99"/>
                </a:solidFill>
                <a:latin typeface="Arial Narrow" panose="020B0606020202030204" pitchFamily="34" charset="0"/>
              </a:rPr>
              <a:t> (Judges 3:7-11)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4495800" cy="54864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b="1" smtClean="0">
                <a:solidFill>
                  <a:srgbClr val="FFFFFF"/>
                </a:solidFill>
                <a:latin typeface="Arial Narrow" panose="020B0606020202030204" pitchFamily="34" charset="0"/>
              </a:rPr>
              <a:t>They forgot the Lord &amp; served Baal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b="1" smtClean="0">
                <a:solidFill>
                  <a:srgbClr val="FFFFFF"/>
                </a:solidFill>
                <a:latin typeface="Arial Narrow" panose="020B0606020202030204" pitchFamily="34" charset="0"/>
              </a:rPr>
              <a:t>Oppressed for 8 years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b="1" smtClean="0">
                <a:solidFill>
                  <a:srgbClr val="FFFFFF"/>
                </a:solidFill>
                <a:latin typeface="Arial Narrow" panose="020B0606020202030204" pitchFamily="34" charset="0"/>
              </a:rPr>
              <a:t>Othniel was from Judah.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b="1" smtClean="0">
                <a:solidFill>
                  <a:srgbClr val="FFFFFF"/>
                </a:solidFill>
                <a:latin typeface="Arial Narrow" panose="020B0606020202030204" pitchFamily="34" charset="0"/>
              </a:rPr>
              <a:t>He defeated the king of Mesopotamia .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b="1" smtClean="0">
                <a:solidFill>
                  <a:srgbClr val="FFFFFF"/>
                </a:solidFill>
                <a:latin typeface="Arial Narrow" panose="020B0606020202030204" pitchFamily="34" charset="0"/>
              </a:rPr>
              <a:t>He judged for 40 years</a:t>
            </a:r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7010400" y="4038600"/>
            <a:ext cx="1885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To Mesopotamia</a:t>
            </a:r>
          </a:p>
        </p:txBody>
      </p:sp>
      <p:sp>
        <p:nvSpPr>
          <p:cNvPr id="12293" name="Line 6"/>
          <p:cNvSpPr>
            <a:spLocks noChangeShapeType="1"/>
          </p:cNvSpPr>
          <p:nvPr/>
        </p:nvSpPr>
        <p:spPr bwMode="auto">
          <a:xfrm>
            <a:off x="7696200" y="4495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2294" name="Picture 7" descr="C:\Users\Scott\AppData\Local\Temp\Temp1_SBA jpg 2016.zip\4.3 Early Jud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" t="32222" r="13319" b="3333"/>
          <a:stretch>
            <a:fillRect/>
          </a:stretch>
        </p:blipFill>
        <p:spPr bwMode="auto">
          <a:xfrm>
            <a:off x="4572000" y="1371600"/>
            <a:ext cx="45958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9855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/>
      <p:bldP spid="8089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smtClean="0">
                <a:solidFill>
                  <a:srgbClr val="A0D0FF"/>
                </a:solidFill>
                <a:latin typeface="Arial Narrow" panose="020B0606020202030204" pitchFamily="34" charset="0"/>
              </a:rPr>
              <a:t>The Cycles of Judges - Ehud </a:t>
            </a:r>
            <a:br>
              <a:rPr lang="en-US" altLang="en-US" b="1" u="sng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smtClean="0">
                <a:solidFill>
                  <a:srgbClr val="FFFF99"/>
                </a:solidFill>
                <a:latin typeface="Arial Narrow" panose="020B0606020202030204" pitchFamily="34" charset="0"/>
              </a:rPr>
              <a:t>Judges 3:12-30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105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They did evil again &amp; were oppressed for 18 years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Ehud was from Benjamin. He killed </a:t>
            </a:r>
            <a:r>
              <a:rPr lang="en-US" altLang="en-US" b="1" dirty="0" err="1" smtClean="0">
                <a:solidFill>
                  <a:srgbClr val="FFFFFF"/>
                </a:solidFill>
                <a:latin typeface="Arial Narrow" panose="020B0606020202030204" pitchFamily="34" charset="0"/>
              </a:rPr>
              <a:t>Eglon</a:t>
            </a:r>
            <a:r>
              <a:rPr lang="en-US" altLang="en-US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 &amp;  defeated Moab, then judged for 8 years. </a:t>
            </a:r>
          </a:p>
        </p:txBody>
      </p:sp>
      <p:sp>
        <p:nvSpPr>
          <p:cNvPr id="13316" name="Line 9"/>
          <p:cNvSpPr>
            <a:spLocks noChangeShapeType="1"/>
          </p:cNvSpPr>
          <p:nvPr/>
        </p:nvSpPr>
        <p:spPr bwMode="auto">
          <a:xfrm>
            <a:off x="6858000" y="57150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3317" name="Picture 10" descr="C:\Users\Scott\AppData\Local\Temp\Temp1_SBA jpg 2016.zip\4.3 Early Jud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" t="1826" r="2719" b="58888"/>
          <a:stretch>
            <a:fillRect/>
          </a:stretch>
        </p:blipFill>
        <p:spPr bwMode="auto">
          <a:xfrm>
            <a:off x="2286000" y="3581400"/>
            <a:ext cx="55610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310382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/>
      <p:bldP spid="8294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The Cycles of Judges - Shamgar </a:t>
            </a:r>
            <a:b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Judges 3:31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105400"/>
          </a:xfrm>
          <a:noFill/>
          <a:ln/>
        </p:spPr>
        <p:txBody>
          <a:bodyPr/>
          <a:lstStyle/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He defeated the Philistines. </a:t>
            </a:r>
          </a:p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It is not known where he was from.  </a:t>
            </a:r>
          </a:p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He judged for an unknown time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The Cycles of Judges - Deborah &amp; Barack  </a:t>
            </a:r>
            <a:b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Judges 4 &amp; 5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4876800" cy="51054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b="1">
                <a:solidFill>
                  <a:srgbClr val="FFFFFF"/>
                </a:solidFill>
                <a:latin typeface="Arial Narrow" panose="020B0606020202030204" pitchFamily="34" charset="0"/>
              </a:rPr>
              <a:t>They did evil again</a:t>
            </a:r>
          </a:p>
          <a:p>
            <a:pPr>
              <a:lnSpc>
                <a:spcPct val="80000"/>
              </a:lnSpc>
            </a:pPr>
            <a:r>
              <a:rPr lang="en-US" altLang="en-US" b="1">
                <a:solidFill>
                  <a:srgbClr val="FFFFFF"/>
                </a:solidFill>
                <a:latin typeface="Arial Narrow" panose="020B0606020202030204" pitchFamily="34" charset="0"/>
              </a:rPr>
              <a:t>Oppressed for 20 years</a:t>
            </a:r>
          </a:p>
          <a:p>
            <a:pPr>
              <a:lnSpc>
                <a:spcPct val="80000"/>
              </a:lnSpc>
            </a:pPr>
            <a:r>
              <a:rPr lang="en-US" altLang="en-US" b="1">
                <a:solidFill>
                  <a:srgbClr val="FFFFFF"/>
                </a:solidFill>
                <a:latin typeface="Arial Narrow" panose="020B0606020202030204" pitchFamily="34" charset="0"/>
              </a:rPr>
              <a:t>They repented &amp; cried out to the Lord</a:t>
            </a:r>
          </a:p>
          <a:p>
            <a:pPr>
              <a:lnSpc>
                <a:spcPct val="80000"/>
              </a:lnSpc>
            </a:pPr>
            <a:r>
              <a:rPr lang="en-US" altLang="en-US" b="1">
                <a:solidFill>
                  <a:srgbClr val="FFFFFF"/>
                </a:solidFill>
                <a:latin typeface="Arial Narrow" panose="020B0606020202030204" pitchFamily="34" charset="0"/>
              </a:rPr>
              <a:t>Deborah, a prophetess from Ephraim.  </a:t>
            </a:r>
          </a:p>
          <a:p>
            <a:pPr>
              <a:lnSpc>
                <a:spcPct val="80000"/>
              </a:lnSpc>
            </a:pPr>
            <a:r>
              <a:rPr lang="en-US" altLang="en-US" b="1">
                <a:solidFill>
                  <a:srgbClr val="FFFFFF"/>
                </a:solidFill>
                <a:latin typeface="Arial Narrow" panose="020B0606020202030204" pitchFamily="34" charset="0"/>
              </a:rPr>
              <a:t>Balak was from Naphtali. </a:t>
            </a:r>
          </a:p>
        </p:txBody>
      </p:sp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5" r="23289"/>
          <a:stretch>
            <a:fillRect/>
          </a:stretch>
        </p:blipFill>
        <p:spPr bwMode="auto">
          <a:xfrm>
            <a:off x="4743450" y="1219200"/>
            <a:ext cx="440055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7" name="Line 5"/>
          <p:cNvSpPr>
            <a:spLocks noChangeShapeType="1"/>
          </p:cNvSpPr>
          <p:nvPr/>
        </p:nvSpPr>
        <p:spPr bwMode="auto">
          <a:xfrm>
            <a:off x="7467600" y="4191000"/>
            <a:ext cx="457200" cy="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500"/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500"/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/>
      <p:bldP spid="8499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391" y="0"/>
            <a:ext cx="5137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0"/>
            <a:ext cx="4267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6213" indent="-176213">
              <a:spcBef>
                <a:spcPct val="20000"/>
              </a:spcBef>
              <a:buFontTx/>
              <a:buChar char="•"/>
              <a:defRPr/>
            </a:pPr>
            <a:r>
              <a:rPr lang="en-US" sz="4000" b="1" kern="0" dirty="0" smtClean="0">
                <a:solidFill>
                  <a:srgbClr val="FFFFFF"/>
                </a:solidFill>
                <a:latin typeface="Arial Narrow" pitchFamily="34" charset="0"/>
                <a:cs typeface="Arial"/>
              </a:rPr>
              <a:t>Mobilized at Mt Tabor</a:t>
            </a:r>
          </a:p>
          <a:p>
            <a:pPr marL="176213" indent="-176213">
              <a:spcBef>
                <a:spcPct val="20000"/>
              </a:spcBef>
              <a:buFontTx/>
              <a:buChar char="•"/>
              <a:defRPr/>
            </a:pPr>
            <a:r>
              <a:rPr lang="en-US" sz="4000" b="1" kern="0" dirty="0" smtClean="0">
                <a:solidFill>
                  <a:srgbClr val="FFFFFF"/>
                </a:solidFill>
                <a:latin typeface="Arial Narrow" pitchFamily="34" charset="0"/>
                <a:cs typeface="Arial"/>
              </a:rPr>
              <a:t>They </a:t>
            </a:r>
            <a:r>
              <a:rPr lang="en-US" sz="40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defeated the Canaanites. </a:t>
            </a:r>
          </a:p>
          <a:p>
            <a:pPr marL="176213" indent="-176213">
              <a:spcBef>
                <a:spcPct val="20000"/>
              </a:spcBef>
              <a:buFontTx/>
              <a:buChar char="•"/>
              <a:defRPr/>
            </a:pPr>
            <a:r>
              <a:rPr lang="en-US" sz="40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Jael received the honor </a:t>
            </a:r>
            <a:endParaRPr lang="en-US" sz="4000" b="1" kern="0" dirty="0" smtClean="0">
              <a:solidFill>
                <a:srgbClr val="FFFFFF"/>
              </a:solidFill>
              <a:latin typeface="Arial Narrow" pitchFamily="34" charset="0"/>
              <a:cs typeface="Arial"/>
            </a:endParaRPr>
          </a:p>
          <a:p>
            <a:pPr marL="176213" indent="-176213">
              <a:spcBef>
                <a:spcPct val="20000"/>
              </a:spcBef>
              <a:buFontTx/>
              <a:buChar char="•"/>
              <a:defRPr/>
            </a:pPr>
            <a:r>
              <a:rPr lang="en-US" sz="4000" b="1" kern="0" dirty="0" smtClean="0">
                <a:solidFill>
                  <a:srgbClr val="FFFFFF"/>
                </a:solidFill>
                <a:latin typeface="Arial Narrow" pitchFamily="34" charset="0"/>
                <a:cs typeface="Arial"/>
              </a:rPr>
              <a:t>Victory </a:t>
            </a:r>
            <a:r>
              <a:rPr lang="en-US" sz="40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Song of Deborah &amp; </a:t>
            </a:r>
            <a:r>
              <a:rPr lang="en-US" sz="4000" b="1" kern="0" dirty="0" smtClean="0">
                <a:solidFill>
                  <a:srgbClr val="FFFFFF"/>
                </a:solidFill>
                <a:latin typeface="Arial Narrow" pitchFamily="34" charset="0"/>
                <a:cs typeface="Arial"/>
              </a:rPr>
              <a:t>Barak</a:t>
            </a:r>
          </a:p>
          <a:p>
            <a:pPr marL="176213" indent="-176213">
              <a:spcBef>
                <a:spcPct val="20000"/>
              </a:spcBef>
              <a:buFontTx/>
              <a:buChar char="•"/>
              <a:defRPr/>
            </a:pPr>
            <a:r>
              <a:rPr lang="en-US" sz="4000" b="1" kern="0" dirty="0" smtClean="0">
                <a:solidFill>
                  <a:srgbClr val="FFFFFF"/>
                </a:solidFill>
                <a:latin typeface="Arial Narrow" pitchFamily="34" charset="0"/>
                <a:cs typeface="Arial"/>
              </a:rPr>
              <a:t>There </a:t>
            </a:r>
            <a:r>
              <a:rPr lang="en-US" sz="40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was peace for 40 </a:t>
            </a:r>
            <a:r>
              <a:rPr lang="en-US" sz="4000" b="1" kern="0" dirty="0" smtClean="0">
                <a:solidFill>
                  <a:srgbClr val="FFFFFF"/>
                </a:solidFill>
                <a:latin typeface="Arial Narrow" pitchFamily="34" charset="0"/>
                <a:cs typeface="Arial"/>
              </a:rPr>
              <a:t>years</a:t>
            </a:r>
            <a:endParaRPr lang="en-US" sz="4000" b="1" kern="0" dirty="0">
              <a:solidFill>
                <a:srgbClr val="FFFFFF"/>
              </a:solidFill>
              <a:latin typeface="Arial Narrow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587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5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" presetClass="entr" presetSubtype="5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Cycles of Judges - Gideon</a:t>
            </a:r>
            <a: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Judges 6-8:32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4343400" cy="57150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4400" b="1" dirty="0">
                <a:latin typeface="Arial Narrow" panose="020B0606020202030204" pitchFamily="34" charset="0"/>
              </a:rPr>
              <a:t>They turned from the Lord again</a:t>
            </a:r>
          </a:p>
          <a:p>
            <a:pPr>
              <a:lnSpc>
                <a:spcPct val="90000"/>
              </a:lnSpc>
            </a:pPr>
            <a:r>
              <a:rPr lang="en-US" altLang="en-US" sz="4400" b="1" dirty="0">
                <a:latin typeface="Arial Narrow" panose="020B0606020202030204" pitchFamily="34" charset="0"/>
              </a:rPr>
              <a:t>Oppressed by Midian for 7 years</a:t>
            </a:r>
          </a:p>
          <a:p>
            <a:pPr>
              <a:lnSpc>
                <a:spcPct val="90000"/>
              </a:lnSpc>
            </a:pPr>
            <a:r>
              <a:rPr lang="en-US" altLang="en-US" sz="4400" b="1" dirty="0">
                <a:latin typeface="Arial Narrow" panose="020B0606020202030204" pitchFamily="34" charset="0"/>
              </a:rPr>
              <a:t>They repented &amp; cried out</a:t>
            </a:r>
          </a:p>
          <a:p>
            <a:pPr>
              <a:lnSpc>
                <a:spcPct val="90000"/>
              </a:lnSpc>
            </a:pPr>
            <a:r>
              <a:rPr lang="en-US" altLang="en-US" sz="4400" b="1" dirty="0">
                <a:latin typeface="Arial Narrow" panose="020B0606020202030204" pitchFamily="34" charset="0"/>
              </a:rPr>
              <a:t>Gideon was from Manasseh. </a:t>
            </a: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7" r="12604"/>
          <a:stretch>
            <a:fillRect/>
          </a:stretch>
        </p:blipFill>
        <p:spPr bwMode="auto">
          <a:xfrm>
            <a:off x="4436269" y="1143000"/>
            <a:ext cx="4691062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7620000" y="5791200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To Midian</a:t>
            </a:r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 flipH="1">
            <a:off x="7543800" y="54102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5943600" y="3048000"/>
            <a:ext cx="8382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uiExpand="1" build="p"/>
      <p:bldP spid="53253" grpId="0"/>
      <p:bldP spid="532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smtClean="0">
                <a:solidFill>
                  <a:srgbClr val="A0D0FF"/>
                </a:solidFill>
                <a:latin typeface="Arial Narrow" panose="020B0606020202030204" pitchFamily="34" charset="0"/>
              </a:rPr>
              <a:t>Cycles of Judges - Gideon</a:t>
            </a:r>
            <a:r>
              <a:rPr lang="en-US" altLang="en-US" b="1" i="0" u="sng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smtClean="0">
                <a:solidFill>
                  <a:srgbClr val="FFFF99"/>
                </a:solidFill>
                <a:latin typeface="Arial Narrow" panose="020B0606020202030204" pitchFamily="34" charset="0"/>
              </a:rPr>
              <a:t>Judges 6-8:32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 smtClean="0">
                <a:latin typeface="Arial Narrow" panose="020B0606020202030204" pitchFamily="34" charset="0"/>
              </a:rPr>
              <a:t>The angel of the Lord visits Gideon at </a:t>
            </a:r>
            <a:r>
              <a:rPr lang="en-US" altLang="en-US" b="1" dirty="0" err="1" smtClean="0">
                <a:latin typeface="Arial Narrow" panose="020B0606020202030204" pitchFamily="34" charset="0"/>
              </a:rPr>
              <a:t>Ophrah</a:t>
            </a:r>
            <a:r>
              <a:rPr lang="en-US" altLang="en-US" b="1" dirty="0" smtClean="0">
                <a:latin typeface="Arial Narrow" panose="020B0606020202030204" pitchFamily="34" charset="0"/>
              </a:rPr>
              <a:t> &amp; calls him to defeat Midian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 smtClean="0">
                <a:latin typeface="Arial Narrow" panose="020B0606020202030204" pitchFamily="34" charset="0"/>
              </a:rPr>
              <a:t>Gideon’s fear overcome by miracle of fire from rock consuming the meat &amp; bread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 smtClean="0">
                <a:latin typeface="Arial Narrow" panose="020B0606020202030204" pitchFamily="34" charset="0"/>
              </a:rPr>
              <a:t>Gideon tears down altar of Baal &amp; the </a:t>
            </a:r>
            <a:r>
              <a:rPr lang="en-US" altLang="en-US" b="1" dirty="0" err="1" smtClean="0">
                <a:latin typeface="Arial Narrow" panose="020B0606020202030204" pitchFamily="34" charset="0"/>
              </a:rPr>
              <a:t>Asherah</a:t>
            </a:r>
            <a:r>
              <a:rPr lang="en-US" altLang="en-US" b="1" dirty="0" smtClean="0">
                <a:latin typeface="Arial Narrow" panose="020B0606020202030204" pitchFamily="34" charset="0"/>
              </a:rPr>
              <a:t>, offers sacrifice to God</a:t>
            </a:r>
          </a:p>
        </p:txBody>
      </p:sp>
    </p:spTree>
    <p:extLst>
      <p:ext uri="{BB962C8B-B14F-4D97-AF65-F5344CB8AC3E}">
        <p14:creationId xmlns:p14="http://schemas.microsoft.com/office/powerpoint/2010/main" val="131281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7" t="7710" r="35600" b="47778"/>
          <a:stretch>
            <a:fillRect/>
          </a:stretch>
        </p:blipFill>
        <p:spPr bwMode="auto">
          <a:xfrm>
            <a:off x="4724400" y="0"/>
            <a:ext cx="441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304800"/>
            <a:ext cx="4724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6213" indent="-176213">
              <a:spcBef>
                <a:spcPct val="20000"/>
              </a:spcBef>
              <a:buFontTx/>
              <a:buChar char="•"/>
              <a:defRPr/>
            </a:pPr>
            <a:r>
              <a:rPr lang="en-US" sz="36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Midianites mobilize &amp; camp in valley of </a:t>
            </a:r>
            <a:r>
              <a:rPr lang="en-US" sz="3600" b="1" kern="0" dirty="0" err="1" smtClean="0">
                <a:solidFill>
                  <a:srgbClr val="FFFFFF"/>
                </a:solidFill>
                <a:latin typeface="Arial Narrow" pitchFamily="34" charset="0"/>
                <a:cs typeface="Arial"/>
              </a:rPr>
              <a:t>Jezreel</a:t>
            </a:r>
            <a:r>
              <a:rPr lang="en-US" sz="3600" b="1" kern="0" dirty="0" smtClean="0">
                <a:solidFill>
                  <a:srgbClr val="FFFFFF"/>
                </a:solidFill>
                <a:latin typeface="Arial Narrow" pitchFamily="34" charset="0"/>
                <a:cs typeface="Arial"/>
              </a:rPr>
              <a:t> </a:t>
            </a:r>
            <a:r>
              <a:rPr lang="en-US" sz="3200" b="1" kern="0" dirty="0" smtClean="0">
                <a:solidFill>
                  <a:srgbClr val="FFFFFF"/>
                </a:solidFill>
                <a:latin typeface="Arial Narrow" pitchFamily="34" charset="0"/>
                <a:cs typeface="Arial"/>
              </a:rPr>
              <a:t>prompting </a:t>
            </a:r>
            <a:r>
              <a:rPr lang="en-US" sz="3600" b="1" kern="0" dirty="0" smtClean="0">
                <a:solidFill>
                  <a:srgbClr val="FFFFFF"/>
                </a:solidFill>
                <a:latin typeface="Arial Narrow" pitchFamily="34" charset="0"/>
                <a:cs typeface="Arial"/>
              </a:rPr>
              <a:t>Gideon to mobilize </a:t>
            </a:r>
            <a:r>
              <a:rPr lang="en-US" sz="32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(</a:t>
            </a:r>
            <a:r>
              <a:rPr lang="en-US" sz="3200" b="1" kern="0" dirty="0" smtClean="0">
                <a:solidFill>
                  <a:srgbClr val="FFFFFF"/>
                </a:solidFill>
                <a:latin typeface="Arial Narrow" pitchFamily="34" charset="0"/>
                <a:cs typeface="Arial"/>
              </a:rPr>
              <a:t>33-35</a:t>
            </a:r>
            <a:r>
              <a:rPr lang="en-US" sz="32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)</a:t>
            </a:r>
            <a:endParaRPr lang="en-US" sz="3600" b="1" kern="0" dirty="0">
              <a:solidFill>
                <a:srgbClr val="FFFFFF"/>
              </a:solidFill>
              <a:latin typeface="Arial Narrow" pitchFamily="34" charset="0"/>
              <a:cs typeface="Arial"/>
            </a:endParaRPr>
          </a:p>
          <a:p>
            <a:pPr marL="176213" indent="-176213">
              <a:spcBef>
                <a:spcPct val="20000"/>
              </a:spcBef>
              <a:buFontTx/>
              <a:buChar char="•"/>
              <a:defRPr/>
            </a:pPr>
            <a:r>
              <a:rPr lang="en-US" sz="36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Gideon’s fear calmed by 2 miracles with </a:t>
            </a:r>
            <a:r>
              <a:rPr lang="en-US" sz="3600" b="1" kern="0" dirty="0" smtClean="0">
                <a:solidFill>
                  <a:srgbClr val="FFFFFF"/>
                </a:solidFill>
                <a:latin typeface="Arial Narrow" pitchFamily="34" charset="0"/>
                <a:cs typeface="Arial"/>
              </a:rPr>
              <a:t>fleece &amp; dew </a:t>
            </a:r>
            <a:r>
              <a:rPr lang="en-US" sz="32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(36-40)</a:t>
            </a:r>
            <a:endParaRPr lang="en-US" sz="3600" b="1" kern="0" dirty="0">
              <a:solidFill>
                <a:srgbClr val="FFFFFF"/>
              </a:solidFill>
              <a:latin typeface="Arial Narrow" pitchFamily="34" charset="0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724400"/>
            <a:ext cx="9144000" cy="21415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6213" indent="-176213">
              <a:spcBef>
                <a:spcPct val="20000"/>
              </a:spcBef>
              <a:buFontTx/>
              <a:buChar char="•"/>
              <a:defRPr/>
            </a:pPr>
            <a:r>
              <a:rPr lang="en-US" sz="36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God has Gideon’s reduced his army from 22,000 to 10,000 to 300 </a:t>
            </a:r>
            <a:r>
              <a:rPr lang="en-US" sz="32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(7:1-8)</a:t>
            </a:r>
            <a:endParaRPr lang="en-US" sz="3600" b="1" kern="0" dirty="0">
              <a:solidFill>
                <a:srgbClr val="FFFFFF"/>
              </a:solidFill>
              <a:latin typeface="Arial Narrow" pitchFamily="34" charset="0"/>
              <a:cs typeface="Arial"/>
            </a:endParaRPr>
          </a:p>
          <a:p>
            <a:pPr marL="176213" indent="-176213">
              <a:spcBef>
                <a:spcPct val="20000"/>
              </a:spcBef>
              <a:buFontTx/>
              <a:buChar char="•"/>
              <a:defRPr/>
            </a:pPr>
            <a:r>
              <a:rPr lang="en-US" sz="36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Report of dream gives Gideon confidence (9-15)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09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457200"/>
            <a:ext cx="3200400" cy="640080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smtClean="0">
                <a:latin typeface="Arial Narrow" panose="020B0606020202030204" pitchFamily="34" charset="0"/>
              </a:rPr>
              <a:t>Gideon’s 300 surrounded the enemy camp of 135,000 </a:t>
            </a:r>
            <a:r>
              <a:rPr lang="en-US" altLang="en-US" sz="3600" b="1" smtClean="0">
                <a:latin typeface="Arial Narrow" panose="020B0606020202030204" pitchFamily="34" charset="0"/>
              </a:rPr>
              <a:t>(16-20)</a:t>
            </a:r>
            <a:endParaRPr lang="en-US" altLang="en-US" b="1" smtClean="0"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en-US" b="1" smtClean="0">
                <a:latin typeface="Arial Narrow" panose="020B0606020202030204" pitchFamily="34" charset="0"/>
              </a:rPr>
              <a:t>Midianites fight each other &amp; then flee </a:t>
            </a:r>
            <a:r>
              <a:rPr lang="en-US" altLang="en-US" sz="3600" b="1" smtClean="0">
                <a:latin typeface="Arial Narrow" panose="020B0606020202030204" pitchFamily="34" charset="0"/>
              </a:rPr>
              <a:t>(21-23)</a:t>
            </a:r>
            <a:endParaRPr lang="en-US" altLang="en-US" b="1" smtClean="0">
              <a:latin typeface="Arial Narrow" panose="020B0606020202030204" pitchFamily="34" charset="0"/>
            </a:endParaRP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1371600"/>
            <a:ext cx="570547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5"/>
          <p:cNvSpPr txBox="1">
            <a:spLocks noChangeArrowheads="1"/>
          </p:cNvSpPr>
          <p:nvPr/>
        </p:nvSpPr>
        <p:spPr bwMode="auto">
          <a:xfrm rot="1461747">
            <a:off x="5867400" y="3657600"/>
            <a:ext cx="1244600" cy="52863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3300"/>
                </a:solidFill>
              </a:rPr>
              <a:t>Midian</a:t>
            </a:r>
          </a:p>
        </p:txBody>
      </p:sp>
      <p:sp>
        <p:nvSpPr>
          <p:cNvPr id="128008" name="Arc 8"/>
          <p:cNvSpPr>
            <a:spLocks/>
          </p:cNvSpPr>
          <p:nvPr/>
        </p:nvSpPr>
        <p:spPr bwMode="auto">
          <a:xfrm rot="9050915">
            <a:off x="5730875" y="3289300"/>
            <a:ext cx="1585913" cy="1431925"/>
          </a:xfrm>
          <a:custGeom>
            <a:avLst/>
            <a:gdLst>
              <a:gd name="T0" fmla="*/ 0 w 37475"/>
              <a:gd name="T1" fmla="*/ 12477513 h 33802"/>
              <a:gd name="T2" fmla="*/ 60350302 w 37475"/>
              <a:gd name="T3" fmla="*/ 60659398 h 33802"/>
              <a:gd name="T4" fmla="*/ 28430817 w 37475"/>
              <a:gd name="T5" fmla="*/ 38762281 h 33802"/>
              <a:gd name="T6" fmla="*/ 0 60000 65536"/>
              <a:gd name="T7" fmla="*/ 0 60000 65536"/>
              <a:gd name="T8" fmla="*/ 0 60000 65536"/>
              <a:gd name="T9" fmla="*/ 0 w 37475"/>
              <a:gd name="T10" fmla="*/ 0 h 33802"/>
              <a:gd name="T11" fmla="*/ 37475 w 37475"/>
              <a:gd name="T12" fmla="*/ 33802 h 338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475" h="33802" fill="none" extrusionOk="0">
                <a:moveTo>
                  <a:pt x="-1" y="6952"/>
                </a:moveTo>
                <a:cubicBezTo>
                  <a:pt x="4089" y="2520"/>
                  <a:pt x="9844" y="-1"/>
                  <a:pt x="15875" y="0"/>
                </a:cubicBezTo>
                <a:cubicBezTo>
                  <a:pt x="27804" y="0"/>
                  <a:pt x="37475" y="9670"/>
                  <a:pt x="37475" y="21600"/>
                </a:cubicBezTo>
                <a:cubicBezTo>
                  <a:pt x="37475" y="25955"/>
                  <a:pt x="36158" y="30208"/>
                  <a:pt x="33698" y="33802"/>
                </a:cubicBezTo>
              </a:path>
              <a:path w="37475" h="33802" stroke="0" extrusionOk="0">
                <a:moveTo>
                  <a:pt x="-1" y="6952"/>
                </a:moveTo>
                <a:cubicBezTo>
                  <a:pt x="4089" y="2520"/>
                  <a:pt x="9844" y="-1"/>
                  <a:pt x="15875" y="0"/>
                </a:cubicBezTo>
                <a:cubicBezTo>
                  <a:pt x="27804" y="0"/>
                  <a:pt x="37475" y="9670"/>
                  <a:pt x="37475" y="21600"/>
                </a:cubicBezTo>
                <a:cubicBezTo>
                  <a:pt x="37475" y="25955"/>
                  <a:pt x="36158" y="30208"/>
                  <a:pt x="33698" y="33802"/>
                </a:cubicBezTo>
                <a:lnTo>
                  <a:pt x="15875" y="21600"/>
                </a:lnTo>
                <a:close/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8009" name="Freeform 9"/>
          <p:cNvSpPr>
            <a:spLocks/>
          </p:cNvSpPr>
          <p:nvPr/>
        </p:nvSpPr>
        <p:spPr bwMode="auto">
          <a:xfrm>
            <a:off x="6858000" y="3619500"/>
            <a:ext cx="1981200" cy="876300"/>
          </a:xfrm>
          <a:custGeom>
            <a:avLst/>
            <a:gdLst>
              <a:gd name="T0" fmla="*/ 0 w 1248"/>
              <a:gd name="T1" fmla="*/ 266700 h 552"/>
              <a:gd name="T2" fmla="*/ 152400 w 1248"/>
              <a:gd name="T3" fmla="*/ 38100 h 552"/>
              <a:gd name="T4" fmla="*/ 533400 w 1248"/>
              <a:gd name="T5" fmla="*/ 38100 h 552"/>
              <a:gd name="T6" fmla="*/ 914400 w 1248"/>
              <a:gd name="T7" fmla="*/ 114300 h 552"/>
              <a:gd name="T8" fmla="*/ 1371600 w 1248"/>
              <a:gd name="T9" fmla="*/ 342900 h 552"/>
              <a:gd name="T10" fmla="*/ 1828800 w 1248"/>
              <a:gd name="T11" fmla="*/ 723900 h 552"/>
              <a:gd name="T12" fmla="*/ 1981200 w 1248"/>
              <a:gd name="T13" fmla="*/ 876300 h 5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48"/>
              <a:gd name="T22" fmla="*/ 0 h 552"/>
              <a:gd name="T23" fmla="*/ 1248 w 1248"/>
              <a:gd name="T24" fmla="*/ 552 h 5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48" h="552">
                <a:moveTo>
                  <a:pt x="0" y="168"/>
                </a:moveTo>
                <a:cubicBezTo>
                  <a:pt x="20" y="108"/>
                  <a:pt x="40" y="48"/>
                  <a:pt x="96" y="24"/>
                </a:cubicBezTo>
                <a:cubicBezTo>
                  <a:pt x="152" y="0"/>
                  <a:pt x="256" y="16"/>
                  <a:pt x="336" y="24"/>
                </a:cubicBezTo>
                <a:cubicBezTo>
                  <a:pt x="416" y="32"/>
                  <a:pt x="488" y="40"/>
                  <a:pt x="576" y="72"/>
                </a:cubicBezTo>
                <a:cubicBezTo>
                  <a:pt x="664" y="104"/>
                  <a:pt x="768" y="152"/>
                  <a:pt x="864" y="216"/>
                </a:cubicBezTo>
                <a:cubicBezTo>
                  <a:pt x="960" y="280"/>
                  <a:pt x="1088" y="400"/>
                  <a:pt x="1152" y="456"/>
                </a:cubicBezTo>
                <a:cubicBezTo>
                  <a:pt x="1216" y="512"/>
                  <a:pt x="1232" y="536"/>
                  <a:pt x="1248" y="552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8010" name="AutoShape 10"/>
          <p:cNvSpPr>
            <a:spLocks noChangeArrowheads="1"/>
          </p:cNvSpPr>
          <p:nvPr/>
        </p:nvSpPr>
        <p:spPr bwMode="auto">
          <a:xfrm>
            <a:off x="6400800" y="3810000"/>
            <a:ext cx="381000" cy="381000"/>
          </a:xfrm>
          <a:prstGeom prst="irregularSeal2">
            <a:avLst/>
          </a:prstGeom>
          <a:solidFill>
            <a:schemeClr val="accent1"/>
          </a:solidFill>
          <a:ln w="38100" cmpd="dbl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6921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80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28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 uiExpand="1" build="p"/>
      <p:bldP spid="128008" grpId="0" uiExpand="1" animBg="1"/>
      <p:bldP spid="128008" grpId="1" uiExpand="1" animBg="1"/>
      <p:bldP spid="128009" grpId="0" animBg="1"/>
      <p:bldP spid="128010" grpId="0" animBg="1"/>
      <p:bldP spid="1280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 t="7710" r="-673" b="19778"/>
          <a:stretch/>
        </p:blipFill>
        <p:spPr bwMode="auto">
          <a:xfrm>
            <a:off x="4267200" y="0"/>
            <a:ext cx="4910137" cy="525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0"/>
            <a:ext cx="4343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6213" indent="-176213">
              <a:spcBef>
                <a:spcPct val="20000"/>
              </a:spcBef>
              <a:buFontTx/>
              <a:buChar char="•"/>
              <a:defRPr/>
            </a:pPr>
            <a:r>
              <a:rPr lang="en-US" sz="36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Ephraim called to block escape routes at Jordan river </a:t>
            </a:r>
            <a:r>
              <a:rPr lang="en-US" sz="32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(24-25)</a:t>
            </a:r>
            <a:endParaRPr lang="en-US" sz="3600" b="1" kern="0" dirty="0">
              <a:solidFill>
                <a:srgbClr val="FFFFFF"/>
              </a:solidFill>
              <a:latin typeface="Arial Narrow" pitchFamily="34" charset="0"/>
              <a:cs typeface="Arial"/>
            </a:endParaRPr>
          </a:p>
          <a:p>
            <a:pPr marL="176213" indent="-176213">
              <a:spcBef>
                <a:spcPct val="20000"/>
              </a:spcBef>
              <a:buFontTx/>
              <a:buChar char="•"/>
              <a:defRPr/>
            </a:pPr>
            <a:r>
              <a:rPr lang="en-US" sz="36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Gideon &amp; 300 pursue &amp; defeat 15,000 men of kings </a:t>
            </a:r>
            <a:r>
              <a:rPr lang="en-US" sz="3600" b="1" kern="0" dirty="0" err="1">
                <a:solidFill>
                  <a:srgbClr val="FFFFFF"/>
                </a:solidFill>
                <a:latin typeface="Arial Narrow" pitchFamily="34" charset="0"/>
                <a:cs typeface="Arial"/>
              </a:rPr>
              <a:t>Zebah</a:t>
            </a:r>
            <a:r>
              <a:rPr lang="en-US" sz="36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 &amp; </a:t>
            </a:r>
            <a:r>
              <a:rPr lang="en-US" sz="3600" b="1" kern="0" dirty="0" err="1">
                <a:solidFill>
                  <a:srgbClr val="FFFFFF"/>
                </a:solidFill>
                <a:latin typeface="Arial Narrow" pitchFamily="34" charset="0"/>
                <a:cs typeface="Arial"/>
              </a:rPr>
              <a:t>Zalmunna</a:t>
            </a:r>
            <a:r>
              <a:rPr lang="en-US" sz="36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, </a:t>
            </a:r>
            <a:r>
              <a:rPr lang="en-US" sz="3600" b="1" kern="0" dirty="0" smtClean="0">
                <a:solidFill>
                  <a:srgbClr val="FFFFFF"/>
                </a:solidFill>
                <a:latin typeface="Arial Narrow" pitchFamily="34" charset="0"/>
                <a:cs typeface="Arial"/>
              </a:rPr>
              <a:t>&amp; chastens </a:t>
            </a:r>
            <a:r>
              <a:rPr lang="en-US" sz="36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Succoth </a:t>
            </a:r>
            <a:r>
              <a:rPr lang="en-US" sz="3600" b="1" kern="0" dirty="0" err="1" smtClean="0">
                <a:solidFill>
                  <a:srgbClr val="FFFFFF"/>
                </a:solidFill>
                <a:latin typeface="Arial Narrow" pitchFamily="34" charset="0"/>
                <a:cs typeface="Arial"/>
              </a:rPr>
              <a:t>Penuel</a:t>
            </a:r>
            <a:r>
              <a:rPr lang="en-US" sz="3600" b="1" kern="0" dirty="0" smtClean="0">
                <a:solidFill>
                  <a:srgbClr val="FFFFFF"/>
                </a:solidFill>
                <a:latin typeface="Arial Narrow" pitchFamily="34" charset="0"/>
                <a:cs typeface="Arial"/>
              </a:rPr>
              <a:t> </a:t>
            </a:r>
            <a:r>
              <a:rPr lang="en-US" sz="36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for not helping </a:t>
            </a:r>
            <a:r>
              <a:rPr lang="en-US" sz="3600" b="1" kern="0" dirty="0" smtClean="0">
                <a:solidFill>
                  <a:srgbClr val="FFFFFF"/>
                </a:solidFill>
                <a:latin typeface="Arial Narrow" pitchFamily="34" charset="0"/>
                <a:cs typeface="Arial"/>
              </a:rPr>
              <a:t>him</a:t>
            </a:r>
          </a:p>
          <a:p>
            <a:pPr marL="176213" indent="-176213">
              <a:spcBef>
                <a:spcPct val="20000"/>
              </a:spcBef>
              <a:buFontTx/>
              <a:buChar char="•"/>
              <a:defRPr/>
            </a:pPr>
            <a:r>
              <a:rPr lang="en-US" sz="3600" b="1" kern="0" dirty="0" smtClean="0">
                <a:solidFill>
                  <a:srgbClr val="FFFFFF"/>
                </a:solidFill>
                <a:latin typeface="Arial Narrow" pitchFamily="34" charset="0"/>
                <a:cs typeface="Arial"/>
              </a:rPr>
              <a:t>The land was undisturbed for 40 </a:t>
            </a:r>
            <a:r>
              <a:rPr lang="en-US" sz="3600" b="1" kern="0" dirty="0" err="1" smtClean="0">
                <a:solidFill>
                  <a:srgbClr val="FFFFFF"/>
                </a:solidFill>
                <a:latin typeface="Arial Narrow" pitchFamily="34" charset="0"/>
                <a:cs typeface="Arial"/>
              </a:rPr>
              <a:t>yrs</a:t>
            </a:r>
            <a:endParaRPr lang="en-US" sz="3600" b="1" kern="0" dirty="0">
              <a:solidFill>
                <a:srgbClr val="FFFFFF"/>
              </a:solidFill>
              <a:latin typeface="Arial Narrow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397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5953"/>
            <a:ext cx="9144000" cy="1231106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The Failure of the Theocracy</a:t>
            </a:r>
            <a:b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Judges </a:t>
            </a:r>
            <a:endParaRPr lang="en-US" altLang="en-US" sz="3600" b="1" dirty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95400"/>
            <a:ext cx="9144000" cy="4953000"/>
          </a:xfrm>
          <a:noFill/>
          <a:ln/>
        </p:spPr>
        <p:txBody>
          <a:bodyPr/>
          <a:lstStyle/>
          <a:p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Social mores establish how people get along with each other in a society</a:t>
            </a:r>
          </a:p>
          <a:p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What happens when people do what is right in their own eyes?</a:t>
            </a:r>
          </a:p>
          <a:p>
            <a:pPr lvl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Proverbs 16:25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Abimelech </a:t>
            </a:r>
            <a: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Judges 8:33-9:57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105400"/>
          </a:xfrm>
          <a:noFill/>
          <a:ln/>
        </p:spPr>
        <p:txBody>
          <a:bodyPr/>
          <a:lstStyle/>
          <a:p>
            <a:r>
              <a:rPr lang="en-US" altLang="en-US" b="1" dirty="0">
                <a:latin typeface="Arial Narrow" panose="020B0606020202030204" pitchFamily="34" charset="0"/>
              </a:rPr>
              <a:t>They did evil again</a:t>
            </a:r>
          </a:p>
          <a:p>
            <a:r>
              <a:rPr lang="en-US" altLang="en-US" b="1" dirty="0">
                <a:latin typeface="Arial Narrow" panose="020B0606020202030204" pitchFamily="34" charset="0"/>
              </a:rPr>
              <a:t>He was one of Gideon’s seventy sons. </a:t>
            </a:r>
          </a:p>
          <a:p>
            <a:r>
              <a:rPr lang="en-US" altLang="en-US" b="1" dirty="0">
                <a:latin typeface="Arial Narrow" panose="020B0606020202030204" pitchFamily="34" charset="0"/>
              </a:rPr>
              <a:t>He was a usurper that murdered his brothers</a:t>
            </a:r>
          </a:p>
          <a:p>
            <a:r>
              <a:rPr lang="en-US" altLang="en-US" b="1" dirty="0">
                <a:latin typeface="Arial Narrow" panose="020B0606020202030204" pitchFamily="34" charset="0"/>
              </a:rPr>
              <a:t>He caused turmoil and civil war in Ephraim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  <p:bldP spid="8704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Cycles of Judges - Tola</a:t>
            </a:r>
            <a: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Judges 10:1,2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4436269" cy="5105400"/>
          </a:xfrm>
          <a:noFill/>
          <a:ln/>
        </p:spPr>
        <p:txBody>
          <a:bodyPr/>
          <a:lstStyle/>
          <a:p>
            <a:r>
              <a:rPr lang="en-US" altLang="en-US" b="1" dirty="0">
                <a:latin typeface="Arial Narrow" panose="020B0606020202030204" pitchFamily="34" charset="0"/>
              </a:rPr>
              <a:t>He was from </a:t>
            </a:r>
            <a:r>
              <a:rPr lang="en-US" altLang="en-US" b="1" dirty="0" smtClean="0">
                <a:latin typeface="Arial Narrow" panose="020B0606020202030204" pitchFamily="34" charset="0"/>
              </a:rPr>
              <a:t>Issachar, but lived in Ephraim   </a:t>
            </a:r>
            <a:endParaRPr lang="en-US" altLang="en-US" b="1" dirty="0">
              <a:latin typeface="Arial Narrow" panose="020B0606020202030204" pitchFamily="34" charset="0"/>
            </a:endParaRPr>
          </a:p>
          <a:p>
            <a:r>
              <a:rPr lang="en-US" altLang="en-US" b="1" dirty="0">
                <a:latin typeface="Arial Narrow" panose="020B0606020202030204" pitchFamily="34" charset="0"/>
              </a:rPr>
              <a:t>He judged for 23 years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7" r="12604"/>
          <a:stretch>
            <a:fillRect/>
          </a:stretch>
        </p:blipFill>
        <p:spPr bwMode="auto">
          <a:xfrm>
            <a:off x="4436269" y="1143000"/>
            <a:ext cx="4691062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6248400" y="2743200"/>
            <a:ext cx="7620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943600" y="3657600"/>
            <a:ext cx="7620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Cycles of Judges - Jair </a:t>
            </a:r>
            <a: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Judges 10:3-5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4572000" cy="5105400"/>
          </a:xfrm>
          <a:noFill/>
          <a:ln/>
        </p:spPr>
        <p:txBody>
          <a:bodyPr/>
          <a:lstStyle/>
          <a:p>
            <a:r>
              <a:rPr lang="en-US" altLang="en-US" b="1" dirty="0">
                <a:latin typeface="Arial Narrow" panose="020B0606020202030204" pitchFamily="34" charset="0"/>
              </a:rPr>
              <a:t>He was from Gilead (Gad).  </a:t>
            </a:r>
          </a:p>
          <a:p>
            <a:r>
              <a:rPr lang="en-US" altLang="en-US" b="1" dirty="0">
                <a:latin typeface="Arial Narrow" panose="020B0606020202030204" pitchFamily="34" charset="0"/>
              </a:rPr>
              <a:t>He judged for 22 years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7" r="12604"/>
          <a:stretch>
            <a:fillRect/>
          </a:stretch>
        </p:blipFill>
        <p:spPr bwMode="auto">
          <a:xfrm>
            <a:off x="4467273" y="1143000"/>
            <a:ext cx="4691062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6934200" y="3276600"/>
            <a:ext cx="381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/>
      <p:bldP spid="89091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Cycles of Judges - Jephthah </a:t>
            </a:r>
            <a: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Judges 10:6-12:7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3505200" cy="5715000"/>
          </a:xfrm>
          <a:noFill/>
          <a:ln/>
        </p:spPr>
        <p:txBody>
          <a:bodyPr/>
          <a:lstStyle/>
          <a:p>
            <a:r>
              <a:rPr lang="en-US" altLang="en-US" b="1" dirty="0">
                <a:latin typeface="Arial Narrow" panose="020B0606020202030204" pitchFamily="34" charset="0"/>
              </a:rPr>
              <a:t>They did evil again</a:t>
            </a:r>
          </a:p>
          <a:p>
            <a:r>
              <a:rPr lang="en-US" altLang="en-US" b="1" dirty="0">
                <a:latin typeface="Arial Narrow" panose="020B0606020202030204" pitchFamily="34" charset="0"/>
              </a:rPr>
              <a:t>Oppressed for 18 years</a:t>
            </a:r>
          </a:p>
          <a:p>
            <a:endParaRPr lang="en-US" altLang="en-US" dirty="0"/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4" r="13940" b="8868"/>
          <a:stretch>
            <a:fillRect/>
          </a:stretch>
        </p:blipFill>
        <p:spPr bwMode="auto">
          <a:xfrm>
            <a:off x="4314825" y="1371600"/>
            <a:ext cx="482917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1" name="Line 5"/>
          <p:cNvSpPr>
            <a:spLocks noChangeShapeType="1"/>
          </p:cNvSpPr>
          <p:nvPr/>
        </p:nvSpPr>
        <p:spPr bwMode="auto">
          <a:xfrm>
            <a:off x="7620000" y="4191000"/>
            <a:ext cx="685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2" name="Line 6"/>
          <p:cNvSpPr>
            <a:spLocks noChangeShapeType="1"/>
          </p:cNvSpPr>
          <p:nvPr/>
        </p:nvSpPr>
        <p:spPr bwMode="auto">
          <a:xfrm>
            <a:off x="6934200" y="3657600"/>
            <a:ext cx="304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8" grpId="0"/>
      <p:bldP spid="91139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143000"/>
            <a:ext cx="5791200" cy="5189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6213" indent="-176213">
              <a:spcBef>
                <a:spcPct val="20000"/>
              </a:spcBef>
              <a:buFontTx/>
              <a:buChar char="•"/>
              <a:defRPr/>
            </a:pPr>
            <a:r>
              <a:rPr lang="en-US" sz="3600" b="1" kern="0" dirty="0" err="1">
                <a:solidFill>
                  <a:srgbClr val="FFFFFF"/>
                </a:solidFill>
                <a:latin typeface="Arial Narrow" pitchFamily="34" charset="0"/>
                <a:cs typeface="Arial"/>
              </a:rPr>
              <a:t>Jephthah</a:t>
            </a:r>
            <a:r>
              <a:rPr lang="en-US" sz="36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 of questionable character, but brought from </a:t>
            </a:r>
            <a:r>
              <a:rPr lang="en-US" sz="3600" b="1" kern="0" dirty="0" err="1">
                <a:solidFill>
                  <a:srgbClr val="FFFFFF"/>
                </a:solidFill>
                <a:latin typeface="Arial Narrow" pitchFamily="34" charset="0"/>
                <a:cs typeface="Arial"/>
              </a:rPr>
              <a:t>Tob</a:t>
            </a:r>
            <a:r>
              <a:rPr lang="en-US" sz="36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 to lead Gilead </a:t>
            </a:r>
            <a:r>
              <a:rPr lang="en-US" sz="32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(11:1-11)</a:t>
            </a:r>
            <a:endParaRPr lang="en-US" sz="3600" b="1" kern="0" dirty="0">
              <a:solidFill>
                <a:srgbClr val="FFFFFF"/>
              </a:solidFill>
              <a:latin typeface="Arial Narrow" pitchFamily="34" charset="0"/>
              <a:cs typeface="Arial"/>
            </a:endParaRPr>
          </a:p>
          <a:p>
            <a:pPr marL="176213" indent="-176213">
              <a:spcBef>
                <a:spcPct val="20000"/>
              </a:spcBef>
              <a:buFontTx/>
              <a:buChar char="•"/>
              <a:defRPr/>
            </a:pPr>
            <a:r>
              <a:rPr lang="en-US" sz="36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He rebuked </a:t>
            </a:r>
            <a:r>
              <a:rPr lang="en-US" sz="3600" b="1" kern="0" dirty="0" smtClean="0">
                <a:solidFill>
                  <a:srgbClr val="FFFFFF"/>
                </a:solidFill>
                <a:latin typeface="Arial Narrow" pitchFamily="34" charset="0"/>
                <a:cs typeface="Arial"/>
              </a:rPr>
              <a:t>the Ammonites </a:t>
            </a:r>
            <a:r>
              <a:rPr lang="en-US" sz="36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for their wrong history </a:t>
            </a:r>
            <a:r>
              <a:rPr lang="en-US" sz="32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(</a:t>
            </a:r>
            <a:r>
              <a:rPr lang="en-US" sz="3200" b="1" kern="0" dirty="0" smtClean="0">
                <a:solidFill>
                  <a:srgbClr val="FFFFFF"/>
                </a:solidFill>
                <a:latin typeface="Arial Narrow" pitchFamily="34" charset="0"/>
                <a:cs typeface="Arial"/>
              </a:rPr>
              <a:t>11:12-28), M</a:t>
            </a:r>
            <a:r>
              <a:rPr lang="en-US" sz="3600" b="1" kern="0" dirty="0" smtClean="0">
                <a:solidFill>
                  <a:srgbClr val="FFFFFF"/>
                </a:solidFill>
                <a:latin typeface="Arial Narrow" pitchFamily="34" charset="0"/>
                <a:cs typeface="Arial"/>
              </a:rPr>
              <a:t>ade </a:t>
            </a:r>
            <a:r>
              <a:rPr lang="en-US" sz="36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a rash vow, </a:t>
            </a:r>
            <a:r>
              <a:rPr lang="en-US" sz="3600" b="1" kern="0" dirty="0" smtClean="0">
                <a:solidFill>
                  <a:srgbClr val="FFFFFF"/>
                </a:solidFill>
                <a:latin typeface="Arial Narrow" pitchFamily="34" charset="0"/>
                <a:cs typeface="Arial"/>
              </a:rPr>
              <a:t>Then </a:t>
            </a:r>
            <a:r>
              <a:rPr lang="en-US" sz="36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defeated Ammon </a:t>
            </a:r>
            <a:r>
              <a:rPr lang="en-US" sz="32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(11:29-33), </a:t>
            </a:r>
            <a:r>
              <a:rPr lang="en-US" sz="3600" b="1" kern="0" dirty="0" smtClean="0">
                <a:solidFill>
                  <a:srgbClr val="FFFFFF"/>
                </a:solidFill>
                <a:latin typeface="Arial Narrow" pitchFamily="34" charset="0"/>
                <a:cs typeface="Arial"/>
              </a:rPr>
              <a:t>and carried </a:t>
            </a:r>
            <a:r>
              <a:rPr lang="en-US" sz="36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out his vow </a:t>
            </a:r>
            <a:r>
              <a:rPr lang="en-US" sz="32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(11:34-40)</a:t>
            </a:r>
            <a:endParaRPr lang="en-US" sz="3600" b="1" kern="0" dirty="0">
              <a:solidFill>
                <a:srgbClr val="FFFFFF"/>
              </a:solidFill>
              <a:latin typeface="Arial Narrow" pitchFamily="34" charset="0"/>
              <a:cs typeface="Arial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5563"/>
            <a:ext cx="58674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ctr" defTabSz="381000">
              <a:defRPr/>
            </a:pPr>
            <a:r>
              <a:rPr lang="en-US" sz="4000" b="1" i="1" u="sng" kern="0" dirty="0">
                <a:solidFill>
                  <a:srgbClr val="A0D0FF"/>
                </a:solidFill>
                <a:latin typeface="Arial Narrow" pitchFamily="34" charset="0"/>
                <a:cs typeface="Arial"/>
              </a:rPr>
              <a:t>Cycles of Judges - </a:t>
            </a:r>
            <a:r>
              <a:rPr lang="en-US" sz="4000" b="1" i="1" u="sng" kern="0" dirty="0" err="1">
                <a:solidFill>
                  <a:srgbClr val="A0D0FF"/>
                </a:solidFill>
                <a:latin typeface="Arial Narrow" pitchFamily="34" charset="0"/>
                <a:cs typeface="Arial"/>
              </a:rPr>
              <a:t>Jephthah</a:t>
            </a:r>
            <a:r>
              <a:rPr lang="en-US" sz="4000" b="1" i="1" u="sng" kern="0" dirty="0">
                <a:solidFill>
                  <a:srgbClr val="A0D0FF"/>
                </a:solidFill>
                <a:latin typeface="Arial Narrow" pitchFamily="34" charset="0"/>
                <a:cs typeface="Arial"/>
              </a:rPr>
              <a:t> </a:t>
            </a:r>
            <a:r>
              <a:rPr lang="en-US" sz="4000" b="1" u="sng" kern="0" dirty="0">
                <a:solidFill>
                  <a:srgbClr val="A0D0FF"/>
                </a:solidFill>
                <a:latin typeface="Arial Narrow" pitchFamily="34" charset="0"/>
                <a:cs typeface="Arial"/>
              </a:rPr>
              <a:t/>
            </a:r>
            <a:br>
              <a:rPr lang="en-US" sz="4000" b="1" u="sng" kern="0" dirty="0">
                <a:solidFill>
                  <a:srgbClr val="A0D0FF"/>
                </a:solidFill>
                <a:latin typeface="Arial Narrow" pitchFamily="34" charset="0"/>
                <a:cs typeface="Arial"/>
              </a:rPr>
            </a:br>
            <a:r>
              <a:rPr lang="en-US" sz="3200" b="1" i="1" kern="0" dirty="0">
                <a:solidFill>
                  <a:srgbClr val="FFFF99"/>
                </a:solidFill>
                <a:latin typeface="Arial Narrow" pitchFamily="34" charset="0"/>
                <a:cs typeface="Arial"/>
              </a:rPr>
              <a:t>Judges 10:6-11:40</a:t>
            </a:r>
          </a:p>
        </p:txBody>
      </p:sp>
      <p:pic>
        <p:nvPicPr>
          <p:cNvPr id="26628" name="Picture 3" descr="C:\Users\Scott\AppData\Local\Temp\Temp1_SBA jpg 2016.zip\4.7 Jephtha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9" t="3333" r="2925" b="3333"/>
          <a:stretch>
            <a:fillRect/>
          </a:stretch>
        </p:blipFill>
        <p:spPr bwMode="auto">
          <a:xfrm>
            <a:off x="6019800" y="457200"/>
            <a:ext cx="3124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95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0" y="0"/>
            <a:ext cx="5137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676400"/>
            <a:ext cx="4114800" cy="40814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6213" indent="-176213">
              <a:spcBef>
                <a:spcPct val="20000"/>
              </a:spcBef>
              <a:buFontTx/>
              <a:buChar char="•"/>
              <a:defRPr/>
            </a:pPr>
            <a:r>
              <a:rPr lang="en-US" sz="36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Ephraim was jealous and fought </a:t>
            </a:r>
            <a:r>
              <a:rPr lang="en-US" sz="3600" b="1" kern="0" dirty="0" err="1">
                <a:solidFill>
                  <a:srgbClr val="FFFFFF"/>
                </a:solidFill>
                <a:latin typeface="Arial Narrow" pitchFamily="34" charset="0"/>
                <a:cs typeface="Arial"/>
              </a:rPr>
              <a:t>Jephthah</a:t>
            </a:r>
            <a:r>
              <a:rPr lang="en-US" sz="36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 and lost, resulting in 42,000 needless deaths</a:t>
            </a:r>
          </a:p>
          <a:p>
            <a:pPr marL="176213" indent="-176213">
              <a:spcBef>
                <a:spcPct val="20000"/>
              </a:spcBef>
              <a:buFontTx/>
              <a:buChar char="•"/>
              <a:defRPr/>
            </a:pPr>
            <a:r>
              <a:rPr lang="en-US" sz="36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He judged for 6 years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22225"/>
            <a:ext cx="39624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ctr" defTabSz="381000">
              <a:defRPr/>
            </a:pPr>
            <a:r>
              <a:rPr lang="en-US" sz="4000" b="1" i="1" u="sng" kern="0" dirty="0">
                <a:solidFill>
                  <a:srgbClr val="A0D0FF"/>
                </a:solidFill>
                <a:latin typeface="Arial Narrow" pitchFamily="34" charset="0"/>
                <a:cs typeface="Arial"/>
              </a:rPr>
              <a:t>Cycles of Judges - </a:t>
            </a:r>
            <a:r>
              <a:rPr lang="en-US" sz="4000" b="1" i="1" u="sng" kern="0" dirty="0" err="1">
                <a:solidFill>
                  <a:srgbClr val="A0D0FF"/>
                </a:solidFill>
                <a:latin typeface="Arial Narrow" pitchFamily="34" charset="0"/>
                <a:cs typeface="Arial"/>
              </a:rPr>
              <a:t>Jephthah</a:t>
            </a:r>
            <a:r>
              <a:rPr lang="en-US" sz="4000" b="1" i="1" u="sng" kern="0" dirty="0">
                <a:solidFill>
                  <a:srgbClr val="A0D0FF"/>
                </a:solidFill>
                <a:latin typeface="Arial Narrow" pitchFamily="34" charset="0"/>
                <a:cs typeface="Arial"/>
              </a:rPr>
              <a:t> </a:t>
            </a:r>
            <a:r>
              <a:rPr lang="en-US" sz="4000" b="1" u="sng" kern="0" dirty="0">
                <a:solidFill>
                  <a:srgbClr val="A0D0FF"/>
                </a:solidFill>
                <a:latin typeface="Arial Narrow" pitchFamily="34" charset="0"/>
                <a:cs typeface="Arial"/>
              </a:rPr>
              <a:t/>
            </a:r>
            <a:br>
              <a:rPr lang="en-US" sz="4000" b="1" u="sng" kern="0" dirty="0">
                <a:solidFill>
                  <a:srgbClr val="A0D0FF"/>
                </a:solidFill>
                <a:latin typeface="Arial Narrow" pitchFamily="34" charset="0"/>
                <a:cs typeface="Arial"/>
              </a:rPr>
            </a:br>
            <a:r>
              <a:rPr lang="en-US" sz="3200" b="1" i="1" kern="0" dirty="0">
                <a:solidFill>
                  <a:srgbClr val="FFFF99"/>
                </a:solidFill>
                <a:latin typeface="Arial Narrow" pitchFamily="34" charset="0"/>
                <a:cs typeface="Arial"/>
              </a:rPr>
              <a:t>Judges 12:1-7</a:t>
            </a:r>
          </a:p>
        </p:txBody>
      </p:sp>
    </p:spTree>
    <p:extLst>
      <p:ext uri="{BB962C8B-B14F-4D97-AF65-F5344CB8AC3E}">
        <p14:creationId xmlns:p14="http://schemas.microsoft.com/office/powerpoint/2010/main" val="129807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Cycles of Judges - Ibzan</a:t>
            </a:r>
            <a: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Judges 12:8-10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4648200" cy="5105400"/>
          </a:xfrm>
          <a:noFill/>
          <a:ln/>
        </p:spPr>
        <p:txBody>
          <a:bodyPr/>
          <a:lstStyle/>
          <a:p>
            <a:r>
              <a:rPr lang="en-US" altLang="en-US" b="1" dirty="0">
                <a:latin typeface="Arial Narrow" panose="020B0606020202030204" pitchFamily="34" charset="0"/>
              </a:rPr>
              <a:t>He was from Bethlehem.   </a:t>
            </a:r>
          </a:p>
          <a:p>
            <a:r>
              <a:rPr lang="en-US" altLang="en-US" b="1" dirty="0">
                <a:latin typeface="Arial Narrow" panose="020B0606020202030204" pitchFamily="34" charset="0"/>
              </a:rPr>
              <a:t>He judged for 7 </a:t>
            </a:r>
            <a:r>
              <a:rPr lang="en-US" altLang="en-US" b="1" dirty="0" err="1" smtClean="0">
                <a:latin typeface="Arial Narrow" panose="020B0606020202030204" pitchFamily="34" charset="0"/>
              </a:rPr>
              <a:t>yrs</a:t>
            </a:r>
            <a:endParaRPr lang="en-US" altLang="en-US" b="1" dirty="0">
              <a:latin typeface="Arial Narrow" panose="020B060602020203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4" r="13940" b="8868"/>
          <a:stretch>
            <a:fillRect/>
          </a:stretch>
        </p:blipFill>
        <p:spPr bwMode="auto">
          <a:xfrm>
            <a:off x="4314825" y="1371600"/>
            <a:ext cx="482917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5486400" y="4876800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Cycles of Judges - Elon 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Judges 12:11-12</a:t>
            </a:r>
            <a:endParaRPr lang="en-US" altLang="en-US" sz="3600" b="1" dirty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4648200" cy="5105400"/>
          </a:xfrm>
          <a:noFill/>
          <a:ln/>
        </p:spPr>
        <p:txBody>
          <a:bodyPr/>
          <a:lstStyle/>
          <a:p>
            <a:r>
              <a:rPr lang="en-US" altLang="en-US" b="1" dirty="0" smtClean="0">
                <a:latin typeface="Arial Narrow" panose="020B0606020202030204" pitchFamily="34" charset="0"/>
              </a:rPr>
              <a:t>He was from Zebulun.   </a:t>
            </a:r>
          </a:p>
          <a:p>
            <a:r>
              <a:rPr lang="en-US" altLang="en-US" b="1" dirty="0" smtClean="0">
                <a:latin typeface="Arial Narrow" panose="020B0606020202030204" pitchFamily="34" charset="0"/>
              </a:rPr>
              <a:t>He judged for 10  years</a:t>
            </a:r>
            <a:endParaRPr lang="en-US" altLang="en-US" b="1" dirty="0">
              <a:latin typeface="Arial Narrow" panose="020B060602020203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4" r="13940" b="8868"/>
          <a:stretch>
            <a:fillRect/>
          </a:stretch>
        </p:blipFill>
        <p:spPr bwMode="auto">
          <a:xfrm>
            <a:off x="4314825" y="1371600"/>
            <a:ext cx="482917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5943600" y="2819400"/>
            <a:ext cx="685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333499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Cycles of Judges - Abdon 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Judges 12:13-15</a:t>
            </a:r>
            <a:endParaRPr lang="en-US" altLang="en-US" sz="3600" b="1" dirty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4648200" cy="5105400"/>
          </a:xfrm>
          <a:noFill/>
          <a:ln/>
        </p:spPr>
        <p:txBody>
          <a:bodyPr/>
          <a:lstStyle/>
          <a:p>
            <a:r>
              <a:rPr lang="en-US" altLang="en-US" b="1" dirty="0" smtClean="0">
                <a:latin typeface="Arial Narrow" panose="020B0606020202030204" pitchFamily="34" charset="0"/>
              </a:rPr>
              <a:t>He was from Ephraim.  </a:t>
            </a:r>
          </a:p>
          <a:p>
            <a:r>
              <a:rPr lang="en-US" altLang="en-US" b="1" dirty="0" smtClean="0">
                <a:latin typeface="Arial Narrow" panose="020B0606020202030204" pitchFamily="34" charset="0"/>
              </a:rPr>
              <a:t>He judged for 8  years</a:t>
            </a:r>
            <a:endParaRPr lang="en-US" altLang="en-US" b="1" dirty="0">
              <a:latin typeface="Arial Narrow" panose="020B060602020203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4" r="13940" b="8868"/>
          <a:stretch>
            <a:fillRect/>
          </a:stretch>
        </p:blipFill>
        <p:spPr bwMode="auto">
          <a:xfrm>
            <a:off x="4314825" y="1371600"/>
            <a:ext cx="482917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5867400" y="4114800"/>
            <a:ext cx="685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502398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smtClean="0">
                <a:solidFill>
                  <a:srgbClr val="A0D0FF"/>
                </a:solidFill>
                <a:latin typeface="Arial Narrow" panose="020B0606020202030204" pitchFamily="34" charset="0"/>
              </a:rPr>
              <a:t>Cycles of Judges – Birth of Samson </a:t>
            </a:r>
            <a:r>
              <a:rPr lang="en-US" altLang="en-US" b="1" i="0" u="sng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smtClean="0">
                <a:solidFill>
                  <a:srgbClr val="FFFF99"/>
                </a:solidFill>
                <a:latin typeface="Arial Narrow" panose="020B0606020202030204" pitchFamily="34" charset="0"/>
              </a:rPr>
              <a:t> Judges 13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3962400" cy="5105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600" b="1" smtClean="0">
                <a:latin typeface="Arial Narrow" panose="020B0606020202030204" pitchFamily="34" charset="0"/>
              </a:rPr>
              <a:t>Oppressed by Philistines for 40 years (13:1)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b="1" smtClean="0">
                <a:latin typeface="Arial Narrow" panose="020B0606020202030204" pitchFamily="34" charset="0"/>
              </a:rPr>
              <a:t>The Angel of the Lord visits Manoah &amp; his wife - they will have a son who is to be a Nazrite. Samson is born in Zoar (Dan)  (13:2-24)</a:t>
            </a:r>
          </a:p>
          <a:p>
            <a:pPr eaLnBrk="1" hangingPunct="1">
              <a:lnSpc>
                <a:spcPct val="90000"/>
              </a:lnSpc>
            </a:pPr>
            <a:endParaRPr lang="en-US" altLang="en-US" sz="3600" b="1" smtClean="0">
              <a:latin typeface="Arial Narrow" panose="020B0606020202030204" pitchFamily="34" charset="0"/>
            </a:endParaRPr>
          </a:p>
        </p:txBody>
      </p:sp>
      <p:pic>
        <p:nvPicPr>
          <p:cNvPr id="31748" name="Picture 7" descr="C:\Users\Scott\AppData\Local\Temp\Temp1_SBA jpg 2016.zip\4.8 Sam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2823" r="20833" b="15796"/>
          <a:stretch>
            <a:fillRect/>
          </a:stretch>
        </p:blipFill>
        <p:spPr bwMode="auto">
          <a:xfrm>
            <a:off x="4114800" y="1295400"/>
            <a:ext cx="5029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97876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5953"/>
            <a:ext cx="9144000" cy="1231106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The Failure of the Theocracy</a:t>
            </a:r>
            <a:b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Judges </a:t>
            </a:r>
            <a:endParaRPr lang="en-US" altLang="en-US" sz="3600" b="1" dirty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95400"/>
            <a:ext cx="9144000" cy="5562600"/>
          </a:xfrm>
          <a:noFill/>
          <a:ln/>
        </p:spPr>
        <p:txBody>
          <a:bodyPr/>
          <a:lstStyle/>
          <a:p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period between initial conquest in 1406 </a:t>
            </a:r>
            <a:r>
              <a:rPr lang="en-US" altLang="en-US" b="1" dirty="0">
                <a:solidFill>
                  <a:srgbClr val="FFFFFF"/>
                </a:solidFill>
                <a:latin typeface="Arial Narrow" panose="020B0606020202030204" pitchFamily="34" charset="0"/>
              </a:rPr>
              <a:t>B.C.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&amp; Samson’s death in 1055 </a:t>
            </a:r>
            <a:r>
              <a:rPr lang="en-US" altLang="en-US" b="1" dirty="0">
                <a:solidFill>
                  <a:srgbClr val="FFFFFF"/>
                </a:solidFill>
                <a:latin typeface="Arial Narrow" panose="020B0606020202030204" pitchFamily="34" charset="0"/>
              </a:rPr>
              <a:t>B.C.</a:t>
            </a:r>
          </a:p>
          <a:p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Purpose: </a:t>
            </a: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To give a defense of the establishment of the monarchy by showing the utter failure of the theocracy to obey the Lord through the judges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smtClean="0">
                <a:solidFill>
                  <a:srgbClr val="A0D0FF"/>
                </a:solidFill>
                <a:latin typeface="Arial Narrow" panose="020B0606020202030204" pitchFamily="34" charset="0"/>
              </a:rPr>
              <a:t>Cycles of Judges – Samson’s Marriage </a:t>
            </a:r>
            <a:r>
              <a:rPr lang="en-US" altLang="en-US" b="1" i="0" u="sng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smtClean="0">
                <a:solidFill>
                  <a:srgbClr val="FFFF99"/>
                </a:solidFill>
                <a:latin typeface="Arial Narrow" panose="020B0606020202030204" pitchFamily="34" charset="0"/>
              </a:rPr>
              <a:t> Judges 14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5105400" cy="5638800"/>
          </a:xfrm>
          <a:noFill/>
        </p:spPr>
        <p:txBody>
          <a:bodyPr/>
          <a:lstStyle/>
          <a:p>
            <a:pPr eaLnBrk="1" hangingPunct="1"/>
            <a:r>
              <a:rPr lang="en-US" altLang="en-US" b="1" dirty="0" smtClean="0">
                <a:latin typeface="Arial Narrow" panose="020B0606020202030204" pitchFamily="34" charset="0"/>
              </a:rPr>
              <a:t>God used Samson despite his lustful passion to do what was right in his own eyes. </a:t>
            </a:r>
          </a:p>
          <a:p>
            <a:pPr eaLnBrk="1" hangingPunct="1"/>
            <a:r>
              <a:rPr lang="en-US" altLang="en-US" b="1" dirty="0" smtClean="0">
                <a:latin typeface="Arial Narrow" panose="020B0606020202030204" pitchFamily="34" charset="0"/>
              </a:rPr>
              <a:t>Acts of Strength</a:t>
            </a:r>
          </a:p>
          <a:p>
            <a:pPr lvl="1" eaLnBrk="1" hangingPunct="1"/>
            <a:r>
              <a:rPr lang="en-US" altLang="en-US" b="1" dirty="0" smtClean="0">
                <a:latin typeface="Arial Narrow" panose="020B0606020202030204" pitchFamily="34" charset="0"/>
              </a:rPr>
              <a:t>Killed the lion (6)</a:t>
            </a:r>
          </a:p>
          <a:p>
            <a:pPr lvl="1" eaLnBrk="1" hangingPunct="1"/>
            <a:r>
              <a:rPr lang="en-US" altLang="en-US" b="1" dirty="0" smtClean="0">
                <a:latin typeface="Arial Narrow" panose="020B0606020202030204" pitchFamily="34" charset="0"/>
              </a:rPr>
              <a:t>Killed 30 men of Ashkelon (19)</a:t>
            </a:r>
          </a:p>
          <a:p>
            <a:pPr eaLnBrk="1" hangingPunct="1"/>
            <a:endParaRPr lang="en-US" altLang="en-US" b="1" dirty="0" smtClean="0">
              <a:latin typeface="Arial Narrow" panose="020B0606020202030204" pitchFamily="34" charset="0"/>
            </a:endParaRPr>
          </a:p>
        </p:txBody>
      </p:sp>
      <p:pic>
        <p:nvPicPr>
          <p:cNvPr id="4" name="Picture 7" descr="C:\Users\Scott\AppData\Local\Temp\Temp1_SBA jpg 2016.zip\4.8 Sams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4718" r="21666" b="9183"/>
          <a:stretch/>
        </p:blipFill>
        <p:spPr bwMode="auto">
          <a:xfrm>
            <a:off x="4991100" y="1219200"/>
            <a:ext cx="4114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76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8" grpId="0"/>
      <p:bldP spid="132099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smtClean="0">
                <a:solidFill>
                  <a:srgbClr val="A0D0FF"/>
                </a:solidFill>
                <a:latin typeface="Arial Narrow" panose="020B0606020202030204" pitchFamily="34" charset="0"/>
              </a:rPr>
              <a:t>Cycles of Judges – Samson’s Vengeance </a:t>
            </a:r>
            <a:r>
              <a:rPr lang="en-US" altLang="en-US" b="1" i="0" u="sng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smtClean="0">
                <a:solidFill>
                  <a:srgbClr val="FFFF99"/>
                </a:solidFill>
                <a:latin typeface="Arial Narrow" panose="020B0606020202030204" pitchFamily="34" charset="0"/>
              </a:rPr>
              <a:t> Judges 15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8991600" cy="5562600"/>
          </a:xfrm>
          <a:noFill/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Arial Narrow" panose="020B0606020202030204" pitchFamily="34" charset="0"/>
              </a:rPr>
              <a:t>He caught 300 foxes &amp; burns their fields for giving his wife to another man (1-5)</a:t>
            </a:r>
          </a:p>
          <a:p>
            <a:pPr eaLnBrk="1" hangingPunct="1"/>
            <a:r>
              <a:rPr lang="en-US" altLang="en-US" sz="3600" b="1" dirty="0" smtClean="0">
                <a:latin typeface="Arial Narrow" panose="020B0606020202030204" pitchFamily="34" charset="0"/>
              </a:rPr>
              <a:t>He slaughtered those who murdered his wife (6-8)</a:t>
            </a:r>
          </a:p>
          <a:p>
            <a:pPr eaLnBrk="1" hangingPunct="1"/>
            <a:r>
              <a:rPr lang="en-US" altLang="en-US" sz="3600" b="1" dirty="0" smtClean="0">
                <a:latin typeface="Arial Narrow" panose="020B0606020202030204" pitchFamily="34" charset="0"/>
              </a:rPr>
              <a:t>He broke his bonds &amp; killed 1,000 with the jawbone of a donkey (9-19)</a:t>
            </a:r>
          </a:p>
          <a:p>
            <a:pPr eaLnBrk="1" hangingPunct="1"/>
            <a:r>
              <a:rPr lang="en-US" altLang="en-US" sz="3600" b="1" dirty="0" smtClean="0">
                <a:latin typeface="Arial Narrow" panose="020B0606020202030204" pitchFamily="34" charset="0"/>
              </a:rPr>
              <a:t>He carried the gate of Gaza 40+ miles to Hebron</a:t>
            </a:r>
          </a:p>
          <a:p>
            <a:pPr eaLnBrk="1" hangingPunct="1"/>
            <a:r>
              <a:rPr lang="en-US" altLang="en-US" sz="3600" b="1" dirty="0" smtClean="0">
                <a:latin typeface="Arial Narrow" panose="020B0606020202030204" pitchFamily="34" charset="0"/>
              </a:rPr>
              <a:t>He judged for 20 years (20)</a:t>
            </a:r>
          </a:p>
          <a:p>
            <a:pPr eaLnBrk="1" hangingPunct="1"/>
            <a:endParaRPr lang="en-US" altLang="en-US" sz="3600" b="1" dirty="0" smtClean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78069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32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8" grpId="0"/>
      <p:bldP spid="132099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Cycles of Judges - Samson </a:t>
            </a:r>
            <a: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 Judges 13-16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105400"/>
          </a:xfrm>
          <a:noFill/>
          <a:ln/>
        </p:spPr>
        <p:txBody>
          <a:bodyPr/>
          <a:lstStyle/>
          <a:p>
            <a:r>
              <a:rPr lang="en-US" altLang="en-US" b="1" dirty="0" smtClean="0">
                <a:latin typeface="Arial Narrow" panose="020B0606020202030204" pitchFamily="34" charset="0"/>
              </a:rPr>
              <a:t>Samson’s downfall was his lust for Delilah</a:t>
            </a:r>
          </a:p>
          <a:p>
            <a:r>
              <a:rPr lang="en-US" altLang="en-US" b="1" dirty="0" smtClean="0">
                <a:latin typeface="Arial Narrow" panose="020B0606020202030204" pitchFamily="34" charset="0"/>
              </a:rPr>
              <a:t>He </a:t>
            </a:r>
            <a:r>
              <a:rPr lang="en-US" altLang="en-US" b="1" dirty="0">
                <a:latin typeface="Arial Narrow" panose="020B0606020202030204" pitchFamily="34" charset="0"/>
              </a:rPr>
              <a:t>avenged his eyes &amp; killed more in his death than while alive</a:t>
            </a:r>
          </a:p>
          <a:p>
            <a:r>
              <a:rPr lang="en-US" altLang="en-US" b="1" dirty="0">
                <a:latin typeface="Arial Narrow" panose="020B0606020202030204" pitchFamily="34" charset="0"/>
              </a:rPr>
              <a:t>God is able to accomplish His purpose even through people like Samson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0" grpId="0"/>
      <p:bldP spid="109571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Consequences of Disobedience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Judges </a:t>
            </a:r>
            <a:r>
              <a:rPr lang="en-US" altLang="en-US" sz="36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17-21</a:t>
            </a:r>
            <a:endParaRPr lang="en-US" altLang="en-US" sz="3600" b="1" dirty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105400"/>
          </a:xfrm>
          <a:noFill/>
          <a:ln/>
        </p:spPr>
        <p:txBody>
          <a:bodyPr/>
          <a:lstStyle/>
          <a:p>
            <a:r>
              <a:rPr lang="en-US" altLang="en-US" b="1" dirty="0" smtClean="0">
                <a:latin typeface="Arial Narrow" panose="020B0606020202030204" pitchFamily="34" charset="0"/>
              </a:rPr>
              <a:t>The final two stories serve as examples of what happens when people do what is right in their own eyes</a:t>
            </a:r>
          </a:p>
          <a:p>
            <a:r>
              <a:rPr lang="en-US" altLang="en-US" b="1" dirty="0" smtClean="0">
                <a:latin typeface="Arial Narrow" panose="020B0606020202030204" pitchFamily="34" charset="0"/>
              </a:rPr>
              <a:t>Christians are restrained by the Holy Spirit, 	religious people by fear of God, 	government is to restrain everyone</a:t>
            </a:r>
            <a:endParaRPr lang="en-US" altLang="en-US" b="1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  <p:bldP spid="57347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Consequences of Disobedience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Judges </a:t>
            </a:r>
            <a:r>
              <a:rPr lang="en-US" altLang="en-US" sz="36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17-21</a:t>
            </a:r>
            <a:endParaRPr lang="en-US" altLang="en-US" sz="3600" b="1" dirty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105400"/>
          </a:xfrm>
          <a:noFill/>
          <a:ln/>
        </p:spPr>
        <p:txBody>
          <a:bodyPr/>
          <a:lstStyle/>
          <a:p>
            <a:r>
              <a:rPr lang="en-US" altLang="en-US" b="1" dirty="0" smtClean="0">
                <a:latin typeface="Arial Narrow" panose="020B0606020202030204" pitchFamily="34" charset="0"/>
              </a:rPr>
              <a:t>Judges is a warning to all nations of the idolatry, immorality &amp; anarchy that results from pursuing paths of sin</a:t>
            </a:r>
          </a:p>
          <a:p>
            <a:r>
              <a:rPr lang="en-US" altLang="en-US" b="1" dirty="0" smtClean="0">
                <a:latin typeface="Arial Narrow" panose="020B0606020202030204" pitchFamily="34" charset="0"/>
              </a:rPr>
              <a:t>God is merciful and gracious to both forgive and bless those who repent and follow Him</a:t>
            </a:r>
          </a:p>
          <a:p>
            <a:r>
              <a:rPr lang="en-US" altLang="en-US" b="1" dirty="0" smtClean="0">
                <a:latin typeface="Arial Narrow" panose="020B0606020202030204" pitchFamily="34" charset="0"/>
              </a:rPr>
              <a:t>Revival begins with Christians becoming serious in their pursuit of holiness and service to God</a:t>
            </a:r>
            <a:endParaRPr lang="en-US" altLang="en-U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3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  <p:bldP spid="57347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3388" y="1838325"/>
            <a:ext cx="8240712" cy="2468563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sz="7200" b="1">
                <a:solidFill>
                  <a:srgbClr val="A0D0FF"/>
                </a:solidFill>
                <a:latin typeface="Manuscript" pitchFamily="18" charset="0"/>
              </a:rPr>
              <a:t>Grace Bible Church</a:t>
            </a:r>
            <a:r>
              <a:rPr lang="en-US" altLang="en-US" sz="7200" b="1" i="0">
                <a:solidFill>
                  <a:srgbClr val="A0D0FF"/>
                </a:solidFill>
                <a:latin typeface="Manuscript" pitchFamily="18" charset="0"/>
              </a:rPr>
              <a:t/>
            </a:r>
            <a:br>
              <a:rPr lang="en-US" altLang="en-US" sz="7200" b="1" i="0">
                <a:solidFill>
                  <a:srgbClr val="A0D0FF"/>
                </a:solidFill>
                <a:latin typeface="Manuscript" pitchFamily="18" charset="0"/>
              </a:rPr>
            </a:br>
            <a:r>
              <a:rPr lang="en-US" altLang="en-US" sz="5400" b="1" i="0">
                <a:solidFill>
                  <a:srgbClr val="A0D0FF"/>
                </a:solidFill>
                <a:latin typeface="Manuscript" pitchFamily="18" charset="0"/>
              </a:rPr>
              <a:t> </a:t>
            </a:r>
            <a:r>
              <a:rPr lang="en-US" altLang="en-US" sz="3600" b="1">
                <a:solidFill>
                  <a:srgbClr val="FFFF90"/>
                </a:solidFill>
                <a:latin typeface="Manuscript" pitchFamily="18" charset="0"/>
              </a:rPr>
              <a:t>Glorifying God by Making Disciples </a:t>
            </a:r>
            <a:br>
              <a:rPr lang="en-US" altLang="en-US" sz="3600" b="1">
                <a:solidFill>
                  <a:srgbClr val="FFFF90"/>
                </a:solidFill>
                <a:latin typeface="Manuscript" pitchFamily="18" charset="0"/>
              </a:rPr>
            </a:br>
            <a:r>
              <a:rPr lang="en-US" altLang="en-US" sz="3600" b="1">
                <a:solidFill>
                  <a:srgbClr val="FFFF90"/>
                </a:solidFill>
                <a:latin typeface="Manuscript" pitchFamily="18" charset="0"/>
              </a:rPr>
              <a:t>of Jesus Christ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669925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b="1">
                <a:solidFill>
                  <a:srgbClr val="FFFF99"/>
                </a:solidFill>
                <a:latin typeface="Arial Narrow" panose="020B0606020202030204" pitchFamily="34" charset="0"/>
              </a:rPr>
              <a:t>Judges  - Outline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85800"/>
            <a:ext cx="9144000" cy="6172200"/>
          </a:xfrm>
          <a:noFill/>
          <a:ln/>
        </p:spPr>
        <p:txBody>
          <a:bodyPr/>
          <a:lstStyle/>
          <a:p>
            <a:pPr marL="762000" indent="-762000">
              <a:buFontTx/>
              <a:buAutoNum type="arabicParenR"/>
            </a:pP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Causes for the Period of the Judges (1:1-3:6) </a:t>
            </a:r>
          </a:p>
          <a:p>
            <a:pPr marL="762000" indent="-762000">
              <a:buFontTx/>
              <a:buAutoNum type="arabicParenR"/>
            </a:pP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Cycles of Judges (3:7-16:31) </a:t>
            </a:r>
          </a:p>
          <a:p>
            <a:pPr marL="762000" indent="-762000">
              <a:buFontTx/>
              <a:buAutoNum type="arabicParenR"/>
            </a:pP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Consequences of Disobeying the Lord (17-21) </a:t>
            </a:r>
          </a:p>
          <a:p>
            <a:pPr marL="762000" indent="-762000">
              <a:buFontTx/>
              <a:buNone/>
            </a:pP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Sin leads to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suffering;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repentance leads to deliverance </a:t>
            </a:r>
            <a:r>
              <a:rPr lang="en-US" altLang="en-US" b="1" dirty="0">
                <a:solidFill>
                  <a:srgbClr val="FFFFFF"/>
                </a:solidFill>
                <a:latin typeface="Arial Narrow" panose="020B0606020202030204" pitchFamily="34" charset="0"/>
              </a:rPr>
              <a:t>(as warned in </a:t>
            </a:r>
            <a:r>
              <a:rPr lang="fr-FR" altLang="en-US" b="1" dirty="0" err="1" smtClean="0">
                <a:solidFill>
                  <a:srgbClr val="FFFFFF"/>
                </a:solidFill>
                <a:latin typeface="Arial Narrow" panose="020B0606020202030204" pitchFamily="34" charset="0"/>
              </a:rPr>
              <a:t>Numb</a:t>
            </a:r>
            <a:r>
              <a:rPr lang="fr-FR" altLang="en-US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. </a:t>
            </a:r>
            <a:r>
              <a:rPr lang="fr-FR" altLang="en-US" b="1" dirty="0">
                <a:solidFill>
                  <a:srgbClr val="FFFFFF"/>
                </a:solidFill>
                <a:latin typeface="Arial Narrow" panose="020B0606020202030204" pitchFamily="34" charset="0"/>
              </a:rPr>
              <a:t>26; </a:t>
            </a:r>
            <a:r>
              <a:rPr lang="fr-FR" altLang="en-US" b="1" dirty="0" err="1" smtClean="0">
                <a:solidFill>
                  <a:srgbClr val="FFFFFF"/>
                </a:solidFill>
                <a:latin typeface="Arial Narrow" panose="020B0606020202030204" pitchFamily="34" charset="0"/>
              </a:rPr>
              <a:t>Deut</a:t>
            </a:r>
            <a:r>
              <a:rPr lang="fr-FR" altLang="en-US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. </a:t>
            </a:r>
            <a:r>
              <a:rPr lang="fr-FR" altLang="en-US" b="1" dirty="0">
                <a:solidFill>
                  <a:srgbClr val="FFFFFF"/>
                </a:solidFill>
                <a:latin typeface="Arial Narrow" panose="020B0606020202030204" pitchFamily="34" charset="0"/>
              </a:rPr>
              <a:t>27-28; Joshua </a:t>
            </a:r>
            <a:r>
              <a:rPr lang="fr-FR" altLang="en-US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23-24)</a:t>
            </a:r>
            <a:endParaRPr lang="en-US" altLang="en-US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/>
      <p:bldP spid="99331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669925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The Causes for the Period of Judges</a:t>
            </a:r>
            <a:endParaRPr lang="en-US" altLang="en-US" sz="3600" b="1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62000"/>
            <a:ext cx="9144000" cy="6096000"/>
          </a:xfrm>
          <a:noFill/>
          <a:ln/>
        </p:spPr>
        <p:txBody>
          <a:bodyPr/>
          <a:lstStyle/>
          <a:p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Incomplete obedience</a:t>
            </a:r>
          </a:p>
          <a:p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Pagan nations to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be utterly destroyed because of their iniquity &amp; abominations </a:t>
            </a:r>
            <a:r>
              <a:rPr lang="en-US" altLang="en-US" b="1" dirty="0">
                <a:solidFill>
                  <a:srgbClr val="FFFFFF"/>
                </a:solidFill>
                <a:latin typeface="Arial Narrow" panose="020B0606020202030204" pitchFamily="34" charset="0"/>
              </a:rPr>
              <a:t>(Gen.  15:16; Exod. 23:23f; Leviticus 18:24-27 Deuteronomy 20:17-18)</a:t>
            </a:r>
          </a:p>
          <a:p>
            <a:pPr marL="796925" lvl="1" indent="-506413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Instead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of utterly destroying them as commanded, several tribes put them to forced labor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8" grpId="0"/>
      <p:bldP spid="10137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669925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The Causes for the Period of Judges</a:t>
            </a:r>
            <a:endParaRPr lang="en-US" altLang="en-US" sz="3600" b="1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62000"/>
            <a:ext cx="9144000" cy="6096000"/>
          </a:xfrm>
          <a:noFill/>
          <a:ln/>
        </p:spPr>
        <p:txBody>
          <a:bodyPr/>
          <a:lstStyle/>
          <a:p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Failure to Teach the next Generation</a:t>
            </a:r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marL="742950" lvl="1" indent="-454025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They served Yahweh all the days of Joshua &amp; the elders who survived him, but a new generation arose that did not know Yahweh or remember His work (2:7-10)</a:t>
            </a:r>
          </a:p>
          <a:p>
            <a:pPr marL="742950" lvl="1" indent="-454025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They did not teach them their history or to love God (Deut. 6)</a:t>
            </a:r>
          </a:p>
          <a:p>
            <a:pPr marL="742950" lvl="1" indent="-454025"/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marL="742950" lvl="1" indent="-454025"/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  <p:bldP spid="78851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669925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The Causes for the Period of Judges</a:t>
            </a:r>
            <a:endParaRPr lang="en-US" altLang="en-US" sz="3600" b="1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62000"/>
            <a:ext cx="9144000" cy="6096000"/>
          </a:xfrm>
          <a:noFill/>
          <a:ln/>
        </p:spPr>
        <p:txBody>
          <a:bodyPr/>
          <a:lstStyle/>
          <a:p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Idolatry </a:t>
            </a:r>
          </a:p>
          <a:p>
            <a:pPr marL="742950" lvl="1" indent="-454025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Not knowing Yahweh, what He had done or His commands, they fell into  idolatry </a:t>
            </a:r>
          </a:p>
          <a:p>
            <a:pPr marL="742950" lvl="1" indent="-454025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Lord would no longer drive out the nations, but they would become a test of Israel’s faithfulness </a:t>
            </a:r>
            <a:r>
              <a:rPr lang="en-US" altLang="en-US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(vs. 20-23)</a:t>
            </a:r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85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  <p:bldP spid="7885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669925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The Causes for the Period of Judges</a:t>
            </a:r>
            <a:endParaRPr lang="en-US" altLang="en-US" sz="3600" b="1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62000"/>
            <a:ext cx="9144000" cy="6096000"/>
          </a:xfrm>
          <a:noFill/>
          <a:ln/>
        </p:spPr>
        <p:txBody>
          <a:bodyPr/>
          <a:lstStyle/>
          <a:p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Intermarriage  </a:t>
            </a:r>
            <a:r>
              <a:rPr lang="en-US" altLang="en-US" b="1" dirty="0">
                <a:solidFill>
                  <a:srgbClr val="FFFFFF"/>
                </a:solidFill>
                <a:latin typeface="Arial Narrow" panose="020B0606020202030204" pitchFamily="34" charset="0"/>
              </a:rPr>
              <a:t>(See Deut. 7:3)</a:t>
            </a:r>
          </a:p>
          <a:p>
            <a:pPr marL="687388" lvl="1" indent="-396875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Intermarriage compounded the incomplete obedience and idolatry</a:t>
            </a:r>
          </a:p>
        </p:txBody>
      </p:sp>
    </p:spTree>
    <p:extLst>
      <p:ext uri="{BB962C8B-B14F-4D97-AF65-F5344CB8AC3E}">
        <p14:creationId xmlns:p14="http://schemas.microsoft.com/office/powerpoint/2010/main" val="36361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  <p:bldP spid="78851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The Cycles of Judges</a:t>
            </a:r>
            <a: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Judges 3:7-16:31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105400"/>
          </a:xfrm>
          <a:noFill/>
          <a:ln/>
        </p:spPr>
        <p:txBody>
          <a:bodyPr/>
          <a:lstStyle/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The cycle of judges went from disobedience to idolatry to oppression to repentance to deliverance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Sermon 1</Template>
  <TotalTime>1145</TotalTime>
  <Words>1432</Words>
  <Application>Microsoft Office PowerPoint</Application>
  <PresentationFormat>On-screen Show (4:3)</PresentationFormat>
  <Paragraphs>179</Paragraphs>
  <Slides>35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Arial Narrow</vt:lpstr>
      <vt:lpstr>Manuscript</vt:lpstr>
      <vt:lpstr>Wingdings</vt:lpstr>
      <vt:lpstr>Custom Design</vt:lpstr>
      <vt:lpstr>1_Custom Design</vt:lpstr>
      <vt:lpstr>Grace Bible Church  Glorifying God by Making Disciples  of Jesus Christ</vt:lpstr>
      <vt:lpstr>The Failure of the Theocracy Judges </vt:lpstr>
      <vt:lpstr>The Failure of the Theocracy Judges </vt:lpstr>
      <vt:lpstr> Judges  - Outline</vt:lpstr>
      <vt:lpstr>The Causes for the Period of Judges</vt:lpstr>
      <vt:lpstr>The Causes for the Period of Judges</vt:lpstr>
      <vt:lpstr>The Causes for the Period of Judges</vt:lpstr>
      <vt:lpstr>The Causes for the Period of Judges</vt:lpstr>
      <vt:lpstr>The Cycles of Judges Judges 3:7-16:31</vt:lpstr>
      <vt:lpstr>The Cycles of Judges - Othniel  (Judges 3:7-11)</vt:lpstr>
      <vt:lpstr>The Cycles of Judges - Ehud  Judges 3:12-30</vt:lpstr>
      <vt:lpstr>The Cycles of Judges - Shamgar  Judges 3:31</vt:lpstr>
      <vt:lpstr>The Cycles of Judges - Deborah &amp; Barack   Judges 4 &amp; 5</vt:lpstr>
      <vt:lpstr>PowerPoint Presentation</vt:lpstr>
      <vt:lpstr>Cycles of Judges - Gideon Judges 6-8:32</vt:lpstr>
      <vt:lpstr>Cycles of Judges - Gideon Judges 6-8:32</vt:lpstr>
      <vt:lpstr>PowerPoint Presentation</vt:lpstr>
      <vt:lpstr>PowerPoint Presentation</vt:lpstr>
      <vt:lpstr>PowerPoint Presentation</vt:lpstr>
      <vt:lpstr>Abimelech  Judges 8:33-9:57</vt:lpstr>
      <vt:lpstr>Cycles of Judges - Tola Judges 10:1,2</vt:lpstr>
      <vt:lpstr>Cycles of Judges - Jair  Judges 10:3-5</vt:lpstr>
      <vt:lpstr>Cycles of Judges - Jephthah  Judges 10:6-12:7</vt:lpstr>
      <vt:lpstr>PowerPoint Presentation</vt:lpstr>
      <vt:lpstr>PowerPoint Presentation</vt:lpstr>
      <vt:lpstr>Cycles of Judges - Ibzan Judges 12:8-10</vt:lpstr>
      <vt:lpstr>Cycles of Judges - Elon  Judges 12:11-12</vt:lpstr>
      <vt:lpstr>Cycles of Judges - Abdon  Judges 12:13-15</vt:lpstr>
      <vt:lpstr>Cycles of Judges – Birth of Samson   Judges 13</vt:lpstr>
      <vt:lpstr>Cycles of Judges – Samson’s Marriage   Judges 14</vt:lpstr>
      <vt:lpstr>Cycles of Judges – Samson’s Vengeance   Judges 15</vt:lpstr>
      <vt:lpstr>Cycles of Judges - Samson   Judges 13-16</vt:lpstr>
      <vt:lpstr>Consequences of Disobedience Judges 17-21</vt:lpstr>
      <vt:lpstr>Consequences of Disobedience Judges 17-21</vt:lpstr>
      <vt:lpstr>Grace Bible Church  Glorifying God by Making Disciples  of Jesus Christ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Grace Bible Church</dc:title>
  <dc:creator>Scott Harris</dc:creator>
  <cp:lastModifiedBy>Microsoft account</cp:lastModifiedBy>
  <cp:revision>63</cp:revision>
  <dcterms:modified xsi:type="dcterms:W3CDTF">2022-07-28T19:11:36Z</dcterms:modified>
</cp:coreProperties>
</file>