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61" r:id="rId2"/>
  </p:sldMasterIdLst>
  <p:notesMasterIdLst>
    <p:notesMasterId r:id="rId35"/>
  </p:notesMasterIdLst>
  <p:sldIdLst>
    <p:sldId id="288" r:id="rId3"/>
    <p:sldId id="260" r:id="rId4"/>
    <p:sldId id="310" r:id="rId5"/>
    <p:sldId id="290" r:id="rId6"/>
    <p:sldId id="291" r:id="rId7"/>
    <p:sldId id="278" r:id="rId8"/>
    <p:sldId id="292" r:id="rId9"/>
    <p:sldId id="293" r:id="rId10"/>
    <p:sldId id="279" r:id="rId11"/>
    <p:sldId id="311" r:id="rId12"/>
    <p:sldId id="295" r:id="rId13"/>
    <p:sldId id="280" r:id="rId14"/>
    <p:sldId id="296" r:id="rId15"/>
    <p:sldId id="281" r:id="rId16"/>
    <p:sldId id="297" r:id="rId17"/>
    <p:sldId id="312" r:id="rId18"/>
    <p:sldId id="313" r:id="rId19"/>
    <p:sldId id="298" r:id="rId20"/>
    <p:sldId id="283" r:id="rId21"/>
    <p:sldId id="314" r:id="rId22"/>
    <p:sldId id="299" r:id="rId23"/>
    <p:sldId id="302" r:id="rId24"/>
    <p:sldId id="303" r:id="rId25"/>
    <p:sldId id="304" r:id="rId26"/>
    <p:sldId id="286" r:id="rId27"/>
    <p:sldId id="316" r:id="rId28"/>
    <p:sldId id="315" r:id="rId29"/>
    <p:sldId id="307" r:id="rId30"/>
    <p:sldId id="287" r:id="rId31"/>
    <p:sldId id="308" r:id="rId32"/>
    <p:sldId id="309" r:id="rId33"/>
    <p:sldId id="289" r:id="rId34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DDDDDD"/>
    <a:srgbClr val="FF0000"/>
    <a:srgbClr val="0066FF"/>
    <a:srgbClr val="000066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 varScale="1">
        <p:scale>
          <a:sx n="106" d="100"/>
          <a:sy n="106" d="100"/>
        </p:scale>
        <p:origin x="112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endParaRPr lang="en-US" alt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en-US" altLang="en-US"/>
          </a:p>
        </p:txBody>
      </p:sp>
      <p:sp>
        <p:nvSpPr>
          <p:cNvPr id="4198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0"/>
            <a:r>
              <a:rPr lang="en-US" altLang="en-US" smtClean="0"/>
              <a:t>Second level</a:t>
            </a:r>
          </a:p>
          <a:p>
            <a:pPr lvl="0"/>
            <a:r>
              <a:rPr lang="en-US" altLang="en-US" smtClean="0"/>
              <a:t>Third level</a:t>
            </a:r>
          </a:p>
          <a:p>
            <a:pPr lvl="0"/>
            <a:r>
              <a:rPr lang="en-US" altLang="en-US" smtClean="0"/>
              <a:t>Fourth level</a:t>
            </a:r>
          </a:p>
          <a:p>
            <a:pPr lvl="0"/>
            <a:r>
              <a:rPr lang="en-US" altLang="en-US" smtClean="0"/>
              <a:t>Fifth level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endParaRPr lang="en-US" alt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98D651B4-063F-48D7-99C3-5BBECA8361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74162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5C5934-9C4B-4A98-BB50-D1EDD7FF47EE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757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1485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4295621-D047-4FF5-A1DE-122AEA358C5D}" type="slidenum">
              <a:rPr lang="en-US" altLang="en-US">
                <a:solidFill>
                  <a:srgbClr val="000000"/>
                </a:solidFill>
              </a:rPr>
              <a:pPr/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93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645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00E749-32BD-4B8A-8E73-460AC88B616C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901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8190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FF093F-763A-4E56-8A99-F1B34CA51EAB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655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22494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2F13B7-EA4F-4776-B649-5A73D729BD0D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921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3557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46DA40-8647-454C-8715-FFF0BBEA736E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665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1507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B22A1F-87C3-41A8-ADA9-F2F5AB3127EB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942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87501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B22A1F-87C3-41A8-ADA9-F2F5AB3127EB}" type="slidenum">
              <a:rPr lang="en-US" altLang="en-US">
                <a:solidFill>
                  <a:srgbClr val="000000"/>
                </a:solidFill>
              </a:rPr>
              <a:pPr/>
              <a:t>16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42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42571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B22A1F-87C3-41A8-ADA9-F2F5AB3127EB}" type="slidenum">
              <a:rPr lang="en-US" altLang="en-US">
                <a:solidFill>
                  <a:srgbClr val="000000"/>
                </a:solidFill>
              </a:rPr>
              <a:pPr/>
              <a:t>17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42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54003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241BC0-356F-4B7E-91B7-ABFDC32652F2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962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79665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1D0329-F592-4690-962A-6FD3B9E44D2A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686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389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D3C230-056E-405C-A247-47D0B047453E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624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54432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1D0329-F592-4690-962A-6FD3B9E44D2A}" type="slidenum">
              <a:rPr lang="en-US" altLang="en-US">
                <a:solidFill>
                  <a:srgbClr val="000000"/>
                </a:solidFill>
              </a:rPr>
              <a:pPr/>
              <a:t>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86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60841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D9BD93-53DE-420C-ABB5-9A81B8A3B50A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983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01051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564A6-F149-4B55-8729-CC331E2931E3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1044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58898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28751F-A8EA-4C14-8EE5-762613CE3126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1064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44848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99F1C3-52AC-432B-B355-72F95B195C90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1085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37776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4A4DB0-309E-4063-B6E6-3CC562AAB186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716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79365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84587F-380A-4F03-9529-0201AF41031E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1146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63401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EC4CBF-2655-4EFD-AF1E-F524D3B5FB20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727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65501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042847-1D23-48D3-B90E-E7EF002A4A46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1167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26637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77A642-1F1E-45B6-A5D6-B8E8C8037191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1187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8545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D3C230-056E-405C-A247-47D0B047453E}" type="slidenum">
              <a:rPr lang="en-US" altLang="en-US">
                <a:solidFill>
                  <a:srgbClr val="000000"/>
                </a:solidFill>
              </a:rPr>
              <a:pPr/>
              <a:t>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24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07819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2057D6-CE82-4F6A-A9F4-5EE62676E6A3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778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7355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4FFE39-D6E3-4AA3-9891-E519A300CEA9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798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8228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B5509F-3F64-4EFF-82E9-AED34354F674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819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8244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6B5425-E14E-4B45-866A-617A92500B1A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634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1956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54DB36-D81A-4DEB-90D1-049576CB5CBA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839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7084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A55701-159C-45B8-82AE-624895524581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860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8787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B93B5F-D9B5-467D-AF24-81B986F25884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645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2843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119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005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745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745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20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93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42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1269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919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228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40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399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619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291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92018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32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745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745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40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2757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13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73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2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167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736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2870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i="1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176213" indent="-176213" algn="l" rtl="0" fontAlgn="base">
        <a:spcBef>
          <a:spcPct val="20000"/>
        </a:spcBef>
        <a:spcAft>
          <a:spcPct val="0"/>
        </a:spcAft>
        <a:buChar char="•"/>
        <a:defRPr sz="40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166688" algn="l" rtl="0" fontAlgn="base">
        <a:spcBef>
          <a:spcPct val="20000"/>
        </a:spcBef>
        <a:spcAft>
          <a:spcPct val="0"/>
        </a:spcAft>
        <a:buSzPct val="85000"/>
        <a:buFont typeface="Wingdings" panose="05000000000000000000" pitchFamily="2" charset="2"/>
        <a:buChar char="Ø"/>
        <a:defRPr sz="4000" kern="1200">
          <a:solidFill>
            <a:schemeClr val="bg1"/>
          </a:solidFill>
          <a:latin typeface="+mn-lt"/>
          <a:ea typeface="+mn-ea"/>
          <a:cs typeface="+mn-cs"/>
        </a:defRPr>
      </a:lvl2pPr>
      <a:lvl3pPr marL="735013" indent="-163513" algn="l" rtl="0" fontAlgn="base">
        <a:spcBef>
          <a:spcPct val="20000"/>
        </a:spcBef>
        <a:spcAft>
          <a:spcPct val="0"/>
        </a:spcAft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3pPr>
      <a:lvl4pPr marL="1025525" indent="-176213" algn="l" rtl="0" fontAlgn="base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ü"/>
        <a:defRPr sz="3600" kern="1200">
          <a:solidFill>
            <a:schemeClr val="bg1"/>
          </a:solidFill>
          <a:latin typeface="+mn-lt"/>
          <a:ea typeface="+mn-ea"/>
          <a:cs typeface="+mn-cs"/>
        </a:defRPr>
      </a:lvl4pPr>
      <a:lvl5pPr marL="1254125" indent="-114300" algn="l" rtl="0" fontAlgn="base">
        <a:spcBef>
          <a:spcPct val="20000"/>
        </a:spcBef>
        <a:spcAft>
          <a:spcPct val="0"/>
        </a:spcAft>
        <a:buSzPct val="65000"/>
        <a:buFont typeface="Wingdings" panose="05000000000000000000" pitchFamily="2" charset="2"/>
        <a:buChar char="v"/>
        <a:defRPr sz="3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551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176213" indent="-176213" algn="l" rtl="0" eaLnBrk="0" fontAlgn="base" hangingPunct="0">
        <a:spcBef>
          <a:spcPct val="20000"/>
        </a:spcBef>
        <a:spcAft>
          <a:spcPct val="0"/>
        </a:spcAft>
        <a:buChar char="•"/>
        <a:defRPr sz="40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166688" algn="l" rtl="0" eaLnBrk="0" fontAlgn="base" hangingPunct="0">
        <a:spcBef>
          <a:spcPct val="20000"/>
        </a:spcBef>
        <a:spcAft>
          <a:spcPct val="0"/>
        </a:spcAft>
        <a:buSzPct val="85000"/>
        <a:buFont typeface="Wingdings" panose="05000000000000000000" pitchFamily="2" charset="2"/>
        <a:buChar char="Ø"/>
        <a:defRPr sz="4000">
          <a:solidFill>
            <a:schemeClr val="bg1"/>
          </a:solidFill>
          <a:latin typeface="+mn-lt"/>
          <a:cs typeface="+mn-cs"/>
        </a:defRPr>
      </a:lvl2pPr>
      <a:lvl3pPr marL="735013" indent="-163513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bg1"/>
          </a:solidFill>
          <a:latin typeface="+mn-lt"/>
          <a:cs typeface="+mn-cs"/>
        </a:defRPr>
      </a:lvl3pPr>
      <a:lvl4pPr marL="1025525" indent="-176213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ü"/>
        <a:defRPr sz="3600">
          <a:solidFill>
            <a:schemeClr val="bg1"/>
          </a:solidFill>
          <a:latin typeface="+mn-lt"/>
          <a:cs typeface="+mn-cs"/>
        </a:defRPr>
      </a:lvl4pPr>
      <a:lvl5pPr marL="1254125" indent="-1143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anose="05000000000000000000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5pPr>
      <a:lvl6pPr marL="17113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6pPr>
      <a:lvl7pPr marL="21685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7pPr>
      <a:lvl8pPr marL="26257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8pPr>
      <a:lvl9pPr marL="30829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33388" y="1838325"/>
            <a:ext cx="8240712" cy="2468563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sz="7200" b="1">
                <a:solidFill>
                  <a:srgbClr val="A0D0FF"/>
                </a:solidFill>
                <a:latin typeface="Manuscript" pitchFamily="18" charset="0"/>
              </a:rPr>
              <a:t>Grace Bible Church</a:t>
            </a:r>
            <a:r>
              <a:rPr lang="en-US" altLang="en-US" sz="7200" b="1" i="0">
                <a:solidFill>
                  <a:srgbClr val="A0D0FF"/>
                </a:solidFill>
                <a:latin typeface="Manuscript" pitchFamily="18" charset="0"/>
              </a:rPr>
              <a:t/>
            </a:r>
            <a:br>
              <a:rPr lang="en-US" altLang="en-US" sz="7200" b="1" i="0">
                <a:solidFill>
                  <a:srgbClr val="A0D0FF"/>
                </a:solidFill>
                <a:latin typeface="Manuscript" pitchFamily="18" charset="0"/>
              </a:rPr>
            </a:br>
            <a:r>
              <a:rPr lang="en-US" altLang="en-US" sz="5400" b="1" i="0">
                <a:solidFill>
                  <a:srgbClr val="A0D0FF"/>
                </a:solidFill>
                <a:latin typeface="Manuscript" pitchFamily="18" charset="0"/>
              </a:rPr>
              <a:t> </a:t>
            </a:r>
            <a:r>
              <a:rPr lang="en-US" altLang="en-US" sz="3600" b="1">
                <a:solidFill>
                  <a:srgbClr val="FFFF90"/>
                </a:solidFill>
                <a:latin typeface="Manuscript" pitchFamily="18" charset="0"/>
              </a:rPr>
              <a:t>Glorifying God by Making Disciples </a:t>
            </a:r>
            <a:br>
              <a:rPr lang="en-US" altLang="en-US" sz="3600" b="1">
                <a:solidFill>
                  <a:srgbClr val="FFFF90"/>
                </a:solidFill>
                <a:latin typeface="Manuscript" pitchFamily="18" charset="0"/>
              </a:rPr>
            </a:br>
            <a:r>
              <a:rPr lang="en-US" altLang="en-US" sz="3600" b="1">
                <a:solidFill>
                  <a:srgbClr val="FFFF90"/>
                </a:solidFill>
                <a:latin typeface="Manuscript" pitchFamily="18" charset="0"/>
              </a:rPr>
              <a:t>of Jesus Christ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Crossing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the Jordan 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 smtClean="0">
                <a:solidFill>
                  <a:srgbClr val="FFFF99"/>
                </a:solidFill>
                <a:latin typeface="Arial Narrow" panose="020B0606020202030204" pitchFamily="34" charset="0"/>
              </a:rPr>
              <a:t>Joshua 3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5715000" cy="5715000"/>
          </a:xfrm>
          <a:noFill/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FFFF"/>
                </a:solidFill>
                <a:latin typeface="Arial Narrow" panose="020B0606020202030204" pitchFamily="34" charset="0"/>
              </a:rPr>
              <a:t>The waters of the Jordan were cut off at Adam when the feet of the priest entered the Jordan river</a:t>
            </a:r>
          </a:p>
          <a:p>
            <a:pPr eaLnBrk="1" hangingPunct="1"/>
            <a:r>
              <a:rPr lang="en-US" altLang="en-US" b="1" smtClean="0">
                <a:solidFill>
                  <a:srgbClr val="FFFFFF"/>
                </a:solidFill>
                <a:latin typeface="Arial Narrow" panose="020B0606020202030204" pitchFamily="34" charset="0"/>
              </a:rPr>
              <a:t>They all crossed on dry ground (vs. 17)</a:t>
            </a:r>
          </a:p>
        </p:txBody>
      </p:sp>
      <p:pic>
        <p:nvPicPr>
          <p:cNvPr id="13316" name="Picture 4" descr="C:\Users\Scott\AppData\Local\Temp\Temp1_SBA jpg 2016.zip\3.5 Entry into Cana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5" t="28889" r="3183" b="2222"/>
          <a:stretch>
            <a:fillRect/>
          </a:stretch>
        </p:blipFill>
        <p:spPr bwMode="auto">
          <a:xfrm>
            <a:off x="5791200" y="796925"/>
            <a:ext cx="3225800" cy="606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107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9" dur="500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" dur="500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/>
      <p:bldP spid="8704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>
                <a:solidFill>
                  <a:srgbClr val="A0D0FF"/>
                </a:solidFill>
                <a:latin typeface="Arial Narrow" panose="020B0606020202030204" pitchFamily="34" charset="0"/>
              </a:rPr>
              <a:t>The Memorial stones</a:t>
            </a:r>
            <a:r>
              <a:rPr lang="en-US" altLang="en-US" b="1" i="0" u="sng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>
                <a:solidFill>
                  <a:srgbClr val="FFFF99"/>
                </a:solidFill>
                <a:latin typeface="Arial Narrow" panose="020B0606020202030204" pitchFamily="34" charset="0"/>
              </a:rPr>
              <a:t>Joshua 4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  <a:ln/>
        </p:spPr>
        <p:txBody>
          <a:bodyPr/>
          <a:lstStyle/>
          <a:p>
            <a:r>
              <a:rPr lang="en-US" altLang="en-US" sz="4400" b="1">
                <a:solidFill>
                  <a:srgbClr val="FFFFFF"/>
                </a:solidFill>
                <a:latin typeface="Arial Narrow" panose="020B0606020202030204" pitchFamily="34" charset="0"/>
              </a:rPr>
              <a:t>A stone for each tribe was picked up from the Jordan &amp; then stacked</a:t>
            </a:r>
          </a:p>
          <a:p>
            <a:r>
              <a:rPr lang="en-US" altLang="en-US" sz="4400" b="1">
                <a:solidFill>
                  <a:srgbClr val="FFFFFF"/>
                </a:solidFill>
                <a:latin typeface="Arial Narrow" panose="020B0606020202030204" pitchFamily="34" charset="0"/>
              </a:rPr>
              <a:t>This would be a memorial to what God had done (vs. 21-24)</a:t>
            </a:r>
          </a:p>
          <a:p>
            <a:r>
              <a:rPr lang="en-US" altLang="en-US" sz="4400" b="1">
                <a:solidFill>
                  <a:srgbClr val="FFFFFF"/>
                </a:solidFill>
                <a:latin typeface="Arial Narrow" panose="020B0606020202030204" pitchFamily="34" charset="0"/>
              </a:rPr>
              <a:t>Memorials are still important</a:t>
            </a:r>
          </a:p>
          <a:p>
            <a:r>
              <a:rPr lang="en-US" altLang="en-US" sz="4400" b="1">
                <a:solidFill>
                  <a:srgbClr val="FFFFFF"/>
                </a:solidFill>
                <a:latin typeface="Arial Narrow" panose="020B0606020202030204" pitchFamily="34" charset="0"/>
              </a:rPr>
              <a:t>The Jordan flowed again when the priests left its river bed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9" dur="500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" dur="500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500"/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4" dur="500"/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0" grpId="0"/>
      <p:bldP spid="89091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>
                <a:solidFill>
                  <a:srgbClr val="A0D0FF"/>
                </a:solidFill>
                <a:latin typeface="Arial Narrow" panose="020B0606020202030204" pitchFamily="34" charset="0"/>
              </a:rPr>
              <a:t>Keeping the Covenant Rites</a:t>
            </a:r>
            <a:r>
              <a:rPr lang="en-US" altLang="en-US" b="1" i="0" u="sng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>
                <a:solidFill>
                  <a:srgbClr val="FFFF99"/>
                </a:solidFill>
                <a:latin typeface="Arial Narrow" panose="020B0606020202030204" pitchFamily="34" charset="0"/>
              </a:rPr>
              <a:t>Joshua 5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  <a:ln/>
        </p:spPr>
        <p:txBody>
          <a:bodyPr/>
          <a:lstStyle/>
          <a:p>
            <a:r>
              <a:rPr lang="en-US" altLang="en-US" sz="4400" b="1">
                <a:solidFill>
                  <a:srgbClr val="FFFFFF"/>
                </a:solidFill>
                <a:latin typeface="Arial Narrow" panose="020B0606020202030204" pitchFamily="34" charset="0"/>
              </a:rPr>
              <a:t>They were vulnerable to attack</a:t>
            </a:r>
          </a:p>
          <a:p>
            <a:r>
              <a:rPr lang="en-US" altLang="en-US" sz="4400" b="1">
                <a:solidFill>
                  <a:srgbClr val="FFFFFF"/>
                </a:solidFill>
                <a:latin typeface="Arial Narrow" panose="020B0606020202030204" pitchFamily="34" charset="0"/>
              </a:rPr>
              <a:t>But the kings were afraid</a:t>
            </a:r>
          </a:p>
          <a:p>
            <a:r>
              <a:rPr lang="en-US" altLang="en-US" sz="4400" b="1">
                <a:solidFill>
                  <a:srgbClr val="FFFFFF"/>
                </a:solidFill>
                <a:latin typeface="Arial Narrow" panose="020B0606020202030204" pitchFamily="34" charset="0"/>
              </a:rPr>
              <a:t>Circumcision had not been practiced during the wilderness wanderings</a:t>
            </a:r>
          </a:p>
          <a:p>
            <a:r>
              <a:rPr lang="en-US" altLang="en-US" sz="4400" b="1">
                <a:solidFill>
                  <a:srgbClr val="FFFFFF"/>
                </a:solidFill>
                <a:latin typeface="Arial Narrow" panose="020B0606020202030204" pitchFamily="34" charset="0"/>
              </a:rPr>
              <a:t>It disabled the army before the enemy</a:t>
            </a:r>
          </a:p>
          <a:p>
            <a:r>
              <a:rPr lang="en-US" altLang="en-US" sz="4400" b="1">
                <a:solidFill>
                  <a:srgbClr val="FFFFFF"/>
                </a:solidFill>
                <a:latin typeface="Arial Narrow" panose="020B0606020202030204" pitchFamily="34" charset="0"/>
              </a:rPr>
              <a:t>Obedience to God was essential for victory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P spid="53251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>
                <a:solidFill>
                  <a:srgbClr val="A0D0FF"/>
                </a:solidFill>
                <a:latin typeface="Arial Narrow" panose="020B0606020202030204" pitchFamily="34" charset="0"/>
              </a:rPr>
              <a:t>Keeping the Covenant Rites</a:t>
            </a:r>
            <a:r>
              <a:rPr lang="en-US" altLang="en-US" b="1" i="0" u="sng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>
                <a:solidFill>
                  <a:srgbClr val="FFFF99"/>
                </a:solidFill>
                <a:latin typeface="Arial Narrow" panose="020B0606020202030204" pitchFamily="34" charset="0"/>
              </a:rPr>
              <a:t>Joshua 5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  <a:ln/>
        </p:spPr>
        <p:txBody>
          <a:bodyPr/>
          <a:lstStyle/>
          <a:p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They celebrated Passover &amp; ate some of the produce of the land</a:t>
            </a:r>
          </a:p>
          <a:p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 manna ceased the next day</a:t>
            </a:r>
          </a:p>
          <a:p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Joshua met the Captain of the Host of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Yahweh</a:t>
            </a:r>
            <a:endParaRPr lang="en-US" altLang="en-US" sz="4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8" grpId="0"/>
      <p:bldP spid="91139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>
                <a:solidFill>
                  <a:srgbClr val="A0D0FF"/>
                </a:solidFill>
                <a:latin typeface="Arial Narrow" panose="020B0606020202030204" pitchFamily="34" charset="0"/>
              </a:rPr>
              <a:t>The Conquest of Jericho</a:t>
            </a:r>
            <a:r>
              <a:rPr lang="en-US" altLang="en-US" b="1" i="0" u="sng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>
                <a:solidFill>
                  <a:srgbClr val="FFFF99"/>
                </a:solidFill>
                <a:latin typeface="Arial Narrow" panose="020B0606020202030204" pitchFamily="34" charset="0"/>
              </a:rPr>
              <a:t>Joshua 6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  <a:ln/>
        </p:spPr>
        <p:txBody>
          <a:bodyPr/>
          <a:lstStyle/>
          <a:p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They would not conquer it this strategic, walled city in the usual way</a:t>
            </a:r>
          </a:p>
          <a:p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March around it once per day for 6 days</a:t>
            </a:r>
          </a:p>
          <a:p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March around it 7 times the 7</a:t>
            </a:r>
            <a:r>
              <a:rPr lang="en-US" altLang="en-US" sz="4400" b="1" baseline="30000" dirty="0">
                <a:solidFill>
                  <a:srgbClr val="FFFFFF"/>
                </a:solidFill>
                <a:latin typeface="Arial Narrow" panose="020B0606020202030204" pitchFamily="34" charset="0"/>
              </a:rPr>
              <a:t>th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 day, then blow horns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&amp; shout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 last time</a:t>
            </a:r>
          </a:p>
          <a:p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City under the ban, only articles of worth saved for Lord’s treasury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  <p:bldP spid="54275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>
                <a:solidFill>
                  <a:srgbClr val="A0D0FF"/>
                </a:solidFill>
                <a:latin typeface="Arial Narrow" panose="020B0606020202030204" pitchFamily="34" charset="0"/>
              </a:rPr>
              <a:t>The Conquest of Jericho</a:t>
            </a:r>
            <a:r>
              <a:rPr lang="en-US" altLang="en-US" b="1" i="0" u="sng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>
                <a:solidFill>
                  <a:srgbClr val="FFFF99"/>
                </a:solidFill>
                <a:latin typeface="Arial Narrow" panose="020B0606020202030204" pitchFamily="34" charset="0"/>
              </a:rPr>
              <a:t>Joshua 6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  <a:ln/>
        </p:spPr>
        <p:txBody>
          <a:bodyPr/>
          <a:lstStyle/>
          <a:p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 walls fell down &amp; the city conquered &amp; burned with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fire</a:t>
            </a:r>
            <a:endParaRPr lang="en-US" altLang="en-US" sz="4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Picture 2" descr="I:\02 Samaria and the Center\Jericho\Jericho aerial from west, bb000501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75" r="10909" b="22331"/>
          <a:stretch/>
        </p:blipFill>
        <p:spPr bwMode="auto">
          <a:xfrm>
            <a:off x="609600" y="2590800"/>
            <a:ext cx="7467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77944" y="5486400"/>
            <a:ext cx="58855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Jericho Ruins – Ariel from West</a:t>
            </a:r>
          </a:p>
          <a:p>
            <a:r>
              <a:rPr lang="en-US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Pictorial Library of Bible Lands</a:t>
            </a:r>
            <a:endParaRPr lang="en-US" sz="2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/>
      <p:bldP spid="93187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263"/>
            <a:ext cx="9144000" cy="677108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Conquest of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Jericho</a:t>
            </a:r>
            <a:r>
              <a:rPr lang="en-US" altLang="en-US" sz="3600" b="1" dirty="0" smtClean="0">
                <a:solidFill>
                  <a:srgbClr val="FFFF99"/>
                </a:solidFill>
                <a:latin typeface="Arial Narrow" panose="020B0606020202030204" pitchFamily="34" charset="0"/>
              </a:rPr>
              <a:t> - Joshua </a:t>
            </a: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6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79371"/>
            <a:ext cx="9144000" cy="6178629"/>
          </a:xfrm>
          <a:noFill/>
          <a:ln/>
        </p:spPr>
        <p:txBody>
          <a:bodyPr/>
          <a:lstStyle/>
          <a:p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Archeological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evidence confirms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it</a:t>
            </a:r>
            <a:endParaRPr lang="en-US" altLang="en-US" sz="4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2601" y="5962429"/>
            <a:ext cx="7941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Jericho Excavation cut – South – with burn layer</a:t>
            </a:r>
            <a:endParaRPr lang="en-US" sz="3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300515"/>
            <a:ext cx="7143173" cy="476211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flipH="1" flipV="1">
            <a:off x="5334000" y="4271702"/>
            <a:ext cx="228600" cy="1399547"/>
          </a:xfrm>
          <a:prstGeom prst="straightConnector1">
            <a:avLst/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>
            <a:outerShdw blurRad="139700" dist="63500" dir="5400000" algn="t" rotWithShape="0">
              <a:schemeClr val="tx1">
                <a:alpha val="99000"/>
              </a:schemeClr>
            </a:outerShdw>
          </a:effectLst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6850340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/>
      <p:bldP spid="9318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>
                <a:solidFill>
                  <a:srgbClr val="A0D0FF"/>
                </a:solidFill>
                <a:latin typeface="Arial Narrow" panose="020B0606020202030204" pitchFamily="34" charset="0"/>
              </a:rPr>
              <a:t>The Conquest of Jericho</a:t>
            </a:r>
            <a:r>
              <a:rPr lang="en-US" altLang="en-US" b="1" i="0" u="sng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>
                <a:solidFill>
                  <a:srgbClr val="FFFF99"/>
                </a:solidFill>
                <a:latin typeface="Arial Narrow" panose="020B0606020202030204" pitchFamily="34" charset="0"/>
              </a:rPr>
              <a:t>Joshua 6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  <a:ln/>
        </p:spPr>
        <p:txBody>
          <a:bodyPr/>
          <a:lstStyle/>
          <a:p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Rahab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protected. She marries Salmon &amp; gave birth to Boaz, the great-grandfather of king David</a:t>
            </a:r>
          </a:p>
          <a:p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A curse would be on whoever rebuilt it</a:t>
            </a:r>
          </a:p>
        </p:txBody>
      </p:sp>
    </p:spTree>
    <p:extLst>
      <p:ext uri="{BB962C8B-B14F-4D97-AF65-F5344CB8AC3E}">
        <p14:creationId xmlns:p14="http://schemas.microsoft.com/office/powerpoint/2010/main" val="8712239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6" grpId="0"/>
      <p:bldP spid="93187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>
                <a:solidFill>
                  <a:srgbClr val="A0D0FF"/>
                </a:solidFill>
                <a:latin typeface="Arial Narrow" panose="020B0606020202030204" pitchFamily="34" charset="0"/>
              </a:rPr>
              <a:t>Defeat at Ai</a:t>
            </a:r>
            <a:r>
              <a:rPr lang="en-US" altLang="en-US" b="1" i="0" u="sng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>
                <a:solidFill>
                  <a:srgbClr val="FFFF99"/>
                </a:solidFill>
                <a:latin typeface="Arial Narrow" panose="020B0606020202030204" pitchFamily="34" charset="0"/>
              </a:rPr>
              <a:t>Joshua 7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Joshua only sent 3,000 to conquer Ai</a:t>
            </a:r>
          </a:p>
          <a:p>
            <a:pPr>
              <a:lnSpc>
                <a:spcPct val="90000"/>
              </a:lnSpc>
            </a:pP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They were defeated &amp; 36 killed</a:t>
            </a:r>
          </a:p>
          <a:p>
            <a:pPr>
              <a:lnSpc>
                <a:spcPct val="90000"/>
              </a:lnSpc>
            </a:pP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They had not kept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Yahweh’s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covenant</a:t>
            </a:r>
          </a:p>
          <a:p>
            <a:pPr>
              <a:lnSpc>
                <a:spcPct val="90000"/>
              </a:lnSpc>
            </a:pPr>
            <a:r>
              <a:rPr lang="en-US" altLang="en-US" sz="44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Achan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 was found out, he gave glory to God by his confession  (vs. 19-21)</a:t>
            </a:r>
          </a:p>
          <a:p>
            <a:pPr>
              <a:lnSpc>
                <a:spcPct val="90000"/>
              </a:lnSpc>
            </a:pPr>
            <a:r>
              <a:rPr lang="en-US" altLang="en-US" sz="44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Achan’s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 disobedience resulted in the defeat of the army &amp; destruction of him, his family &amp; all his belongings.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5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4" grpId="0"/>
      <p:bldP spid="95235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>
                <a:solidFill>
                  <a:srgbClr val="A0D0FF"/>
                </a:solidFill>
                <a:latin typeface="Arial Narrow" panose="020B0606020202030204" pitchFamily="34" charset="0"/>
              </a:rPr>
              <a:t>Conquest of Ai</a:t>
            </a:r>
            <a:r>
              <a:rPr lang="en-US" altLang="en-US" b="1" i="0" u="sng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>
                <a:solidFill>
                  <a:srgbClr val="FFFF99"/>
                </a:solidFill>
                <a:latin typeface="Arial Narrow" panose="020B0606020202030204" pitchFamily="34" charset="0"/>
              </a:rPr>
              <a:t>Joshua 8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They obeyed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Yahweh’s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instructions</a:t>
            </a:r>
          </a:p>
          <a:p>
            <a:pPr>
              <a:lnSpc>
                <a:spcPct val="90000"/>
              </a:lnSpc>
            </a:pP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They set an ambush, destroyed the city &amp; then the men of war</a:t>
            </a:r>
          </a:p>
          <a:p>
            <a:pPr>
              <a:lnSpc>
                <a:spcPct val="90000"/>
              </a:lnSpc>
            </a:pP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Obedience to the Lord resulted in victory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!</a:t>
            </a:r>
            <a:endParaRPr lang="en-US" altLang="en-US" sz="4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  <p:bldP spid="5632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Conquest &amp; Establishing the Theocracy</a:t>
            </a:r>
            <a:r>
              <a:rPr lang="en-US" altLang="en-US" b="1" i="0" u="sng" dirty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The Book of Joshua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105400"/>
          </a:xfrm>
          <a:noFill/>
          <a:ln/>
        </p:spPr>
        <p:txBody>
          <a:bodyPr/>
          <a:lstStyle/>
          <a:p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Most High is ruler over the realm of mankind </a:t>
            </a:r>
            <a:r>
              <a:rPr lang="en-US" altLang="en-US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(Daniel 4)</a:t>
            </a:r>
            <a:endParaRPr lang="en-US" altLang="en-US" b="1" dirty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God has chosen a people for Himself and prepared them to be a holy nation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50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Conquest of Ai</a:t>
            </a:r>
            <a:r>
              <a:rPr lang="en-US" altLang="en-US" b="1" i="0" u="sng" dirty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Joshua 8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Joshua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fulfilled Deut. 27-28 – Built altar, read law, blessings &amp; curses on Mt </a:t>
            </a:r>
            <a:r>
              <a:rPr lang="en-US" altLang="en-US" sz="44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Ebal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 and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Arial Narrow" panose="020B0606020202030204" pitchFamily="34" charset="0"/>
              </a:rPr>
              <a:t>Gerazim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>
              <a:lnSpc>
                <a:spcPct val="90000"/>
              </a:lnSpc>
            </a:pPr>
            <a:endParaRPr lang="en-US" altLang="en-US" sz="4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Picture 2" descr="I:\02 Samaria and the Center\Shechem and Mount Gerizim\Mount Gerizim, Shechem, Mount Ebal from east, tb0501063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534958"/>
            <a:ext cx="5916613" cy="393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495800" y="6469063"/>
            <a:ext cx="3886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indent="-176213" algn="l" rtl="0" fontAlgn="base">
              <a:spcBef>
                <a:spcPct val="20000"/>
              </a:spcBef>
              <a:spcAft>
                <a:spcPct val="0"/>
              </a:spcAft>
              <a:buChar char="•"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166688" algn="l" rtl="0" fontAlgn="base">
              <a:spcBef>
                <a:spcPct val="20000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Ø"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35013" indent="-163513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25525" indent="-176213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ü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54125" indent="-114300" algn="l" rtl="0" fontAlgn="base">
              <a:spcBef>
                <a:spcPct val="20000"/>
              </a:spcBef>
              <a:spcAft>
                <a:spcPct val="0"/>
              </a:spcAft>
              <a:buSzPct val="65000"/>
              <a:buFont typeface="Wingdings" panose="05000000000000000000" pitchFamily="2" charset="2"/>
              <a:buChar char="v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2400" b="1" smtClean="0">
                <a:solidFill>
                  <a:srgbClr val="FFFFFF"/>
                </a:solidFill>
                <a:latin typeface="Arial Narrow" panose="020B0606020202030204" pitchFamily="34" charset="0"/>
              </a:rPr>
              <a:t>Pictorial Library of Bible Lands</a:t>
            </a:r>
            <a:endParaRPr lang="en-US" altLang="en-US" sz="2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810000" y="3370907"/>
            <a:ext cx="1649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indent="-176213" algn="l" rtl="0" fontAlgn="base">
              <a:spcBef>
                <a:spcPct val="20000"/>
              </a:spcBef>
              <a:spcAft>
                <a:spcPct val="0"/>
              </a:spcAft>
              <a:buChar char="•"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166688" algn="l" rtl="0" fontAlgn="base">
              <a:spcBef>
                <a:spcPct val="20000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Ø"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35013" indent="-163513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25525" indent="-176213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ü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54125" indent="-114300" algn="l" rtl="0" fontAlgn="base">
              <a:spcBef>
                <a:spcPct val="20000"/>
              </a:spcBef>
              <a:spcAft>
                <a:spcPct val="0"/>
              </a:spcAft>
              <a:buSzPct val="65000"/>
              <a:buFont typeface="Wingdings" panose="05000000000000000000" pitchFamily="2" charset="2"/>
              <a:buChar char="v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Tx/>
              <a:buNone/>
            </a:pPr>
            <a:r>
              <a:rPr lang="en-US" altLang="en-US" sz="2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Mt Gerizim</a:t>
            </a:r>
            <a:r>
              <a:rPr lang="en-US" altLang="en-US" sz="2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endParaRPr lang="en-US" altLang="en-US" sz="2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315200" y="3396936"/>
            <a:ext cx="1649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indent="-176213" algn="l" rtl="0" fontAlgn="base">
              <a:spcBef>
                <a:spcPct val="20000"/>
              </a:spcBef>
              <a:spcAft>
                <a:spcPct val="0"/>
              </a:spcAft>
              <a:buChar char="•"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166688" algn="l" rtl="0" fontAlgn="base">
              <a:spcBef>
                <a:spcPct val="20000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Ø"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35013" indent="-163513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25525" indent="-176213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ü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54125" indent="-114300" algn="l" rtl="0" fontAlgn="base">
              <a:spcBef>
                <a:spcPct val="20000"/>
              </a:spcBef>
              <a:spcAft>
                <a:spcPct val="0"/>
              </a:spcAft>
              <a:buSzPct val="65000"/>
              <a:buFont typeface="Wingdings" panose="05000000000000000000" pitchFamily="2" charset="2"/>
              <a:buChar char="v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Tx/>
              <a:buNone/>
            </a:pPr>
            <a:r>
              <a:rPr lang="en-US" altLang="en-US" sz="2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Mt </a:t>
            </a:r>
            <a:r>
              <a:rPr lang="en-US" altLang="en-US" sz="24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Ebal</a:t>
            </a:r>
            <a:r>
              <a:rPr lang="en-US" altLang="en-US" sz="2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endParaRPr lang="en-US" altLang="en-US" sz="2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459413" y="4742507"/>
            <a:ext cx="1649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indent="-176213" algn="l" rtl="0" fontAlgn="base">
              <a:spcBef>
                <a:spcPct val="20000"/>
              </a:spcBef>
              <a:spcAft>
                <a:spcPct val="0"/>
              </a:spcAft>
              <a:buChar char="•"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166688" algn="l" rtl="0" fontAlgn="base">
              <a:spcBef>
                <a:spcPct val="20000"/>
              </a:spcBef>
              <a:spcAft>
                <a:spcPct val="0"/>
              </a:spcAft>
              <a:buSzPct val="85000"/>
              <a:buFont typeface="Wingdings" panose="05000000000000000000" pitchFamily="2" charset="2"/>
              <a:buChar char="Ø"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35013" indent="-163513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25525" indent="-176213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ü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54125" indent="-114300" algn="l" rtl="0" fontAlgn="base">
              <a:spcBef>
                <a:spcPct val="20000"/>
              </a:spcBef>
              <a:spcAft>
                <a:spcPct val="0"/>
              </a:spcAft>
              <a:buSzPct val="65000"/>
              <a:buFont typeface="Wingdings" panose="05000000000000000000" pitchFamily="2" charset="2"/>
              <a:buChar char="v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Tx/>
              <a:buNone/>
            </a:pPr>
            <a:r>
              <a:rPr lang="en-US" altLang="en-US" sz="24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Shechem</a:t>
            </a:r>
            <a:endParaRPr lang="en-US" altLang="en-US" sz="2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78892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  <p:bldP spid="56323" grpId="0" build="p"/>
      <p:bldP spid="5" grpId="0" build="p"/>
      <p:bldP spid="6" grpId="0" build="p"/>
      <p:bldP spid="8" grpId="0" build="p"/>
      <p:bldP spid="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>
                <a:solidFill>
                  <a:srgbClr val="A0D0FF"/>
                </a:solidFill>
                <a:latin typeface="Arial Narrow" panose="020B0606020202030204" pitchFamily="34" charset="0"/>
              </a:rPr>
              <a:t>A Hasty Covenant</a:t>
            </a:r>
            <a:r>
              <a:rPr lang="en-US" altLang="en-US" b="1" i="0" u="sng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>
                <a:solidFill>
                  <a:srgbClr val="FFFF99"/>
                </a:solidFill>
                <a:latin typeface="Arial Narrow" panose="020B0606020202030204" pitchFamily="34" charset="0"/>
              </a:rPr>
              <a:t>Joshua 9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  <a:ln/>
        </p:spPr>
        <p:txBody>
          <a:bodyPr/>
          <a:lstStyle/>
          <a:p>
            <a:r>
              <a:rPr lang="en-US" altLang="en-US" sz="4400" b="1">
                <a:solidFill>
                  <a:srgbClr val="FFFFFF"/>
                </a:solidFill>
                <a:latin typeface="Arial Narrow" panose="020B0606020202030204" pitchFamily="34" charset="0"/>
              </a:rPr>
              <a:t>Gibeonites wisely planned to deceive Israel in order to spare their own lives</a:t>
            </a:r>
          </a:p>
          <a:p>
            <a:r>
              <a:rPr lang="en-US" altLang="en-US" sz="4400" b="1">
                <a:solidFill>
                  <a:srgbClr val="FFFFFF"/>
                </a:solidFill>
                <a:latin typeface="Arial Narrow" panose="020B0606020202030204" pitchFamily="34" charset="0"/>
              </a:rPr>
              <a:t>Joshua did not seek the Lord first &amp; was deceived by them</a:t>
            </a:r>
          </a:p>
          <a:p>
            <a:r>
              <a:rPr lang="en-US" altLang="en-US" sz="4400" b="1">
                <a:solidFill>
                  <a:srgbClr val="FFFFFF"/>
                </a:solidFill>
                <a:latin typeface="Arial Narrow" panose="020B0606020202030204" pitchFamily="34" charset="0"/>
              </a:rPr>
              <a:t>The Gibeonites became servants – hewers of wood, haulers of water</a:t>
            </a:r>
          </a:p>
          <a:p>
            <a:endParaRPr lang="en-US" altLang="en-US" sz="4400" b="1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/>
      <p:bldP spid="9728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669925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>
                <a:solidFill>
                  <a:srgbClr val="A0D0FF"/>
                </a:solidFill>
                <a:latin typeface="Arial Narrow" panose="020B0606020202030204" pitchFamily="34" charset="0"/>
              </a:rPr>
              <a:t>Conquest of the South</a:t>
            </a:r>
            <a:r>
              <a:rPr lang="en-US" altLang="en-US" sz="3600" b="1">
                <a:solidFill>
                  <a:srgbClr val="FFFF99"/>
                </a:solidFill>
                <a:latin typeface="Arial Narrow" panose="020B0606020202030204" pitchFamily="34" charset="0"/>
              </a:rPr>
              <a:t>   - Joshua 10</a:t>
            </a:r>
          </a:p>
        </p:txBody>
      </p:sp>
      <p:pic>
        <p:nvPicPr>
          <p:cNvPr id="103431" name="Picture 7" descr="Gibeon Campaig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r="35834" b="4762"/>
          <a:stretch>
            <a:fillRect/>
          </a:stretch>
        </p:blipFill>
        <p:spPr bwMode="auto">
          <a:xfrm>
            <a:off x="3581400" y="762000"/>
            <a:ext cx="55626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32" name="Rectangle 8"/>
          <p:cNvSpPr>
            <a:spLocks noChangeArrowheads="1"/>
          </p:cNvSpPr>
          <p:nvPr/>
        </p:nvSpPr>
        <p:spPr bwMode="auto">
          <a:xfrm>
            <a:off x="0" y="990600"/>
            <a:ext cx="37338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176213" indent="-176213" algn="l">
              <a:spcBef>
                <a:spcPct val="20000"/>
              </a:spcBef>
              <a:buChar char="•"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166688" algn="l">
              <a:spcBef>
                <a:spcPct val="20000"/>
              </a:spcBef>
              <a:buSzPct val="85000"/>
              <a:buFont typeface="Wingdings" panose="05000000000000000000" pitchFamily="2" charset="2"/>
              <a:buChar char="Ø"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35013" indent="-163513" algn="l">
              <a:spcBef>
                <a:spcPct val="20000"/>
              </a:spcBef>
              <a:buChar char="•"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5525" indent="-176213" algn="l">
              <a:spcBef>
                <a:spcPct val="20000"/>
              </a:spcBef>
              <a:buSzPct val="80000"/>
              <a:buFont typeface="Wingdings" panose="05000000000000000000" pitchFamily="2" charset="2"/>
              <a:buChar char="ü"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54125" indent="-114300" algn="l">
              <a:spcBef>
                <a:spcPct val="20000"/>
              </a:spcBef>
              <a:buSzPct val="65000"/>
              <a:buFont typeface="Wingdings" panose="05000000000000000000" pitchFamily="2" charset="2"/>
              <a:buChar char="v"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711325" indent="-114300" fontAlgn="base">
              <a:spcBef>
                <a:spcPct val="20000"/>
              </a:spcBef>
              <a:spcAft>
                <a:spcPct val="0"/>
              </a:spcAft>
              <a:buSzPct val="65000"/>
              <a:buFont typeface="Wingdings" panose="05000000000000000000" pitchFamily="2" charset="2"/>
              <a:buChar char="v"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168525" indent="-114300" fontAlgn="base">
              <a:spcBef>
                <a:spcPct val="20000"/>
              </a:spcBef>
              <a:spcAft>
                <a:spcPct val="0"/>
              </a:spcAft>
              <a:buSzPct val="65000"/>
              <a:buFont typeface="Wingdings" panose="05000000000000000000" pitchFamily="2" charset="2"/>
              <a:buChar char="v"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625725" indent="-114300" fontAlgn="base">
              <a:spcBef>
                <a:spcPct val="20000"/>
              </a:spcBef>
              <a:spcAft>
                <a:spcPct val="0"/>
              </a:spcAft>
              <a:buSzPct val="65000"/>
              <a:buFont typeface="Wingdings" panose="05000000000000000000" pitchFamily="2" charset="2"/>
              <a:buChar char="v"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082925" indent="-114300" fontAlgn="base">
              <a:spcBef>
                <a:spcPct val="20000"/>
              </a:spcBef>
              <a:spcAft>
                <a:spcPct val="0"/>
              </a:spcAft>
              <a:buSzPct val="65000"/>
              <a:buFont typeface="Wingdings" panose="05000000000000000000" pitchFamily="2" charset="2"/>
              <a:buChar char="v"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400" b="1">
                <a:solidFill>
                  <a:srgbClr val="FFFFFF"/>
                </a:solidFill>
                <a:latin typeface="Arial Narrow" panose="020B0606020202030204" pitchFamily="34" charset="0"/>
              </a:rPr>
              <a:t>Five Amorite kings attack Gibeon</a:t>
            </a:r>
          </a:p>
          <a:p>
            <a:r>
              <a:rPr lang="en-US" altLang="en-US" sz="4400" b="1">
                <a:solidFill>
                  <a:srgbClr val="FFFFFF"/>
                </a:solidFill>
                <a:latin typeface="Arial Narrow" panose="020B0606020202030204" pitchFamily="34" charset="0"/>
              </a:rPr>
              <a:t>Israel mobilized &amp; attacks suddenly</a:t>
            </a:r>
          </a:p>
          <a:p>
            <a:endParaRPr lang="en-US" altLang="en-US" sz="4400" b="1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103438" name="Line 14"/>
          <p:cNvSpPr>
            <a:spLocks noChangeShapeType="1"/>
          </p:cNvSpPr>
          <p:nvPr/>
        </p:nvSpPr>
        <p:spPr bwMode="auto">
          <a:xfrm flipV="1">
            <a:off x="5410200" y="3962400"/>
            <a:ext cx="304800" cy="762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9" name="Freeform 15"/>
          <p:cNvSpPr>
            <a:spLocks/>
          </p:cNvSpPr>
          <p:nvPr/>
        </p:nvSpPr>
        <p:spPr bwMode="auto">
          <a:xfrm>
            <a:off x="5715000" y="3867150"/>
            <a:ext cx="1082675" cy="209550"/>
          </a:xfrm>
          <a:custGeom>
            <a:avLst/>
            <a:gdLst>
              <a:gd name="T0" fmla="*/ 0 w 682"/>
              <a:gd name="T1" fmla="*/ 60 h 132"/>
              <a:gd name="T2" fmla="*/ 96 w 682"/>
              <a:gd name="T3" fmla="*/ 108 h 132"/>
              <a:gd name="T4" fmla="*/ 293 w 682"/>
              <a:gd name="T5" fmla="*/ 132 h 132"/>
              <a:gd name="T6" fmla="*/ 432 w 682"/>
              <a:gd name="T7" fmla="*/ 108 h 132"/>
              <a:gd name="T8" fmla="*/ 501 w 682"/>
              <a:gd name="T9" fmla="*/ 14 h 132"/>
              <a:gd name="T10" fmla="*/ 626 w 682"/>
              <a:gd name="T11" fmla="*/ 21 h 132"/>
              <a:gd name="T12" fmla="*/ 626 w 682"/>
              <a:gd name="T13" fmla="*/ 21 h 132"/>
              <a:gd name="T14" fmla="*/ 682 w 682"/>
              <a:gd name="T15" fmla="*/ 6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82" h="132">
                <a:moveTo>
                  <a:pt x="0" y="60"/>
                </a:moveTo>
                <a:cubicBezTo>
                  <a:pt x="24" y="80"/>
                  <a:pt x="47" y="96"/>
                  <a:pt x="96" y="108"/>
                </a:cubicBezTo>
                <a:cubicBezTo>
                  <a:pt x="145" y="120"/>
                  <a:pt x="237" y="132"/>
                  <a:pt x="293" y="132"/>
                </a:cubicBezTo>
                <a:cubicBezTo>
                  <a:pt x="349" y="132"/>
                  <a:pt x="397" y="128"/>
                  <a:pt x="432" y="108"/>
                </a:cubicBezTo>
                <a:cubicBezTo>
                  <a:pt x="467" y="88"/>
                  <a:pt x="469" y="28"/>
                  <a:pt x="501" y="14"/>
                </a:cubicBezTo>
                <a:cubicBezTo>
                  <a:pt x="533" y="0"/>
                  <a:pt x="605" y="20"/>
                  <a:pt x="626" y="21"/>
                </a:cubicBezTo>
                <a:cubicBezTo>
                  <a:pt x="647" y="22"/>
                  <a:pt x="617" y="14"/>
                  <a:pt x="626" y="21"/>
                </a:cubicBezTo>
                <a:cubicBezTo>
                  <a:pt x="635" y="28"/>
                  <a:pt x="670" y="53"/>
                  <a:pt x="682" y="62"/>
                </a:cubicBezTo>
              </a:path>
            </a:pathLst>
          </a:custGeom>
          <a:noFill/>
          <a:ln w="28575" cap="flat" cmpd="sng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0" name="Freeform 16"/>
          <p:cNvSpPr>
            <a:spLocks/>
          </p:cNvSpPr>
          <p:nvPr/>
        </p:nvSpPr>
        <p:spPr bwMode="auto">
          <a:xfrm>
            <a:off x="6781800" y="3155950"/>
            <a:ext cx="411163" cy="806450"/>
          </a:xfrm>
          <a:custGeom>
            <a:avLst/>
            <a:gdLst>
              <a:gd name="T0" fmla="*/ 0 w 259"/>
              <a:gd name="T1" fmla="*/ 508 h 508"/>
              <a:gd name="T2" fmla="*/ 86 w 259"/>
              <a:gd name="T3" fmla="*/ 337 h 508"/>
              <a:gd name="T4" fmla="*/ 144 w 259"/>
              <a:gd name="T5" fmla="*/ 220 h 508"/>
              <a:gd name="T6" fmla="*/ 163 w 259"/>
              <a:gd name="T7" fmla="*/ 136 h 508"/>
              <a:gd name="T8" fmla="*/ 246 w 259"/>
              <a:gd name="T9" fmla="*/ 18 h 508"/>
              <a:gd name="T10" fmla="*/ 240 w 259"/>
              <a:gd name="T11" fmla="*/ 28 h 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9" h="508">
                <a:moveTo>
                  <a:pt x="0" y="508"/>
                </a:moveTo>
                <a:cubicBezTo>
                  <a:pt x="14" y="480"/>
                  <a:pt x="62" y="385"/>
                  <a:pt x="86" y="337"/>
                </a:cubicBezTo>
                <a:cubicBezTo>
                  <a:pt x="110" y="289"/>
                  <a:pt x="131" y="254"/>
                  <a:pt x="144" y="220"/>
                </a:cubicBezTo>
                <a:cubicBezTo>
                  <a:pt x="157" y="186"/>
                  <a:pt x="146" y="170"/>
                  <a:pt x="163" y="136"/>
                </a:cubicBezTo>
                <a:cubicBezTo>
                  <a:pt x="180" y="102"/>
                  <a:pt x="233" y="36"/>
                  <a:pt x="246" y="18"/>
                </a:cubicBezTo>
                <a:cubicBezTo>
                  <a:pt x="259" y="0"/>
                  <a:pt x="241" y="26"/>
                  <a:pt x="240" y="28"/>
                </a:cubicBezTo>
              </a:path>
            </a:pathLst>
          </a:custGeom>
          <a:noFill/>
          <a:ln w="38100" cap="flat" cmpd="sng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1" name="Freeform 17"/>
          <p:cNvSpPr>
            <a:spLocks/>
          </p:cNvSpPr>
          <p:nvPr/>
        </p:nvSpPr>
        <p:spPr bwMode="auto">
          <a:xfrm>
            <a:off x="6324600" y="3128963"/>
            <a:ext cx="858838" cy="223837"/>
          </a:xfrm>
          <a:custGeom>
            <a:avLst/>
            <a:gdLst>
              <a:gd name="T0" fmla="*/ 0 w 541"/>
              <a:gd name="T1" fmla="*/ 141 h 141"/>
              <a:gd name="T2" fmla="*/ 96 w 541"/>
              <a:gd name="T3" fmla="*/ 93 h 141"/>
              <a:gd name="T4" fmla="*/ 240 w 541"/>
              <a:gd name="T5" fmla="*/ 45 h 141"/>
              <a:gd name="T6" fmla="*/ 312 w 541"/>
              <a:gd name="T7" fmla="*/ 76 h 141"/>
              <a:gd name="T8" fmla="*/ 388 w 541"/>
              <a:gd name="T9" fmla="*/ 83 h 141"/>
              <a:gd name="T10" fmla="*/ 485 w 541"/>
              <a:gd name="T11" fmla="*/ 42 h 141"/>
              <a:gd name="T12" fmla="*/ 541 w 541"/>
              <a:gd name="T13" fmla="*/ 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1" h="141">
                <a:moveTo>
                  <a:pt x="0" y="141"/>
                </a:moveTo>
                <a:cubicBezTo>
                  <a:pt x="28" y="125"/>
                  <a:pt x="56" y="109"/>
                  <a:pt x="96" y="93"/>
                </a:cubicBezTo>
                <a:cubicBezTo>
                  <a:pt x="136" y="77"/>
                  <a:pt x="204" y="48"/>
                  <a:pt x="240" y="45"/>
                </a:cubicBezTo>
                <a:cubicBezTo>
                  <a:pt x="276" y="42"/>
                  <a:pt x="288" y="70"/>
                  <a:pt x="312" y="76"/>
                </a:cubicBezTo>
                <a:cubicBezTo>
                  <a:pt x="336" y="82"/>
                  <a:pt x="359" y="89"/>
                  <a:pt x="388" y="83"/>
                </a:cubicBezTo>
                <a:cubicBezTo>
                  <a:pt x="417" y="77"/>
                  <a:pt x="459" y="56"/>
                  <a:pt x="485" y="42"/>
                </a:cubicBezTo>
                <a:cubicBezTo>
                  <a:pt x="511" y="28"/>
                  <a:pt x="529" y="9"/>
                  <a:pt x="541" y="0"/>
                </a:cubicBezTo>
              </a:path>
            </a:pathLst>
          </a:custGeom>
          <a:noFill/>
          <a:ln w="28575" cap="flat" cmpd="sng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2" name="Freeform 18"/>
          <p:cNvSpPr>
            <a:spLocks/>
          </p:cNvSpPr>
          <p:nvPr/>
        </p:nvSpPr>
        <p:spPr bwMode="auto">
          <a:xfrm>
            <a:off x="6934200" y="2743200"/>
            <a:ext cx="328613" cy="381000"/>
          </a:xfrm>
          <a:custGeom>
            <a:avLst/>
            <a:gdLst>
              <a:gd name="T0" fmla="*/ 192 w 207"/>
              <a:gd name="T1" fmla="*/ 240 h 240"/>
              <a:gd name="T2" fmla="*/ 205 w 207"/>
              <a:gd name="T3" fmla="*/ 139 h 240"/>
              <a:gd name="T4" fmla="*/ 178 w 207"/>
              <a:gd name="T5" fmla="*/ 97 h 240"/>
              <a:gd name="T6" fmla="*/ 144 w 207"/>
              <a:gd name="T7" fmla="*/ 48 h 240"/>
              <a:gd name="T8" fmla="*/ 0 w 207"/>
              <a:gd name="T9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240">
                <a:moveTo>
                  <a:pt x="192" y="240"/>
                </a:moveTo>
                <a:cubicBezTo>
                  <a:pt x="194" y="223"/>
                  <a:pt x="207" y="163"/>
                  <a:pt x="205" y="139"/>
                </a:cubicBezTo>
                <a:cubicBezTo>
                  <a:pt x="203" y="115"/>
                  <a:pt x="188" y="112"/>
                  <a:pt x="178" y="97"/>
                </a:cubicBezTo>
                <a:cubicBezTo>
                  <a:pt x="168" y="82"/>
                  <a:pt x="174" y="64"/>
                  <a:pt x="144" y="48"/>
                </a:cubicBezTo>
                <a:cubicBezTo>
                  <a:pt x="114" y="32"/>
                  <a:pt x="56" y="20"/>
                  <a:pt x="0" y="0"/>
                </a:cubicBezTo>
              </a:path>
            </a:pathLst>
          </a:custGeom>
          <a:noFill/>
          <a:ln w="57150" cap="flat" cmpd="sng">
            <a:solidFill>
              <a:srgbClr val="FF33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3" name="Freeform 19"/>
          <p:cNvSpPr>
            <a:spLocks/>
          </p:cNvSpPr>
          <p:nvPr/>
        </p:nvSpPr>
        <p:spPr bwMode="auto">
          <a:xfrm>
            <a:off x="6973888" y="2438400"/>
            <a:ext cx="1331912" cy="196850"/>
          </a:xfrm>
          <a:custGeom>
            <a:avLst/>
            <a:gdLst>
              <a:gd name="T0" fmla="*/ 839 w 839"/>
              <a:gd name="T1" fmla="*/ 0 h 124"/>
              <a:gd name="T2" fmla="*/ 729 w 839"/>
              <a:gd name="T3" fmla="*/ 19 h 124"/>
              <a:gd name="T4" fmla="*/ 666 w 839"/>
              <a:gd name="T5" fmla="*/ 88 h 124"/>
              <a:gd name="T6" fmla="*/ 599 w 839"/>
              <a:gd name="T7" fmla="*/ 48 h 124"/>
              <a:gd name="T8" fmla="*/ 503 w 839"/>
              <a:gd name="T9" fmla="*/ 48 h 124"/>
              <a:gd name="T10" fmla="*/ 437 w 839"/>
              <a:gd name="T11" fmla="*/ 88 h 124"/>
              <a:gd name="T12" fmla="*/ 340 w 839"/>
              <a:gd name="T13" fmla="*/ 123 h 124"/>
              <a:gd name="T14" fmla="*/ 215 w 839"/>
              <a:gd name="T15" fmla="*/ 96 h 124"/>
              <a:gd name="T16" fmla="*/ 69 w 839"/>
              <a:gd name="T17" fmla="*/ 95 h 124"/>
              <a:gd name="T18" fmla="*/ 0 w 839"/>
              <a:gd name="T19" fmla="*/ 116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39" h="124">
                <a:moveTo>
                  <a:pt x="839" y="0"/>
                </a:moveTo>
                <a:cubicBezTo>
                  <a:pt x="821" y="3"/>
                  <a:pt x="758" y="4"/>
                  <a:pt x="729" y="19"/>
                </a:cubicBezTo>
                <a:cubicBezTo>
                  <a:pt x="700" y="34"/>
                  <a:pt x="688" y="83"/>
                  <a:pt x="666" y="88"/>
                </a:cubicBezTo>
                <a:cubicBezTo>
                  <a:pt x="644" y="93"/>
                  <a:pt x="626" y="55"/>
                  <a:pt x="599" y="48"/>
                </a:cubicBezTo>
                <a:cubicBezTo>
                  <a:pt x="572" y="41"/>
                  <a:pt x="530" y="41"/>
                  <a:pt x="503" y="48"/>
                </a:cubicBezTo>
                <a:cubicBezTo>
                  <a:pt x="476" y="55"/>
                  <a:pt x="464" y="76"/>
                  <a:pt x="437" y="88"/>
                </a:cubicBezTo>
                <a:cubicBezTo>
                  <a:pt x="410" y="100"/>
                  <a:pt x="377" y="122"/>
                  <a:pt x="340" y="123"/>
                </a:cubicBezTo>
                <a:cubicBezTo>
                  <a:pt x="303" y="124"/>
                  <a:pt x="260" y="101"/>
                  <a:pt x="215" y="96"/>
                </a:cubicBezTo>
                <a:cubicBezTo>
                  <a:pt x="170" y="91"/>
                  <a:pt x="105" y="92"/>
                  <a:pt x="69" y="95"/>
                </a:cubicBezTo>
                <a:cubicBezTo>
                  <a:pt x="33" y="98"/>
                  <a:pt x="14" y="112"/>
                  <a:pt x="0" y="11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4" name="Line 20"/>
          <p:cNvSpPr>
            <a:spLocks noChangeShapeType="1"/>
          </p:cNvSpPr>
          <p:nvPr/>
        </p:nvSpPr>
        <p:spPr bwMode="auto">
          <a:xfrm>
            <a:off x="4038600" y="6629400"/>
            <a:ext cx="9906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5" name="Line 21"/>
          <p:cNvSpPr>
            <a:spLocks noChangeShapeType="1"/>
          </p:cNvSpPr>
          <p:nvPr/>
        </p:nvSpPr>
        <p:spPr bwMode="auto">
          <a:xfrm>
            <a:off x="4038600" y="6400800"/>
            <a:ext cx="99060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6" name="AutoShape 22"/>
          <p:cNvSpPr>
            <a:spLocks noChangeArrowheads="1"/>
          </p:cNvSpPr>
          <p:nvPr/>
        </p:nvSpPr>
        <p:spPr bwMode="auto">
          <a:xfrm>
            <a:off x="6781800" y="2514600"/>
            <a:ext cx="228600" cy="304800"/>
          </a:xfrm>
          <a:prstGeom prst="irregularSeal1">
            <a:avLst/>
          </a:prstGeom>
          <a:noFill/>
          <a:ln w="19050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" dur="500"/>
                                        <p:tgtEl>
                                          <p:spTgt spid="103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3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3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03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03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103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3" dur="500"/>
                                        <p:tgtEl>
                                          <p:spTgt spid="1034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000"/>
                                        <p:tgtEl>
                                          <p:spTgt spid="103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9" presetID="4" presetClass="entr" presetSubtype="32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103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6" grpId="0"/>
      <p:bldP spid="103432" grpId="0" uiExpand="1" build="p"/>
      <p:bldP spid="103438" grpId="0" animBg="1"/>
      <p:bldP spid="103439" grpId="0" animBg="1"/>
      <p:bldP spid="103440" grpId="0" animBg="1"/>
      <p:bldP spid="103441" grpId="0" animBg="1"/>
      <p:bldP spid="103442" grpId="0" animBg="1"/>
      <p:bldP spid="103443" grpId="0" animBg="1"/>
      <p:bldP spid="10344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6200" y="0"/>
            <a:ext cx="9144000" cy="669925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>
                <a:solidFill>
                  <a:srgbClr val="A0D0FF"/>
                </a:solidFill>
                <a:latin typeface="Arial Narrow" panose="020B0606020202030204" pitchFamily="34" charset="0"/>
              </a:rPr>
              <a:t>Conquest of the South</a:t>
            </a:r>
            <a:r>
              <a:rPr lang="en-US" altLang="en-US" sz="3600" b="1">
                <a:solidFill>
                  <a:srgbClr val="FFFF99"/>
                </a:solidFill>
                <a:latin typeface="Arial Narrow" panose="020B0606020202030204" pitchFamily="34" charset="0"/>
              </a:rPr>
              <a:t>   - Joshua 10</a:t>
            </a:r>
          </a:p>
        </p:txBody>
      </p:sp>
      <p:pic>
        <p:nvPicPr>
          <p:cNvPr id="105475" name="Picture 3" descr="Gibeon Campaig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r="35834" b="4762"/>
          <a:stretch>
            <a:fillRect/>
          </a:stretch>
        </p:blipFill>
        <p:spPr bwMode="auto">
          <a:xfrm>
            <a:off x="3581400" y="762000"/>
            <a:ext cx="55626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0" y="990600"/>
            <a:ext cx="35814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176213" indent="-176213" algn="l">
              <a:spcBef>
                <a:spcPct val="20000"/>
              </a:spcBef>
              <a:buChar char="•"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166688" algn="l">
              <a:spcBef>
                <a:spcPct val="20000"/>
              </a:spcBef>
              <a:buSzPct val="85000"/>
              <a:buFont typeface="Wingdings" panose="05000000000000000000" pitchFamily="2" charset="2"/>
              <a:buChar char="Ø"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35013" indent="-163513" algn="l">
              <a:spcBef>
                <a:spcPct val="20000"/>
              </a:spcBef>
              <a:buChar char="•"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5525" indent="-176213" algn="l">
              <a:spcBef>
                <a:spcPct val="20000"/>
              </a:spcBef>
              <a:buSzPct val="80000"/>
              <a:buFont typeface="Wingdings" panose="05000000000000000000" pitchFamily="2" charset="2"/>
              <a:buChar char="ü"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54125" indent="-114300" algn="l">
              <a:spcBef>
                <a:spcPct val="20000"/>
              </a:spcBef>
              <a:buSzPct val="65000"/>
              <a:buFont typeface="Wingdings" panose="05000000000000000000" pitchFamily="2" charset="2"/>
              <a:buChar char="v"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711325" indent="-114300" fontAlgn="base">
              <a:spcBef>
                <a:spcPct val="20000"/>
              </a:spcBef>
              <a:spcAft>
                <a:spcPct val="0"/>
              </a:spcAft>
              <a:buSzPct val="65000"/>
              <a:buFont typeface="Wingdings" panose="05000000000000000000" pitchFamily="2" charset="2"/>
              <a:buChar char="v"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168525" indent="-114300" fontAlgn="base">
              <a:spcBef>
                <a:spcPct val="20000"/>
              </a:spcBef>
              <a:spcAft>
                <a:spcPct val="0"/>
              </a:spcAft>
              <a:buSzPct val="65000"/>
              <a:buFont typeface="Wingdings" panose="05000000000000000000" pitchFamily="2" charset="2"/>
              <a:buChar char="v"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625725" indent="-114300" fontAlgn="base">
              <a:spcBef>
                <a:spcPct val="20000"/>
              </a:spcBef>
              <a:spcAft>
                <a:spcPct val="0"/>
              </a:spcAft>
              <a:buSzPct val="65000"/>
              <a:buFont typeface="Wingdings" panose="05000000000000000000" pitchFamily="2" charset="2"/>
              <a:buChar char="v"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082925" indent="-114300" fontAlgn="base">
              <a:spcBef>
                <a:spcPct val="20000"/>
              </a:spcBef>
              <a:spcAft>
                <a:spcPct val="0"/>
              </a:spcAft>
              <a:buSzPct val="65000"/>
              <a:buFont typeface="Wingdings" panose="05000000000000000000" pitchFamily="2" charset="2"/>
              <a:buChar char="v"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b="1">
                <a:solidFill>
                  <a:srgbClr val="FFFFFF"/>
                </a:solidFill>
                <a:latin typeface="Arial Narrow" panose="020B0606020202030204" pitchFamily="34" charset="0"/>
              </a:rPr>
              <a:t>More died by hailstones than by sword</a:t>
            </a:r>
          </a:p>
          <a:p>
            <a:r>
              <a:rPr lang="en-US" altLang="en-US" b="1">
                <a:solidFill>
                  <a:srgbClr val="FFFFFF"/>
                </a:solidFill>
                <a:latin typeface="Arial Narrow" panose="020B0606020202030204" pitchFamily="34" charset="0"/>
              </a:rPr>
              <a:t>The sun &amp; moon stood still – no day like it before or after </a:t>
            </a:r>
            <a:r>
              <a:rPr lang="en-US" altLang="en-US" sz="3600" b="1">
                <a:solidFill>
                  <a:srgbClr val="FFFFFF"/>
                </a:solidFill>
                <a:latin typeface="Arial Narrow" panose="020B0606020202030204" pitchFamily="34" charset="0"/>
              </a:rPr>
              <a:t>(vs. 12-14)</a:t>
            </a:r>
          </a:p>
        </p:txBody>
      </p:sp>
      <p:sp>
        <p:nvSpPr>
          <p:cNvPr id="105483" name="Line 11"/>
          <p:cNvSpPr>
            <a:spLocks noChangeShapeType="1"/>
          </p:cNvSpPr>
          <p:nvPr/>
        </p:nvSpPr>
        <p:spPr bwMode="auto">
          <a:xfrm>
            <a:off x="4114800" y="6629400"/>
            <a:ext cx="1066800" cy="0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86" name="Freeform 14"/>
          <p:cNvSpPr>
            <a:spLocks/>
          </p:cNvSpPr>
          <p:nvPr/>
        </p:nvSpPr>
        <p:spPr bwMode="auto">
          <a:xfrm>
            <a:off x="6477000" y="2438400"/>
            <a:ext cx="496888" cy="327025"/>
          </a:xfrm>
          <a:custGeom>
            <a:avLst/>
            <a:gdLst>
              <a:gd name="T0" fmla="*/ 313 w 313"/>
              <a:gd name="T1" fmla="*/ 206 h 206"/>
              <a:gd name="T2" fmla="*/ 192 w 313"/>
              <a:gd name="T3" fmla="*/ 96 h 206"/>
              <a:gd name="T4" fmla="*/ 144 w 313"/>
              <a:gd name="T5" fmla="*/ 48 h 206"/>
              <a:gd name="T6" fmla="*/ 48 w 313"/>
              <a:gd name="T7" fmla="*/ 0 h 206"/>
              <a:gd name="T8" fmla="*/ 0 w 313"/>
              <a:gd name="T9" fmla="*/ 48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3" h="206">
                <a:moveTo>
                  <a:pt x="313" y="206"/>
                </a:moveTo>
                <a:cubicBezTo>
                  <a:pt x="293" y="189"/>
                  <a:pt x="220" y="122"/>
                  <a:pt x="192" y="96"/>
                </a:cubicBezTo>
                <a:cubicBezTo>
                  <a:pt x="164" y="70"/>
                  <a:pt x="168" y="64"/>
                  <a:pt x="144" y="48"/>
                </a:cubicBezTo>
                <a:cubicBezTo>
                  <a:pt x="120" y="32"/>
                  <a:pt x="72" y="0"/>
                  <a:pt x="48" y="0"/>
                </a:cubicBezTo>
                <a:cubicBezTo>
                  <a:pt x="24" y="0"/>
                  <a:pt x="12" y="24"/>
                  <a:pt x="0" y="48"/>
                </a:cubicBezTo>
              </a:path>
            </a:pathLst>
          </a:custGeom>
          <a:noFill/>
          <a:ln w="28575" cap="flat" cmpd="sng">
            <a:solidFill>
              <a:srgbClr val="FF3300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87" name="Freeform 15"/>
          <p:cNvSpPr>
            <a:spLocks/>
          </p:cNvSpPr>
          <p:nvPr/>
        </p:nvSpPr>
        <p:spPr bwMode="auto">
          <a:xfrm>
            <a:off x="6553200" y="2438400"/>
            <a:ext cx="563563" cy="244475"/>
          </a:xfrm>
          <a:custGeom>
            <a:avLst/>
            <a:gdLst>
              <a:gd name="T0" fmla="*/ 355 w 355"/>
              <a:gd name="T1" fmla="*/ 81 h 154"/>
              <a:gd name="T2" fmla="*/ 240 w 355"/>
              <a:gd name="T3" fmla="*/ 144 h 154"/>
              <a:gd name="T4" fmla="*/ 192 w 355"/>
              <a:gd name="T5" fmla="*/ 144 h 154"/>
              <a:gd name="T6" fmla="*/ 144 w 355"/>
              <a:gd name="T7" fmla="*/ 96 h 154"/>
              <a:gd name="T8" fmla="*/ 96 w 355"/>
              <a:gd name="T9" fmla="*/ 48 h 154"/>
              <a:gd name="T10" fmla="*/ 0 w 355"/>
              <a:gd name="T11" fmla="*/ 0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55" h="154">
                <a:moveTo>
                  <a:pt x="355" y="81"/>
                </a:moveTo>
                <a:cubicBezTo>
                  <a:pt x="337" y="93"/>
                  <a:pt x="267" y="134"/>
                  <a:pt x="240" y="144"/>
                </a:cubicBezTo>
                <a:cubicBezTo>
                  <a:pt x="213" y="154"/>
                  <a:pt x="208" y="152"/>
                  <a:pt x="192" y="144"/>
                </a:cubicBezTo>
                <a:cubicBezTo>
                  <a:pt x="176" y="136"/>
                  <a:pt x="160" y="112"/>
                  <a:pt x="144" y="96"/>
                </a:cubicBezTo>
                <a:cubicBezTo>
                  <a:pt x="128" y="80"/>
                  <a:pt x="120" y="64"/>
                  <a:pt x="96" y="48"/>
                </a:cubicBezTo>
                <a:cubicBezTo>
                  <a:pt x="72" y="32"/>
                  <a:pt x="36" y="16"/>
                  <a:pt x="0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88" name="Line 16"/>
          <p:cNvSpPr>
            <a:spLocks noChangeShapeType="1"/>
          </p:cNvSpPr>
          <p:nvPr/>
        </p:nvSpPr>
        <p:spPr bwMode="auto">
          <a:xfrm>
            <a:off x="4114800" y="6400800"/>
            <a:ext cx="106680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89" name="Freeform 17"/>
          <p:cNvSpPr>
            <a:spLocks/>
          </p:cNvSpPr>
          <p:nvPr/>
        </p:nvSpPr>
        <p:spPr bwMode="auto">
          <a:xfrm>
            <a:off x="6019800" y="2514600"/>
            <a:ext cx="469900" cy="762000"/>
          </a:xfrm>
          <a:custGeom>
            <a:avLst/>
            <a:gdLst>
              <a:gd name="T0" fmla="*/ 288 w 296"/>
              <a:gd name="T1" fmla="*/ 0 h 480"/>
              <a:gd name="T2" fmla="*/ 288 w 296"/>
              <a:gd name="T3" fmla="*/ 96 h 480"/>
              <a:gd name="T4" fmla="*/ 240 w 296"/>
              <a:gd name="T5" fmla="*/ 144 h 480"/>
              <a:gd name="T6" fmla="*/ 240 w 296"/>
              <a:gd name="T7" fmla="*/ 336 h 480"/>
              <a:gd name="T8" fmla="*/ 144 w 296"/>
              <a:gd name="T9" fmla="*/ 384 h 480"/>
              <a:gd name="T10" fmla="*/ 96 w 296"/>
              <a:gd name="T11" fmla="*/ 432 h 480"/>
              <a:gd name="T12" fmla="*/ 48 w 296"/>
              <a:gd name="T13" fmla="*/ 432 h 480"/>
              <a:gd name="T14" fmla="*/ 0 w 296"/>
              <a:gd name="T15" fmla="*/ 48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96" h="480">
                <a:moveTo>
                  <a:pt x="288" y="0"/>
                </a:moveTo>
                <a:cubicBezTo>
                  <a:pt x="292" y="36"/>
                  <a:pt x="296" y="72"/>
                  <a:pt x="288" y="96"/>
                </a:cubicBezTo>
                <a:cubicBezTo>
                  <a:pt x="280" y="120"/>
                  <a:pt x="248" y="104"/>
                  <a:pt x="240" y="144"/>
                </a:cubicBezTo>
                <a:cubicBezTo>
                  <a:pt x="232" y="184"/>
                  <a:pt x="256" y="296"/>
                  <a:pt x="240" y="336"/>
                </a:cubicBezTo>
                <a:cubicBezTo>
                  <a:pt x="224" y="376"/>
                  <a:pt x="168" y="368"/>
                  <a:pt x="144" y="384"/>
                </a:cubicBezTo>
                <a:cubicBezTo>
                  <a:pt x="120" y="400"/>
                  <a:pt x="112" y="424"/>
                  <a:pt x="96" y="432"/>
                </a:cubicBezTo>
                <a:cubicBezTo>
                  <a:pt x="80" y="440"/>
                  <a:pt x="64" y="424"/>
                  <a:pt x="48" y="432"/>
                </a:cubicBezTo>
                <a:cubicBezTo>
                  <a:pt x="32" y="440"/>
                  <a:pt x="16" y="460"/>
                  <a:pt x="0" y="480"/>
                </a:cubicBezTo>
              </a:path>
            </a:pathLst>
          </a:custGeom>
          <a:noFill/>
          <a:ln w="38100" cap="flat" cmpd="sng">
            <a:solidFill>
              <a:srgbClr val="FF3300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90" name="Freeform 18"/>
          <p:cNvSpPr>
            <a:spLocks/>
          </p:cNvSpPr>
          <p:nvPr/>
        </p:nvSpPr>
        <p:spPr bwMode="auto">
          <a:xfrm>
            <a:off x="6019800" y="2438400"/>
            <a:ext cx="533400" cy="838200"/>
          </a:xfrm>
          <a:custGeom>
            <a:avLst/>
            <a:gdLst>
              <a:gd name="T0" fmla="*/ 336 w 336"/>
              <a:gd name="T1" fmla="*/ 0 h 528"/>
              <a:gd name="T2" fmla="*/ 288 w 336"/>
              <a:gd name="T3" fmla="*/ 48 h 528"/>
              <a:gd name="T4" fmla="*/ 288 w 336"/>
              <a:gd name="T5" fmla="*/ 96 h 528"/>
              <a:gd name="T6" fmla="*/ 268 w 336"/>
              <a:gd name="T7" fmla="*/ 171 h 528"/>
              <a:gd name="T8" fmla="*/ 240 w 336"/>
              <a:gd name="T9" fmla="*/ 192 h 528"/>
              <a:gd name="T10" fmla="*/ 240 w 336"/>
              <a:gd name="T11" fmla="*/ 240 h 528"/>
              <a:gd name="T12" fmla="*/ 240 w 336"/>
              <a:gd name="T13" fmla="*/ 288 h 528"/>
              <a:gd name="T14" fmla="*/ 240 w 336"/>
              <a:gd name="T15" fmla="*/ 384 h 528"/>
              <a:gd name="T16" fmla="*/ 144 w 336"/>
              <a:gd name="T17" fmla="*/ 432 h 528"/>
              <a:gd name="T18" fmla="*/ 96 w 336"/>
              <a:gd name="T19" fmla="*/ 480 h 528"/>
              <a:gd name="T20" fmla="*/ 0 w 336"/>
              <a:gd name="T21" fmla="*/ 528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36" h="528">
                <a:moveTo>
                  <a:pt x="336" y="0"/>
                </a:moveTo>
                <a:cubicBezTo>
                  <a:pt x="316" y="16"/>
                  <a:pt x="296" y="32"/>
                  <a:pt x="288" y="48"/>
                </a:cubicBezTo>
                <a:cubicBezTo>
                  <a:pt x="280" y="64"/>
                  <a:pt x="291" y="76"/>
                  <a:pt x="288" y="96"/>
                </a:cubicBezTo>
                <a:cubicBezTo>
                  <a:pt x="285" y="116"/>
                  <a:pt x="276" y="155"/>
                  <a:pt x="268" y="171"/>
                </a:cubicBezTo>
                <a:cubicBezTo>
                  <a:pt x="260" y="187"/>
                  <a:pt x="245" y="181"/>
                  <a:pt x="240" y="192"/>
                </a:cubicBezTo>
                <a:cubicBezTo>
                  <a:pt x="235" y="203"/>
                  <a:pt x="240" y="224"/>
                  <a:pt x="240" y="240"/>
                </a:cubicBezTo>
                <a:cubicBezTo>
                  <a:pt x="240" y="256"/>
                  <a:pt x="240" y="264"/>
                  <a:pt x="240" y="288"/>
                </a:cubicBezTo>
                <a:cubicBezTo>
                  <a:pt x="240" y="312"/>
                  <a:pt x="256" y="360"/>
                  <a:pt x="240" y="384"/>
                </a:cubicBezTo>
                <a:cubicBezTo>
                  <a:pt x="224" y="408"/>
                  <a:pt x="168" y="416"/>
                  <a:pt x="144" y="432"/>
                </a:cubicBezTo>
                <a:cubicBezTo>
                  <a:pt x="120" y="448"/>
                  <a:pt x="120" y="464"/>
                  <a:pt x="96" y="480"/>
                </a:cubicBezTo>
                <a:cubicBezTo>
                  <a:pt x="72" y="496"/>
                  <a:pt x="36" y="512"/>
                  <a:pt x="0" y="528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91" name="Freeform 19"/>
          <p:cNvSpPr>
            <a:spLocks/>
          </p:cNvSpPr>
          <p:nvPr/>
        </p:nvSpPr>
        <p:spPr bwMode="auto">
          <a:xfrm>
            <a:off x="5410200" y="2743200"/>
            <a:ext cx="1873250" cy="1366838"/>
          </a:xfrm>
          <a:custGeom>
            <a:avLst/>
            <a:gdLst>
              <a:gd name="T0" fmla="*/ 0 w 1180"/>
              <a:gd name="T1" fmla="*/ 816 h 861"/>
              <a:gd name="T2" fmla="*/ 96 w 1180"/>
              <a:gd name="T3" fmla="*/ 768 h 861"/>
              <a:gd name="T4" fmla="*/ 192 w 1180"/>
              <a:gd name="T5" fmla="*/ 768 h 861"/>
              <a:gd name="T6" fmla="*/ 288 w 1180"/>
              <a:gd name="T7" fmla="*/ 816 h 861"/>
              <a:gd name="T8" fmla="*/ 478 w 1180"/>
              <a:gd name="T9" fmla="*/ 861 h 861"/>
              <a:gd name="T10" fmla="*/ 624 w 1180"/>
              <a:gd name="T11" fmla="*/ 816 h 861"/>
              <a:gd name="T12" fmla="*/ 680 w 1180"/>
              <a:gd name="T13" fmla="*/ 763 h 861"/>
              <a:gd name="T14" fmla="*/ 721 w 1180"/>
              <a:gd name="T15" fmla="*/ 708 h 861"/>
              <a:gd name="T16" fmla="*/ 816 w 1180"/>
              <a:gd name="T17" fmla="*/ 720 h 861"/>
              <a:gd name="T18" fmla="*/ 818 w 1180"/>
              <a:gd name="T19" fmla="*/ 736 h 861"/>
              <a:gd name="T20" fmla="*/ 895 w 1180"/>
              <a:gd name="T21" fmla="*/ 743 h 861"/>
              <a:gd name="T22" fmla="*/ 1008 w 1180"/>
              <a:gd name="T23" fmla="*/ 624 h 861"/>
              <a:gd name="T24" fmla="*/ 1006 w 1180"/>
              <a:gd name="T25" fmla="*/ 479 h 861"/>
              <a:gd name="T26" fmla="*/ 1056 w 1180"/>
              <a:gd name="T27" fmla="*/ 384 h 861"/>
              <a:gd name="T28" fmla="*/ 1104 w 1180"/>
              <a:gd name="T29" fmla="*/ 336 h 861"/>
              <a:gd name="T30" fmla="*/ 1152 w 1180"/>
              <a:gd name="T31" fmla="*/ 240 h 861"/>
              <a:gd name="T32" fmla="*/ 1172 w 1180"/>
              <a:gd name="T33" fmla="*/ 146 h 861"/>
              <a:gd name="T34" fmla="*/ 1104 w 1180"/>
              <a:gd name="T35" fmla="*/ 48 h 861"/>
              <a:gd name="T36" fmla="*/ 1008 w 1180"/>
              <a:gd name="T37" fmla="*/ 0 h 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80" h="861">
                <a:moveTo>
                  <a:pt x="0" y="816"/>
                </a:moveTo>
                <a:cubicBezTo>
                  <a:pt x="32" y="796"/>
                  <a:pt x="64" y="776"/>
                  <a:pt x="96" y="768"/>
                </a:cubicBezTo>
                <a:cubicBezTo>
                  <a:pt x="128" y="760"/>
                  <a:pt x="160" y="760"/>
                  <a:pt x="192" y="768"/>
                </a:cubicBezTo>
                <a:cubicBezTo>
                  <a:pt x="224" y="776"/>
                  <a:pt x="240" y="800"/>
                  <a:pt x="288" y="816"/>
                </a:cubicBezTo>
                <a:cubicBezTo>
                  <a:pt x="336" y="832"/>
                  <a:pt x="422" y="861"/>
                  <a:pt x="478" y="861"/>
                </a:cubicBezTo>
                <a:cubicBezTo>
                  <a:pt x="534" y="861"/>
                  <a:pt x="590" y="832"/>
                  <a:pt x="624" y="816"/>
                </a:cubicBezTo>
                <a:cubicBezTo>
                  <a:pt x="658" y="800"/>
                  <a:pt x="664" y="781"/>
                  <a:pt x="680" y="763"/>
                </a:cubicBezTo>
                <a:cubicBezTo>
                  <a:pt x="696" y="745"/>
                  <a:pt x="699" y="715"/>
                  <a:pt x="721" y="708"/>
                </a:cubicBezTo>
                <a:cubicBezTo>
                  <a:pt x="743" y="701"/>
                  <a:pt x="800" y="715"/>
                  <a:pt x="816" y="720"/>
                </a:cubicBezTo>
                <a:cubicBezTo>
                  <a:pt x="832" y="725"/>
                  <a:pt x="805" y="732"/>
                  <a:pt x="818" y="736"/>
                </a:cubicBezTo>
                <a:cubicBezTo>
                  <a:pt x="831" y="740"/>
                  <a:pt x="863" y="762"/>
                  <a:pt x="895" y="743"/>
                </a:cubicBezTo>
                <a:cubicBezTo>
                  <a:pt x="927" y="724"/>
                  <a:pt x="990" y="668"/>
                  <a:pt x="1008" y="624"/>
                </a:cubicBezTo>
                <a:cubicBezTo>
                  <a:pt x="1026" y="580"/>
                  <a:pt x="998" y="519"/>
                  <a:pt x="1006" y="479"/>
                </a:cubicBezTo>
                <a:cubicBezTo>
                  <a:pt x="1014" y="439"/>
                  <a:pt x="1040" y="408"/>
                  <a:pt x="1056" y="384"/>
                </a:cubicBezTo>
                <a:cubicBezTo>
                  <a:pt x="1072" y="360"/>
                  <a:pt x="1088" y="360"/>
                  <a:pt x="1104" y="336"/>
                </a:cubicBezTo>
                <a:cubicBezTo>
                  <a:pt x="1120" y="312"/>
                  <a:pt x="1141" y="272"/>
                  <a:pt x="1152" y="240"/>
                </a:cubicBezTo>
                <a:cubicBezTo>
                  <a:pt x="1163" y="208"/>
                  <a:pt x="1180" y="178"/>
                  <a:pt x="1172" y="146"/>
                </a:cubicBezTo>
                <a:cubicBezTo>
                  <a:pt x="1164" y="114"/>
                  <a:pt x="1131" y="72"/>
                  <a:pt x="1104" y="48"/>
                </a:cubicBezTo>
                <a:cubicBezTo>
                  <a:pt x="1077" y="24"/>
                  <a:pt x="1044" y="8"/>
                  <a:pt x="1008" y="0"/>
                </a:cubicBezTo>
              </a:path>
            </a:pathLst>
          </a:custGeom>
          <a:noFill/>
          <a:ln w="1905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92" name="Freeform 20"/>
          <p:cNvSpPr>
            <a:spLocks/>
          </p:cNvSpPr>
          <p:nvPr/>
        </p:nvSpPr>
        <p:spPr bwMode="auto">
          <a:xfrm>
            <a:off x="6324600" y="3106738"/>
            <a:ext cx="923925" cy="246062"/>
          </a:xfrm>
          <a:custGeom>
            <a:avLst/>
            <a:gdLst>
              <a:gd name="T0" fmla="*/ 0 w 582"/>
              <a:gd name="T1" fmla="*/ 155 h 155"/>
              <a:gd name="T2" fmla="*/ 48 w 582"/>
              <a:gd name="T3" fmla="*/ 107 h 155"/>
              <a:gd name="T4" fmla="*/ 144 w 582"/>
              <a:gd name="T5" fmla="*/ 59 h 155"/>
              <a:gd name="T6" fmla="*/ 288 w 582"/>
              <a:gd name="T7" fmla="*/ 107 h 155"/>
              <a:gd name="T8" fmla="*/ 384 w 582"/>
              <a:gd name="T9" fmla="*/ 107 h 155"/>
              <a:gd name="T10" fmla="*/ 480 w 582"/>
              <a:gd name="T11" fmla="*/ 59 h 155"/>
              <a:gd name="T12" fmla="*/ 527 w 582"/>
              <a:gd name="T13" fmla="*/ 35 h 155"/>
              <a:gd name="T14" fmla="*/ 582 w 582"/>
              <a:gd name="T15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82" h="155">
                <a:moveTo>
                  <a:pt x="0" y="155"/>
                </a:moveTo>
                <a:cubicBezTo>
                  <a:pt x="12" y="139"/>
                  <a:pt x="24" y="123"/>
                  <a:pt x="48" y="107"/>
                </a:cubicBezTo>
                <a:cubicBezTo>
                  <a:pt x="72" y="91"/>
                  <a:pt x="104" y="59"/>
                  <a:pt x="144" y="59"/>
                </a:cubicBezTo>
                <a:cubicBezTo>
                  <a:pt x="184" y="59"/>
                  <a:pt x="248" y="99"/>
                  <a:pt x="288" y="107"/>
                </a:cubicBezTo>
                <a:cubicBezTo>
                  <a:pt x="328" y="115"/>
                  <a:pt x="352" y="115"/>
                  <a:pt x="384" y="107"/>
                </a:cubicBezTo>
                <a:cubicBezTo>
                  <a:pt x="416" y="99"/>
                  <a:pt x="456" y="71"/>
                  <a:pt x="480" y="59"/>
                </a:cubicBezTo>
                <a:cubicBezTo>
                  <a:pt x="504" y="47"/>
                  <a:pt x="510" y="45"/>
                  <a:pt x="527" y="35"/>
                </a:cubicBezTo>
                <a:cubicBezTo>
                  <a:pt x="544" y="25"/>
                  <a:pt x="571" y="7"/>
                  <a:pt x="582" y="0"/>
                </a:cubicBezTo>
              </a:path>
            </a:pathLst>
          </a:custGeom>
          <a:noFill/>
          <a:ln w="1905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93" name="Freeform 21"/>
          <p:cNvSpPr>
            <a:spLocks/>
          </p:cNvSpPr>
          <p:nvPr/>
        </p:nvSpPr>
        <p:spPr bwMode="auto">
          <a:xfrm>
            <a:off x="7086600" y="2438400"/>
            <a:ext cx="1219200" cy="177800"/>
          </a:xfrm>
          <a:custGeom>
            <a:avLst/>
            <a:gdLst>
              <a:gd name="T0" fmla="*/ 768 w 768"/>
              <a:gd name="T1" fmla="*/ 0 h 112"/>
              <a:gd name="T2" fmla="*/ 692 w 768"/>
              <a:gd name="T3" fmla="*/ 81 h 112"/>
              <a:gd name="T4" fmla="*/ 547 w 768"/>
              <a:gd name="T5" fmla="*/ 53 h 112"/>
              <a:gd name="T6" fmla="*/ 442 w 768"/>
              <a:gd name="T7" fmla="*/ 25 h 112"/>
              <a:gd name="T8" fmla="*/ 345 w 768"/>
              <a:gd name="T9" fmla="*/ 74 h 112"/>
              <a:gd name="T10" fmla="*/ 262 w 768"/>
              <a:gd name="T11" fmla="*/ 109 h 112"/>
              <a:gd name="T12" fmla="*/ 151 w 768"/>
              <a:gd name="T13" fmla="*/ 95 h 112"/>
              <a:gd name="T14" fmla="*/ 0 w 768"/>
              <a:gd name="T15" fmla="*/ 96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" h="112">
                <a:moveTo>
                  <a:pt x="768" y="0"/>
                </a:moveTo>
                <a:cubicBezTo>
                  <a:pt x="755" y="13"/>
                  <a:pt x="729" y="72"/>
                  <a:pt x="692" y="81"/>
                </a:cubicBezTo>
                <a:cubicBezTo>
                  <a:pt x="655" y="90"/>
                  <a:pt x="589" y="62"/>
                  <a:pt x="547" y="53"/>
                </a:cubicBezTo>
                <a:cubicBezTo>
                  <a:pt x="505" y="44"/>
                  <a:pt x="476" y="22"/>
                  <a:pt x="442" y="25"/>
                </a:cubicBezTo>
                <a:cubicBezTo>
                  <a:pt x="408" y="28"/>
                  <a:pt x="375" y="60"/>
                  <a:pt x="345" y="74"/>
                </a:cubicBezTo>
                <a:cubicBezTo>
                  <a:pt x="315" y="88"/>
                  <a:pt x="294" y="106"/>
                  <a:pt x="262" y="109"/>
                </a:cubicBezTo>
                <a:cubicBezTo>
                  <a:pt x="230" y="112"/>
                  <a:pt x="195" y="97"/>
                  <a:pt x="151" y="95"/>
                </a:cubicBezTo>
                <a:cubicBezTo>
                  <a:pt x="107" y="93"/>
                  <a:pt x="31" y="96"/>
                  <a:pt x="0" y="96"/>
                </a:cubicBezTo>
              </a:path>
            </a:pathLst>
          </a:custGeom>
          <a:noFill/>
          <a:ln w="28575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95" name="AutoShape 23"/>
          <p:cNvSpPr>
            <a:spLocks noChangeArrowheads="1"/>
          </p:cNvSpPr>
          <p:nvPr/>
        </p:nvSpPr>
        <p:spPr bwMode="auto">
          <a:xfrm>
            <a:off x="6324600" y="2286000"/>
            <a:ext cx="228600" cy="304800"/>
          </a:xfrm>
          <a:prstGeom prst="irregularSeal1">
            <a:avLst/>
          </a:prstGeom>
          <a:noFill/>
          <a:ln w="19050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96" name="AutoShape 24"/>
          <p:cNvSpPr>
            <a:spLocks noChangeArrowheads="1"/>
          </p:cNvSpPr>
          <p:nvPr/>
        </p:nvSpPr>
        <p:spPr bwMode="auto">
          <a:xfrm>
            <a:off x="5943600" y="3048000"/>
            <a:ext cx="228600" cy="304800"/>
          </a:xfrm>
          <a:prstGeom prst="irregularSeal1">
            <a:avLst/>
          </a:prstGeom>
          <a:noFill/>
          <a:ln w="19050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97" name="AutoShape 25"/>
          <p:cNvSpPr>
            <a:spLocks noChangeArrowheads="1"/>
          </p:cNvSpPr>
          <p:nvPr/>
        </p:nvSpPr>
        <p:spPr bwMode="auto">
          <a:xfrm>
            <a:off x="6248400" y="2590800"/>
            <a:ext cx="228600" cy="304800"/>
          </a:xfrm>
          <a:prstGeom prst="irregularSeal1">
            <a:avLst/>
          </a:prstGeom>
          <a:noFill/>
          <a:ln w="19050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1000"/>
                                        <p:tgtEl>
                                          <p:spTgt spid="105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105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" presetClass="entr" presetSubtype="32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05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5" dur="500"/>
                                        <p:tgtEl>
                                          <p:spTgt spid="105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05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105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05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" presetClass="entr" presetSubtype="32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105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4" grpId="0"/>
      <p:bldP spid="105476" grpId="0" uiExpand="1" build="p"/>
      <p:bldP spid="105486" grpId="0" animBg="1"/>
      <p:bldP spid="105487" grpId="0" animBg="1"/>
      <p:bldP spid="105489" grpId="0" animBg="1"/>
      <p:bldP spid="105490" grpId="0" animBg="1"/>
      <p:bldP spid="105495" grpId="0" animBg="1"/>
      <p:bldP spid="105496" grpId="0" animBg="1"/>
      <p:bldP spid="10549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6200" y="0"/>
            <a:ext cx="9144000" cy="669925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>
                <a:solidFill>
                  <a:srgbClr val="A0D0FF"/>
                </a:solidFill>
                <a:latin typeface="Arial Narrow" panose="020B0606020202030204" pitchFamily="34" charset="0"/>
              </a:rPr>
              <a:t>Conquest of the South</a:t>
            </a:r>
            <a:r>
              <a:rPr lang="en-US" altLang="en-US" sz="3600" b="1">
                <a:solidFill>
                  <a:srgbClr val="FFFF99"/>
                </a:solidFill>
                <a:latin typeface="Arial Narrow" panose="020B0606020202030204" pitchFamily="34" charset="0"/>
              </a:rPr>
              <a:t>   - Joshua 10</a:t>
            </a:r>
          </a:p>
        </p:txBody>
      </p:sp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0" y="990600"/>
            <a:ext cx="35814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176213" indent="-176213" algn="l">
              <a:spcBef>
                <a:spcPct val="20000"/>
              </a:spcBef>
              <a:buChar char="•"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166688" algn="l">
              <a:spcBef>
                <a:spcPct val="20000"/>
              </a:spcBef>
              <a:buSzPct val="85000"/>
              <a:buFont typeface="Wingdings" panose="05000000000000000000" pitchFamily="2" charset="2"/>
              <a:buChar char="Ø"/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35013" indent="-163513" algn="l">
              <a:spcBef>
                <a:spcPct val="20000"/>
              </a:spcBef>
              <a:buChar char="•"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5525" indent="-176213" algn="l">
              <a:spcBef>
                <a:spcPct val="20000"/>
              </a:spcBef>
              <a:buSzPct val="80000"/>
              <a:buFont typeface="Wingdings" panose="05000000000000000000" pitchFamily="2" charset="2"/>
              <a:buChar char="ü"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54125" indent="-114300" algn="l">
              <a:spcBef>
                <a:spcPct val="20000"/>
              </a:spcBef>
              <a:buSzPct val="65000"/>
              <a:buFont typeface="Wingdings" panose="05000000000000000000" pitchFamily="2" charset="2"/>
              <a:buChar char="v"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711325" indent="-114300" fontAlgn="base">
              <a:spcBef>
                <a:spcPct val="20000"/>
              </a:spcBef>
              <a:spcAft>
                <a:spcPct val="0"/>
              </a:spcAft>
              <a:buSzPct val="65000"/>
              <a:buFont typeface="Wingdings" panose="05000000000000000000" pitchFamily="2" charset="2"/>
              <a:buChar char="v"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168525" indent="-114300" fontAlgn="base">
              <a:spcBef>
                <a:spcPct val="20000"/>
              </a:spcBef>
              <a:spcAft>
                <a:spcPct val="0"/>
              </a:spcAft>
              <a:buSzPct val="65000"/>
              <a:buFont typeface="Wingdings" panose="05000000000000000000" pitchFamily="2" charset="2"/>
              <a:buChar char="v"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625725" indent="-114300" fontAlgn="base">
              <a:spcBef>
                <a:spcPct val="20000"/>
              </a:spcBef>
              <a:spcAft>
                <a:spcPct val="0"/>
              </a:spcAft>
              <a:buSzPct val="65000"/>
              <a:buFont typeface="Wingdings" panose="05000000000000000000" pitchFamily="2" charset="2"/>
              <a:buChar char="v"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082925" indent="-114300" fontAlgn="base">
              <a:spcBef>
                <a:spcPct val="20000"/>
              </a:spcBef>
              <a:spcAft>
                <a:spcPct val="0"/>
              </a:spcAft>
              <a:buSzPct val="65000"/>
              <a:buFont typeface="Wingdings" panose="05000000000000000000" pitchFamily="2" charset="2"/>
              <a:buChar char="v"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b="1" dirty="0"/>
              <a:t>Conquered southern areas in succession:</a:t>
            </a:r>
          </a:p>
        </p:txBody>
      </p:sp>
      <p:sp>
        <p:nvSpPr>
          <p:cNvPr id="107525" name="Line 5"/>
          <p:cNvSpPr>
            <a:spLocks noChangeShapeType="1"/>
          </p:cNvSpPr>
          <p:nvPr/>
        </p:nvSpPr>
        <p:spPr bwMode="auto">
          <a:xfrm>
            <a:off x="4114800" y="6629400"/>
            <a:ext cx="1066800" cy="0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28" name="Line 8"/>
          <p:cNvSpPr>
            <a:spLocks noChangeShapeType="1"/>
          </p:cNvSpPr>
          <p:nvPr/>
        </p:nvSpPr>
        <p:spPr bwMode="auto">
          <a:xfrm>
            <a:off x="4114800" y="6400800"/>
            <a:ext cx="106680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7534" name="Picture 14" descr="Southern Campaig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" r="33266" b="4790"/>
          <a:stretch>
            <a:fillRect/>
          </a:stretch>
        </p:blipFill>
        <p:spPr bwMode="auto">
          <a:xfrm>
            <a:off x="3490913" y="685800"/>
            <a:ext cx="5653087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35" name="Line 15"/>
          <p:cNvSpPr>
            <a:spLocks noChangeShapeType="1"/>
          </p:cNvSpPr>
          <p:nvPr/>
        </p:nvSpPr>
        <p:spPr bwMode="auto">
          <a:xfrm>
            <a:off x="4267200" y="6400800"/>
            <a:ext cx="1219200" cy="0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6" name="Line 16"/>
          <p:cNvSpPr>
            <a:spLocks noChangeShapeType="1"/>
          </p:cNvSpPr>
          <p:nvPr/>
        </p:nvSpPr>
        <p:spPr bwMode="auto">
          <a:xfrm flipH="1">
            <a:off x="5715000" y="2362200"/>
            <a:ext cx="228600" cy="2286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7" name="Line 17"/>
          <p:cNvSpPr>
            <a:spLocks noChangeShapeType="1"/>
          </p:cNvSpPr>
          <p:nvPr/>
        </p:nvSpPr>
        <p:spPr bwMode="auto">
          <a:xfrm>
            <a:off x="4267200" y="6172200"/>
            <a:ext cx="114300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0" name="Freeform 20"/>
          <p:cNvSpPr>
            <a:spLocks/>
          </p:cNvSpPr>
          <p:nvPr/>
        </p:nvSpPr>
        <p:spPr bwMode="auto">
          <a:xfrm>
            <a:off x="5608638" y="2590800"/>
            <a:ext cx="268287" cy="582613"/>
          </a:xfrm>
          <a:custGeom>
            <a:avLst/>
            <a:gdLst>
              <a:gd name="T0" fmla="*/ 67 w 169"/>
              <a:gd name="T1" fmla="*/ 0 h 367"/>
              <a:gd name="T2" fmla="*/ 19 w 169"/>
              <a:gd name="T3" fmla="*/ 48 h 367"/>
              <a:gd name="T4" fmla="*/ 19 w 169"/>
              <a:gd name="T5" fmla="*/ 96 h 367"/>
              <a:gd name="T6" fmla="*/ 131 w 169"/>
              <a:gd name="T7" fmla="*/ 165 h 367"/>
              <a:gd name="T8" fmla="*/ 163 w 169"/>
              <a:gd name="T9" fmla="*/ 240 h 367"/>
              <a:gd name="T10" fmla="*/ 96 w 169"/>
              <a:gd name="T11" fmla="*/ 311 h 367"/>
              <a:gd name="T12" fmla="*/ 6 w 169"/>
              <a:gd name="T13" fmla="*/ 367 h 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9" h="367">
                <a:moveTo>
                  <a:pt x="67" y="0"/>
                </a:moveTo>
                <a:cubicBezTo>
                  <a:pt x="47" y="16"/>
                  <a:pt x="27" y="32"/>
                  <a:pt x="19" y="48"/>
                </a:cubicBezTo>
                <a:cubicBezTo>
                  <a:pt x="11" y="64"/>
                  <a:pt x="0" y="77"/>
                  <a:pt x="19" y="96"/>
                </a:cubicBezTo>
                <a:cubicBezTo>
                  <a:pt x="38" y="115"/>
                  <a:pt x="107" y="141"/>
                  <a:pt x="131" y="165"/>
                </a:cubicBezTo>
                <a:cubicBezTo>
                  <a:pt x="155" y="189"/>
                  <a:pt x="169" y="216"/>
                  <a:pt x="163" y="240"/>
                </a:cubicBezTo>
                <a:cubicBezTo>
                  <a:pt x="157" y="264"/>
                  <a:pt x="122" y="290"/>
                  <a:pt x="96" y="311"/>
                </a:cubicBezTo>
                <a:cubicBezTo>
                  <a:pt x="70" y="332"/>
                  <a:pt x="25" y="355"/>
                  <a:pt x="6" y="367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1" name="Freeform 21"/>
          <p:cNvSpPr>
            <a:spLocks/>
          </p:cNvSpPr>
          <p:nvPr/>
        </p:nvSpPr>
        <p:spPr bwMode="auto">
          <a:xfrm>
            <a:off x="4983163" y="1905000"/>
            <a:ext cx="960437" cy="1219200"/>
          </a:xfrm>
          <a:custGeom>
            <a:avLst/>
            <a:gdLst>
              <a:gd name="T0" fmla="*/ 605 w 605"/>
              <a:gd name="T1" fmla="*/ 0 h 768"/>
              <a:gd name="T2" fmla="*/ 413 w 605"/>
              <a:gd name="T3" fmla="*/ 96 h 768"/>
              <a:gd name="T4" fmla="*/ 317 w 605"/>
              <a:gd name="T5" fmla="*/ 144 h 768"/>
              <a:gd name="T6" fmla="*/ 221 w 605"/>
              <a:gd name="T7" fmla="*/ 288 h 768"/>
              <a:gd name="T8" fmla="*/ 29 w 605"/>
              <a:gd name="T9" fmla="*/ 336 h 768"/>
              <a:gd name="T10" fmla="*/ 46 w 605"/>
              <a:gd name="T11" fmla="*/ 466 h 768"/>
              <a:gd name="T12" fmla="*/ 125 w 605"/>
              <a:gd name="T13" fmla="*/ 576 h 768"/>
              <a:gd name="T14" fmla="*/ 192 w 605"/>
              <a:gd name="T15" fmla="*/ 604 h 768"/>
              <a:gd name="T16" fmla="*/ 282 w 605"/>
              <a:gd name="T17" fmla="*/ 688 h 768"/>
              <a:gd name="T18" fmla="*/ 365 w 605"/>
              <a:gd name="T19" fmla="*/ 768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05" h="768">
                <a:moveTo>
                  <a:pt x="605" y="0"/>
                </a:moveTo>
                <a:cubicBezTo>
                  <a:pt x="533" y="36"/>
                  <a:pt x="461" y="72"/>
                  <a:pt x="413" y="96"/>
                </a:cubicBezTo>
                <a:cubicBezTo>
                  <a:pt x="365" y="120"/>
                  <a:pt x="349" y="112"/>
                  <a:pt x="317" y="144"/>
                </a:cubicBezTo>
                <a:cubicBezTo>
                  <a:pt x="285" y="176"/>
                  <a:pt x="269" y="256"/>
                  <a:pt x="221" y="288"/>
                </a:cubicBezTo>
                <a:cubicBezTo>
                  <a:pt x="173" y="320"/>
                  <a:pt x="58" y="306"/>
                  <a:pt x="29" y="336"/>
                </a:cubicBezTo>
                <a:cubicBezTo>
                  <a:pt x="0" y="366"/>
                  <a:pt x="30" y="426"/>
                  <a:pt x="46" y="466"/>
                </a:cubicBezTo>
                <a:cubicBezTo>
                  <a:pt x="62" y="506"/>
                  <a:pt x="101" y="553"/>
                  <a:pt x="125" y="576"/>
                </a:cubicBezTo>
                <a:cubicBezTo>
                  <a:pt x="149" y="599"/>
                  <a:pt x="166" y="585"/>
                  <a:pt x="192" y="604"/>
                </a:cubicBezTo>
                <a:cubicBezTo>
                  <a:pt x="218" y="623"/>
                  <a:pt x="253" y="661"/>
                  <a:pt x="282" y="688"/>
                </a:cubicBezTo>
                <a:cubicBezTo>
                  <a:pt x="311" y="715"/>
                  <a:pt x="348" y="751"/>
                  <a:pt x="365" y="768"/>
                </a:cubicBezTo>
              </a:path>
            </a:pathLst>
          </a:custGeom>
          <a:noFill/>
          <a:ln w="38100" cap="flat" cmpd="sng">
            <a:solidFill>
              <a:srgbClr val="FF3300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2" name="AutoShape 22"/>
          <p:cNvSpPr>
            <a:spLocks noChangeArrowheads="1"/>
          </p:cNvSpPr>
          <p:nvPr/>
        </p:nvSpPr>
        <p:spPr bwMode="auto">
          <a:xfrm>
            <a:off x="5486400" y="3048000"/>
            <a:ext cx="152400" cy="228600"/>
          </a:xfrm>
          <a:prstGeom prst="irregularSeal2">
            <a:avLst/>
          </a:prstGeom>
          <a:noFill/>
          <a:ln w="38100" cmpd="dbl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43" name="AutoShape 23"/>
          <p:cNvSpPr>
            <a:spLocks noChangeArrowheads="1"/>
          </p:cNvSpPr>
          <p:nvPr/>
        </p:nvSpPr>
        <p:spPr bwMode="auto">
          <a:xfrm>
            <a:off x="5562600" y="2514600"/>
            <a:ext cx="76200" cy="228600"/>
          </a:xfrm>
          <a:prstGeom prst="irregularSeal1">
            <a:avLst/>
          </a:prstGeom>
          <a:noFill/>
          <a:ln w="38100" cmpd="dbl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44" name="Freeform 24"/>
          <p:cNvSpPr>
            <a:spLocks/>
          </p:cNvSpPr>
          <p:nvPr/>
        </p:nvSpPr>
        <p:spPr bwMode="auto">
          <a:xfrm>
            <a:off x="5257800" y="3200400"/>
            <a:ext cx="381000" cy="152400"/>
          </a:xfrm>
          <a:custGeom>
            <a:avLst/>
            <a:gdLst>
              <a:gd name="T0" fmla="*/ 240 w 240"/>
              <a:gd name="T1" fmla="*/ 0 h 96"/>
              <a:gd name="T2" fmla="*/ 144 w 240"/>
              <a:gd name="T3" fmla="*/ 48 h 96"/>
              <a:gd name="T4" fmla="*/ 0 w 240"/>
              <a:gd name="T5" fmla="*/ 9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0" h="96">
                <a:moveTo>
                  <a:pt x="240" y="0"/>
                </a:moveTo>
                <a:cubicBezTo>
                  <a:pt x="212" y="16"/>
                  <a:pt x="184" y="32"/>
                  <a:pt x="144" y="48"/>
                </a:cubicBezTo>
                <a:cubicBezTo>
                  <a:pt x="104" y="64"/>
                  <a:pt x="52" y="80"/>
                  <a:pt x="0" y="9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5" name="AutoShape 25"/>
          <p:cNvSpPr>
            <a:spLocks noChangeArrowheads="1"/>
          </p:cNvSpPr>
          <p:nvPr/>
        </p:nvSpPr>
        <p:spPr bwMode="auto">
          <a:xfrm>
            <a:off x="5181600" y="3276600"/>
            <a:ext cx="76200" cy="228600"/>
          </a:xfrm>
          <a:prstGeom prst="irregularSeal1">
            <a:avLst/>
          </a:prstGeom>
          <a:noFill/>
          <a:ln w="38100" cmpd="dbl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107546" name="Freeform 26"/>
          <p:cNvSpPr>
            <a:spLocks/>
          </p:cNvSpPr>
          <p:nvPr/>
        </p:nvSpPr>
        <p:spPr bwMode="auto">
          <a:xfrm>
            <a:off x="5257800" y="3263900"/>
            <a:ext cx="1371600" cy="101600"/>
          </a:xfrm>
          <a:custGeom>
            <a:avLst/>
            <a:gdLst>
              <a:gd name="T0" fmla="*/ 0 w 864"/>
              <a:gd name="T1" fmla="*/ 56 h 64"/>
              <a:gd name="T2" fmla="*/ 336 w 864"/>
              <a:gd name="T3" fmla="*/ 56 h 64"/>
              <a:gd name="T4" fmla="*/ 528 w 864"/>
              <a:gd name="T5" fmla="*/ 8 h 64"/>
              <a:gd name="T6" fmla="*/ 720 w 864"/>
              <a:gd name="T7" fmla="*/ 8 h 64"/>
              <a:gd name="T8" fmla="*/ 864 w 864"/>
              <a:gd name="T9" fmla="*/ 8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4" h="64">
                <a:moveTo>
                  <a:pt x="0" y="56"/>
                </a:moveTo>
                <a:cubicBezTo>
                  <a:pt x="124" y="60"/>
                  <a:pt x="248" y="64"/>
                  <a:pt x="336" y="56"/>
                </a:cubicBezTo>
                <a:cubicBezTo>
                  <a:pt x="424" y="48"/>
                  <a:pt x="464" y="16"/>
                  <a:pt x="528" y="8"/>
                </a:cubicBezTo>
                <a:cubicBezTo>
                  <a:pt x="592" y="0"/>
                  <a:pt x="664" y="8"/>
                  <a:pt x="720" y="8"/>
                </a:cubicBezTo>
                <a:cubicBezTo>
                  <a:pt x="776" y="8"/>
                  <a:pt x="820" y="8"/>
                  <a:pt x="864" y="8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7" name="AutoShape 27"/>
          <p:cNvSpPr>
            <a:spLocks noChangeArrowheads="1"/>
          </p:cNvSpPr>
          <p:nvPr/>
        </p:nvSpPr>
        <p:spPr bwMode="auto">
          <a:xfrm>
            <a:off x="6477000" y="3200400"/>
            <a:ext cx="228600" cy="152400"/>
          </a:xfrm>
          <a:prstGeom prst="irregularSeal1">
            <a:avLst/>
          </a:prstGeom>
          <a:noFill/>
          <a:ln w="38100" cmpd="dbl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48" name="Freeform 28"/>
          <p:cNvSpPr>
            <a:spLocks/>
          </p:cNvSpPr>
          <p:nvPr/>
        </p:nvSpPr>
        <p:spPr bwMode="auto">
          <a:xfrm>
            <a:off x="5943600" y="3276600"/>
            <a:ext cx="685800" cy="317500"/>
          </a:xfrm>
          <a:custGeom>
            <a:avLst/>
            <a:gdLst>
              <a:gd name="T0" fmla="*/ 432 w 432"/>
              <a:gd name="T1" fmla="*/ 0 h 200"/>
              <a:gd name="T2" fmla="*/ 384 w 432"/>
              <a:gd name="T3" fmla="*/ 96 h 200"/>
              <a:gd name="T4" fmla="*/ 240 w 432"/>
              <a:gd name="T5" fmla="*/ 144 h 200"/>
              <a:gd name="T6" fmla="*/ 96 w 432"/>
              <a:gd name="T7" fmla="*/ 144 h 200"/>
              <a:gd name="T8" fmla="*/ 48 w 432"/>
              <a:gd name="T9" fmla="*/ 192 h 200"/>
              <a:gd name="T10" fmla="*/ 0 w 432"/>
              <a:gd name="T11" fmla="*/ 192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2" h="200">
                <a:moveTo>
                  <a:pt x="432" y="0"/>
                </a:moveTo>
                <a:cubicBezTo>
                  <a:pt x="424" y="36"/>
                  <a:pt x="416" y="72"/>
                  <a:pt x="384" y="96"/>
                </a:cubicBezTo>
                <a:cubicBezTo>
                  <a:pt x="352" y="120"/>
                  <a:pt x="288" y="136"/>
                  <a:pt x="240" y="144"/>
                </a:cubicBezTo>
                <a:cubicBezTo>
                  <a:pt x="192" y="152"/>
                  <a:pt x="128" y="136"/>
                  <a:pt x="96" y="144"/>
                </a:cubicBezTo>
                <a:cubicBezTo>
                  <a:pt x="64" y="152"/>
                  <a:pt x="64" y="184"/>
                  <a:pt x="48" y="192"/>
                </a:cubicBezTo>
                <a:cubicBezTo>
                  <a:pt x="32" y="200"/>
                  <a:pt x="16" y="196"/>
                  <a:pt x="0" y="192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49" name="AutoShape 29"/>
          <p:cNvSpPr>
            <a:spLocks noChangeArrowheads="1"/>
          </p:cNvSpPr>
          <p:nvPr/>
        </p:nvSpPr>
        <p:spPr bwMode="auto">
          <a:xfrm>
            <a:off x="5867400" y="3505200"/>
            <a:ext cx="152400" cy="228600"/>
          </a:xfrm>
          <a:prstGeom prst="irregularSeal1">
            <a:avLst/>
          </a:prstGeom>
          <a:noFill/>
          <a:ln w="38100" cmpd="dbl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52" name="Freeform 32"/>
          <p:cNvSpPr>
            <a:spLocks/>
          </p:cNvSpPr>
          <p:nvPr/>
        </p:nvSpPr>
        <p:spPr bwMode="auto">
          <a:xfrm>
            <a:off x="5562600" y="3657600"/>
            <a:ext cx="393700" cy="762000"/>
          </a:xfrm>
          <a:custGeom>
            <a:avLst/>
            <a:gdLst>
              <a:gd name="T0" fmla="*/ 240 w 248"/>
              <a:gd name="T1" fmla="*/ 0 h 480"/>
              <a:gd name="T2" fmla="*/ 240 w 248"/>
              <a:gd name="T3" fmla="*/ 144 h 480"/>
              <a:gd name="T4" fmla="*/ 192 w 248"/>
              <a:gd name="T5" fmla="*/ 288 h 480"/>
              <a:gd name="T6" fmla="*/ 96 w 248"/>
              <a:gd name="T7" fmla="*/ 336 h 480"/>
              <a:gd name="T8" fmla="*/ 48 w 248"/>
              <a:gd name="T9" fmla="*/ 384 h 480"/>
              <a:gd name="T10" fmla="*/ 0 w 248"/>
              <a:gd name="T11" fmla="*/ 48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8" h="480">
                <a:moveTo>
                  <a:pt x="240" y="0"/>
                </a:moveTo>
                <a:cubicBezTo>
                  <a:pt x="244" y="48"/>
                  <a:pt x="248" y="96"/>
                  <a:pt x="240" y="144"/>
                </a:cubicBezTo>
                <a:cubicBezTo>
                  <a:pt x="232" y="192"/>
                  <a:pt x="216" y="256"/>
                  <a:pt x="192" y="288"/>
                </a:cubicBezTo>
                <a:cubicBezTo>
                  <a:pt x="168" y="320"/>
                  <a:pt x="120" y="320"/>
                  <a:pt x="96" y="336"/>
                </a:cubicBezTo>
                <a:cubicBezTo>
                  <a:pt x="72" y="352"/>
                  <a:pt x="64" y="360"/>
                  <a:pt x="48" y="384"/>
                </a:cubicBezTo>
                <a:cubicBezTo>
                  <a:pt x="32" y="408"/>
                  <a:pt x="16" y="444"/>
                  <a:pt x="0" y="4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53" name="Freeform 33"/>
          <p:cNvSpPr>
            <a:spLocks/>
          </p:cNvSpPr>
          <p:nvPr/>
        </p:nvSpPr>
        <p:spPr bwMode="auto">
          <a:xfrm>
            <a:off x="5562600" y="4419600"/>
            <a:ext cx="1066800" cy="228600"/>
          </a:xfrm>
          <a:custGeom>
            <a:avLst/>
            <a:gdLst>
              <a:gd name="T0" fmla="*/ 0 w 672"/>
              <a:gd name="T1" fmla="*/ 0 h 144"/>
              <a:gd name="T2" fmla="*/ 96 w 672"/>
              <a:gd name="T3" fmla="*/ 48 h 144"/>
              <a:gd name="T4" fmla="*/ 240 w 672"/>
              <a:gd name="T5" fmla="*/ 48 h 144"/>
              <a:gd name="T6" fmla="*/ 336 w 672"/>
              <a:gd name="T7" fmla="*/ 96 h 144"/>
              <a:gd name="T8" fmla="*/ 528 w 672"/>
              <a:gd name="T9" fmla="*/ 48 h 144"/>
              <a:gd name="T10" fmla="*/ 576 w 672"/>
              <a:gd name="T11" fmla="*/ 96 h 144"/>
              <a:gd name="T12" fmla="*/ 624 w 672"/>
              <a:gd name="T13" fmla="*/ 96 h 144"/>
              <a:gd name="T14" fmla="*/ 672 w 672"/>
              <a:gd name="T15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72" h="144">
                <a:moveTo>
                  <a:pt x="0" y="0"/>
                </a:moveTo>
                <a:cubicBezTo>
                  <a:pt x="28" y="20"/>
                  <a:pt x="56" y="40"/>
                  <a:pt x="96" y="48"/>
                </a:cubicBezTo>
                <a:cubicBezTo>
                  <a:pt x="136" y="56"/>
                  <a:pt x="200" y="40"/>
                  <a:pt x="240" y="48"/>
                </a:cubicBezTo>
                <a:cubicBezTo>
                  <a:pt x="280" y="56"/>
                  <a:pt x="288" y="96"/>
                  <a:pt x="336" y="96"/>
                </a:cubicBezTo>
                <a:cubicBezTo>
                  <a:pt x="384" y="96"/>
                  <a:pt x="488" y="48"/>
                  <a:pt x="528" y="48"/>
                </a:cubicBezTo>
                <a:cubicBezTo>
                  <a:pt x="568" y="48"/>
                  <a:pt x="560" y="88"/>
                  <a:pt x="576" y="96"/>
                </a:cubicBezTo>
                <a:cubicBezTo>
                  <a:pt x="592" y="104"/>
                  <a:pt x="608" y="88"/>
                  <a:pt x="624" y="96"/>
                </a:cubicBezTo>
                <a:cubicBezTo>
                  <a:pt x="640" y="104"/>
                  <a:pt x="656" y="124"/>
                  <a:pt x="672" y="144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54" name="Freeform 34"/>
          <p:cNvSpPr>
            <a:spLocks/>
          </p:cNvSpPr>
          <p:nvPr/>
        </p:nvSpPr>
        <p:spPr bwMode="auto">
          <a:xfrm>
            <a:off x="6540500" y="4648200"/>
            <a:ext cx="177800" cy="1828800"/>
          </a:xfrm>
          <a:custGeom>
            <a:avLst/>
            <a:gdLst>
              <a:gd name="T0" fmla="*/ 56 w 112"/>
              <a:gd name="T1" fmla="*/ 0 h 1152"/>
              <a:gd name="T2" fmla="*/ 104 w 112"/>
              <a:gd name="T3" fmla="*/ 144 h 1152"/>
              <a:gd name="T4" fmla="*/ 104 w 112"/>
              <a:gd name="T5" fmla="*/ 288 h 1152"/>
              <a:gd name="T6" fmla="*/ 56 w 112"/>
              <a:gd name="T7" fmla="*/ 528 h 1152"/>
              <a:gd name="T8" fmla="*/ 56 w 112"/>
              <a:gd name="T9" fmla="*/ 720 h 1152"/>
              <a:gd name="T10" fmla="*/ 8 w 112"/>
              <a:gd name="T11" fmla="*/ 864 h 1152"/>
              <a:gd name="T12" fmla="*/ 8 w 112"/>
              <a:gd name="T13" fmla="*/ 1008 h 1152"/>
              <a:gd name="T14" fmla="*/ 8 w 112"/>
              <a:gd name="T15" fmla="*/ 1152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2" h="1152">
                <a:moveTo>
                  <a:pt x="56" y="0"/>
                </a:moveTo>
                <a:cubicBezTo>
                  <a:pt x="76" y="48"/>
                  <a:pt x="96" y="96"/>
                  <a:pt x="104" y="144"/>
                </a:cubicBezTo>
                <a:cubicBezTo>
                  <a:pt x="112" y="192"/>
                  <a:pt x="112" y="224"/>
                  <a:pt x="104" y="288"/>
                </a:cubicBezTo>
                <a:cubicBezTo>
                  <a:pt x="96" y="352"/>
                  <a:pt x="64" y="456"/>
                  <a:pt x="56" y="528"/>
                </a:cubicBezTo>
                <a:cubicBezTo>
                  <a:pt x="48" y="600"/>
                  <a:pt x="64" y="664"/>
                  <a:pt x="56" y="720"/>
                </a:cubicBezTo>
                <a:cubicBezTo>
                  <a:pt x="48" y="776"/>
                  <a:pt x="16" y="816"/>
                  <a:pt x="8" y="864"/>
                </a:cubicBezTo>
                <a:cubicBezTo>
                  <a:pt x="0" y="912"/>
                  <a:pt x="8" y="960"/>
                  <a:pt x="8" y="1008"/>
                </a:cubicBezTo>
                <a:cubicBezTo>
                  <a:pt x="8" y="1056"/>
                  <a:pt x="8" y="1104"/>
                  <a:pt x="8" y="1152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55" name="Freeform 35"/>
          <p:cNvSpPr>
            <a:spLocks/>
          </p:cNvSpPr>
          <p:nvPr/>
        </p:nvSpPr>
        <p:spPr bwMode="auto">
          <a:xfrm>
            <a:off x="3784600" y="3581400"/>
            <a:ext cx="1473200" cy="2133600"/>
          </a:xfrm>
          <a:custGeom>
            <a:avLst/>
            <a:gdLst>
              <a:gd name="T0" fmla="*/ 352 w 928"/>
              <a:gd name="T1" fmla="*/ 0 h 1344"/>
              <a:gd name="T2" fmla="*/ 208 w 928"/>
              <a:gd name="T3" fmla="*/ 96 h 1344"/>
              <a:gd name="T4" fmla="*/ 112 w 928"/>
              <a:gd name="T5" fmla="*/ 240 h 1344"/>
              <a:gd name="T6" fmla="*/ 16 w 928"/>
              <a:gd name="T7" fmla="*/ 336 h 1344"/>
              <a:gd name="T8" fmla="*/ 16 w 928"/>
              <a:gd name="T9" fmla="*/ 528 h 1344"/>
              <a:gd name="T10" fmla="*/ 112 w 928"/>
              <a:gd name="T11" fmla="*/ 720 h 1344"/>
              <a:gd name="T12" fmla="*/ 160 w 928"/>
              <a:gd name="T13" fmla="*/ 912 h 1344"/>
              <a:gd name="T14" fmla="*/ 256 w 928"/>
              <a:gd name="T15" fmla="*/ 1008 h 1344"/>
              <a:gd name="T16" fmla="*/ 448 w 928"/>
              <a:gd name="T17" fmla="*/ 1104 h 1344"/>
              <a:gd name="T18" fmla="*/ 544 w 928"/>
              <a:gd name="T19" fmla="*/ 1200 h 1344"/>
              <a:gd name="T20" fmla="*/ 736 w 928"/>
              <a:gd name="T21" fmla="*/ 1296 h 1344"/>
              <a:gd name="T22" fmla="*/ 880 w 928"/>
              <a:gd name="T23" fmla="*/ 1296 h 1344"/>
              <a:gd name="T24" fmla="*/ 928 w 928"/>
              <a:gd name="T25" fmla="*/ 1344 h 1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8" h="1344">
                <a:moveTo>
                  <a:pt x="352" y="0"/>
                </a:moveTo>
                <a:cubicBezTo>
                  <a:pt x="300" y="28"/>
                  <a:pt x="248" y="56"/>
                  <a:pt x="208" y="96"/>
                </a:cubicBezTo>
                <a:cubicBezTo>
                  <a:pt x="168" y="136"/>
                  <a:pt x="144" y="200"/>
                  <a:pt x="112" y="240"/>
                </a:cubicBezTo>
                <a:cubicBezTo>
                  <a:pt x="80" y="280"/>
                  <a:pt x="32" y="288"/>
                  <a:pt x="16" y="336"/>
                </a:cubicBezTo>
                <a:cubicBezTo>
                  <a:pt x="0" y="384"/>
                  <a:pt x="0" y="464"/>
                  <a:pt x="16" y="528"/>
                </a:cubicBezTo>
                <a:cubicBezTo>
                  <a:pt x="32" y="592"/>
                  <a:pt x="88" y="656"/>
                  <a:pt x="112" y="720"/>
                </a:cubicBezTo>
                <a:cubicBezTo>
                  <a:pt x="136" y="784"/>
                  <a:pt x="136" y="864"/>
                  <a:pt x="160" y="912"/>
                </a:cubicBezTo>
                <a:cubicBezTo>
                  <a:pt x="184" y="960"/>
                  <a:pt x="208" y="976"/>
                  <a:pt x="256" y="1008"/>
                </a:cubicBezTo>
                <a:cubicBezTo>
                  <a:pt x="304" y="1040"/>
                  <a:pt x="400" y="1072"/>
                  <a:pt x="448" y="1104"/>
                </a:cubicBezTo>
                <a:cubicBezTo>
                  <a:pt x="496" y="1136"/>
                  <a:pt x="496" y="1168"/>
                  <a:pt x="544" y="1200"/>
                </a:cubicBezTo>
                <a:cubicBezTo>
                  <a:pt x="592" y="1232"/>
                  <a:pt x="680" y="1280"/>
                  <a:pt x="736" y="1296"/>
                </a:cubicBezTo>
                <a:cubicBezTo>
                  <a:pt x="792" y="1312"/>
                  <a:pt x="848" y="1288"/>
                  <a:pt x="880" y="1296"/>
                </a:cubicBezTo>
                <a:cubicBezTo>
                  <a:pt x="912" y="1304"/>
                  <a:pt x="920" y="1324"/>
                  <a:pt x="928" y="1344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56" name="Freeform 36"/>
          <p:cNvSpPr>
            <a:spLocks/>
          </p:cNvSpPr>
          <p:nvPr/>
        </p:nvSpPr>
        <p:spPr bwMode="auto">
          <a:xfrm>
            <a:off x="4362450" y="1806575"/>
            <a:ext cx="3657600" cy="1752600"/>
          </a:xfrm>
          <a:custGeom>
            <a:avLst/>
            <a:gdLst>
              <a:gd name="T0" fmla="*/ 0 w 2304"/>
              <a:gd name="T1" fmla="*/ 1104 h 1104"/>
              <a:gd name="T2" fmla="*/ 180 w 2304"/>
              <a:gd name="T3" fmla="*/ 1022 h 1104"/>
              <a:gd name="T4" fmla="*/ 468 w 2304"/>
              <a:gd name="T5" fmla="*/ 974 h 1104"/>
              <a:gd name="T6" fmla="*/ 604 w 2304"/>
              <a:gd name="T7" fmla="*/ 951 h 1104"/>
              <a:gd name="T8" fmla="*/ 819 w 2304"/>
              <a:gd name="T9" fmla="*/ 861 h 1104"/>
              <a:gd name="T10" fmla="*/ 996 w 2304"/>
              <a:gd name="T11" fmla="*/ 686 h 1104"/>
              <a:gd name="T12" fmla="*/ 1044 w 2304"/>
              <a:gd name="T13" fmla="*/ 590 h 1104"/>
              <a:gd name="T14" fmla="*/ 1140 w 2304"/>
              <a:gd name="T15" fmla="*/ 542 h 1104"/>
              <a:gd name="T16" fmla="*/ 1332 w 2304"/>
              <a:gd name="T17" fmla="*/ 494 h 1104"/>
              <a:gd name="T18" fmla="*/ 1524 w 2304"/>
              <a:gd name="T19" fmla="*/ 494 h 1104"/>
              <a:gd name="T20" fmla="*/ 1668 w 2304"/>
              <a:gd name="T21" fmla="*/ 446 h 1104"/>
              <a:gd name="T22" fmla="*/ 1687 w 2304"/>
              <a:gd name="T23" fmla="*/ 271 h 1104"/>
              <a:gd name="T24" fmla="*/ 1742 w 2304"/>
              <a:gd name="T25" fmla="*/ 229 h 1104"/>
              <a:gd name="T26" fmla="*/ 1860 w 2304"/>
              <a:gd name="T27" fmla="*/ 206 h 1104"/>
              <a:gd name="T28" fmla="*/ 2004 w 2304"/>
              <a:gd name="T29" fmla="*/ 206 h 1104"/>
              <a:gd name="T30" fmla="*/ 2068 w 2304"/>
              <a:gd name="T31" fmla="*/ 132 h 1104"/>
              <a:gd name="T32" fmla="*/ 2138 w 2304"/>
              <a:gd name="T33" fmla="*/ 70 h 1104"/>
              <a:gd name="T34" fmla="*/ 2304 w 2304"/>
              <a:gd name="T35" fmla="*/ 0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304" h="1104">
                <a:moveTo>
                  <a:pt x="0" y="1104"/>
                </a:moveTo>
                <a:cubicBezTo>
                  <a:pt x="29" y="1090"/>
                  <a:pt x="102" y="1044"/>
                  <a:pt x="180" y="1022"/>
                </a:cubicBezTo>
                <a:cubicBezTo>
                  <a:pt x="258" y="1000"/>
                  <a:pt x="397" y="986"/>
                  <a:pt x="468" y="974"/>
                </a:cubicBezTo>
                <a:cubicBezTo>
                  <a:pt x="539" y="962"/>
                  <a:pt x="546" y="970"/>
                  <a:pt x="604" y="951"/>
                </a:cubicBezTo>
                <a:cubicBezTo>
                  <a:pt x="662" y="932"/>
                  <a:pt x="754" y="905"/>
                  <a:pt x="819" y="861"/>
                </a:cubicBezTo>
                <a:cubicBezTo>
                  <a:pt x="884" y="817"/>
                  <a:pt x="959" y="731"/>
                  <a:pt x="996" y="686"/>
                </a:cubicBezTo>
                <a:cubicBezTo>
                  <a:pt x="1033" y="641"/>
                  <a:pt x="1020" y="614"/>
                  <a:pt x="1044" y="590"/>
                </a:cubicBezTo>
                <a:cubicBezTo>
                  <a:pt x="1068" y="566"/>
                  <a:pt x="1092" y="558"/>
                  <a:pt x="1140" y="542"/>
                </a:cubicBezTo>
                <a:cubicBezTo>
                  <a:pt x="1188" y="526"/>
                  <a:pt x="1268" y="502"/>
                  <a:pt x="1332" y="494"/>
                </a:cubicBezTo>
                <a:cubicBezTo>
                  <a:pt x="1396" y="486"/>
                  <a:pt x="1468" y="502"/>
                  <a:pt x="1524" y="494"/>
                </a:cubicBezTo>
                <a:cubicBezTo>
                  <a:pt x="1580" y="486"/>
                  <a:pt x="1641" y="483"/>
                  <a:pt x="1668" y="446"/>
                </a:cubicBezTo>
                <a:cubicBezTo>
                  <a:pt x="1695" y="409"/>
                  <a:pt x="1675" y="307"/>
                  <a:pt x="1687" y="271"/>
                </a:cubicBezTo>
                <a:cubicBezTo>
                  <a:pt x="1699" y="235"/>
                  <a:pt x="1713" y="240"/>
                  <a:pt x="1742" y="229"/>
                </a:cubicBezTo>
                <a:cubicBezTo>
                  <a:pt x="1771" y="218"/>
                  <a:pt x="1816" y="210"/>
                  <a:pt x="1860" y="206"/>
                </a:cubicBezTo>
                <a:cubicBezTo>
                  <a:pt x="1904" y="202"/>
                  <a:pt x="1969" y="218"/>
                  <a:pt x="2004" y="206"/>
                </a:cubicBezTo>
                <a:cubicBezTo>
                  <a:pt x="2039" y="194"/>
                  <a:pt x="2046" y="155"/>
                  <a:pt x="2068" y="132"/>
                </a:cubicBezTo>
                <a:cubicBezTo>
                  <a:pt x="2090" y="109"/>
                  <a:pt x="2099" y="92"/>
                  <a:pt x="2138" y="70"/>
                </a:cubicBezTo>
                <a:cubicBezTo>
                  <a:pt x="2177" y="48"/>
                  <a:pt x="2270" y="15"/>
                  <a:pt x="2304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" dur="500"/>
                                        <p:tgtEl>
                                          <p:spTgt spid="107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07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" presetClass="entr" presetSubtype="32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07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07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07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" presetClass="entr" presetSubtype="32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107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107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5" presetID="4" presetClass="entr" presetSubtype="32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107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07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4" presetClass="entr" presetSubtype="32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107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7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1" presetID="4" presetClass="entr" presetSubtype="32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107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107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107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107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2000"/>
                                        <p:tgtEl>
                                          <p:spTgt spid="107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3000"/>
                                        <p:tgtEl>
                                          <p:spTgt spid="107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2" grpId="0"/>
      <p:bldP spid="107524" grpId="0" build="p"/>
      <p:bldP spid="107536" grpId="0" animBg="1"/>
      <p:bldP spid="107540" grpId="0" animBg="1"/>
      <p:bldP spid="107541" grpId="0" animBg="1"/>
      <p:bldP spid="107542" grpId="0" animBg="1"/>
      <p:bldP spid="107543" grpId="0" animBg="1"/>
      <p:bldP spid="107544" grpId="0" animBg="1"/>
      <p:bldP spid="107545" grpId="0" animBg="1"/>
      <p:bldP spid="107546" grpId="0" animBg="1"/>
      <p:bldP spid="107547" grpId="0" animBg="1"/>
      <p:bldP spid="107548" grpId="0" animBg="1"/>
      <p:bldP spid="107549" grpId="0" animBg="1"/>
      <p:bldP spid="107552" grpId="0" animBg="1"/>
      <p:bldP spid="107553" grpId="0" animBg="1"/>
      <p:bldP spid="107554" grpId="0" animBg="1"/>
      <p:bldP spid="107555" grpId="0" animBg="1"/>
      <p:bldP spid="10755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669925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>
                <a:solidFill>
                  <a:srgbClr val="A0D0FF"/>
                </a:solidFill>
                <a:latin typeface="Arial Narrow" panose="020B0606020202030204" pitchFamily="34" charset="0"/>
              </a:rPr>
              <a:t>Conquest of the North</a:t>
            </a:r>
            <a:r>
              <a:rPr lang="en-US" altLang="en-US" sz="3600" b="1">
                <a:solidFill>
                  <a:srgbClr val="FFFF99"/>
                </a:solidFill>
                <a:latin typeface="Arial Narrow" panose="020B0606020202030204" pitchFamily="34" charset="0"/>
              </a:rPr>
              <a:t>  - Joshua 11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85800"/>
            <a:ext cx="3581400" cy="6172200"/>
          </a:xfrm>
          <a:noFill/>
          <a:ln/>
        </p:spPr>
        <p:txBody>
          <a:bodyPr/>
          <a:lstStyle/>
          <a:p>
            <a:r>
              <a:rPr lang="en-US" altLang="en-US" sz="4400" b="1">
                <a:solidFill>
                  <a:srgbClr val="FFFFFF"/>
                </a:solidFill>
                <a:latin typeface="Arial Narrow" panose="020B0606020202030204" pitchFamily="34" charset="0"/>
              </a:rPr>
              <a:t>Northern alliance defeated at Merom</a:t>
            </a:r>
          </a:p>
          <a:p>
            <a:r>
              <a:rPr lang="en-US" altLang="en-US" sz="4400" b="1">
                <a:solidFill>
                  <a:srgbClr val="FFFFFF"/>
                </a:solidFill>
                <a:latin typeface="Arial Narrow" panose="020B0606020202030204" pitchFamily="34" charset="0"/>
              </a:rPr>
              <a:t>Northern cities systematically destroyed</a:t>
            </a:r>
          </a:p>
        </p:txBody>
      </p:sp>
      <p:pic>
        <p:nvPicPr>
          <p:cNvPr id="59396" name="Picture 4" descr="Northern Campaig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r="29095"/>
          <a:stretch>
            <a:fillRect/>
          </a:stretch>
        </p:blipFill>
        <p:spPr bwMode="auto">
          <a:xfrm rot="-10800000">
            <a:off x="3505200" y="914400"/>
            <a:ext cx="5638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7" name="Line 5"/>
          <p:cNvSpPr>
            <a:spLocks noChangeShapeType="1"/>
          </p:cNvSpPr>
          <p:nvPr/>
        </p:nvSpPr>
        <p:spPr bwMode="auto">
          <a:xfrm flipH="1">
            <a:off x="7239000" y="1828800"/>
            <a:ext cx="914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9" name="Freeform 7"/>
          <p:cNvSpPr>
            <a:spLocks/>
          </p:cNvSpPr>
          <p:nvPr/>
        </p:nvSpPr>
        <p:spPr bwMode="auto">
          <a:xfrm>
            <a:off x="3733800" y="5410200"/>
            <a:ext cx="1143000" cy="241300"/>
          </a:xfrm>
          <a:custGeom>
            <a:avLst/>
            <a:gdLst>
              <a:gd name="T0" fmla="*/ 0 w 720"/>
              <a:gd name="T1" fmla="*/ 96 h 152"/>
              <a:gd name="T2" fmla="*/ 48 w 720"/>
              <a:gd name="T3" fmla="*/ 96 h 152"/>
              <a:gd name="T4" fmla="*/ 96 w 720"/>
              <a:gd name="T5" fmla="*/ 144 h 152"/>
              <a:gd name="T6" fmla="*/ 192 w 720"/>
              <a:gd name="T7" fmla="*/ 144 h 152"/>
              <a:gd name="T8" fmla="*/ 336 w 720"/>
              <a:gd name="T9" fmla="*/ 144 h 152"/>
              <a:gd name="T10" fmla="*/ 528 w 720"/>
              <a:gd name="T11" fmla="*/ 96 h 152"/>
              <a:gd name="T12" fmla="*/ 576 w 720"/>
              <a:gd name="T13" fmla="*/ 96 h 152"/>
              <a:gd name="T14" fmla="*/ 672 w 720"/>
              <a:gd name="T15" fmla="*/ 48 h 152"/>
              <a:gd name="T16" fmla="*/ 720 w 720"/>
              <a:gd name="T17" fmla="*/ 0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20" h="152">
                <a:moveTo>
                  <a:pt x="0" y="96"/>
                </a:moveTo>
                <a:cubicBezTo>
                  <a:pt x="16" y="92"/>
                  <a:pt x="32" y="88"/>
                  <a:pt x="48" y="96"/>
                </a:cubicBezTo>
                <a:cubicBezTo>
                  <a:pt x="64" y="104"/>
                  <a:pt x="72" y="136"/>
                  <a:pt x="96" y="144"/>
                </a:cubicBezTo>
                <a:cubicBezTo>
                  <a:pt x="120" y="152"/>
                  <a:pt x="152" y="144"/>
                  <a:pt x="192" y="144"/>
                </a:cubicBezTo>
                <a:cubicBezTo>
                  <a:pt x="232" y="144"/>
                  <a:pt x="280" y="152"/>
                  <a:pt x="336" y="144"/>
                </a:cubicBezTo>
                <a:cubicBezTo>
                  <a:pt x="392" y="136"/>
                  <a:pt x="488" y="104"/>
                  <a:pt x="528" y="96"/>
                </a:cubicBezTo>
                <a:cubicBezTo>
                  <a:pt x="568" y="88"/>
                  <a:pt x="552" y="104"/>
                  <a:pt x="576" y="96"/>
                </a:cubicBezTo>
                <a:cubicBezTo>
                  <a:pt x="600" y="88"/>
                  <a:pt x="648" y="64"/>
                  <a:pt x="672" y="48"/>
                </a:cubicBezTo>
                <a:cubicBezTo>
                  <a:pt x="696" y="32"/>
                  <a:pt x="712" y="8"/>
                  <a:pt x="720" y="0"/>
                </a:cubicBezTo>
              </a:path>
            </a:pathLst>
          </a:custGeom>
          <a:noFill/>
          <a:ln w="381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0" name="Freeform 8"/>
          <p:cNvSpPr>
            <a:spLocks/>
          </p:cNvSpPr>
          <p:nvPr/>
        </p:nvSpPr>
        <p:spPr bwMode="auto">
          <a:xfrm>
            <a:off x="4876800" y="3962400"/>
            <a:ext cx="1003300" cy="1447800"/>
          </a:xfrm>
          <a:custGeom>
            <a:avLst/>
            <a:gdLst>
              <a:gd name="T0" fmla="*/ 0 w 632"/>
              <a:gd name="T1" fmla="*/ 912 h 912"/>
              <a:gd name="T2" fmla="*/ 48 w 632"/>
              <a:gd name="T3" fmla="*/ 720 h 912"/>
              <a:gd name="T4" fmla="*/ 48 w 632"/>
              <a:gd name="T5" fmla="*/ 624 h 912"/>
              <a:gd name="T6" fmla="*/ 144 w 632"/>
              <a:gd name="T7" fmla="*/ 528 h 912"/>
              <a:gd name="T8" fmla="*/ 288 w 632"/>
              <a:gd name="T9" fmla="*/ 480 h 912"/>
              <a:gd name="T10" fmla="*/ 384 w 632"/>
              <a:gd name="T11" fmla="*/ 432 h 912"/>
              <a:gd name="T12" fmla="*/ 432 w 632"/>
              <a:gd name="T13" fmla="*/ 336 h 912"/>
              <a:gd name="T14" fmla="*/ 528 w 632"/>
              <a:gd name="T15" fmla="*/ 192 h 912"/>
              <a:gd name="T16" fmla="*/ 624 w 632"/>
              <a:gd name="T17" fmla="*/ 96 h 912"/>
              <a:gd name="T18" fmla="*/ 576 w 632"/>
              <a:gd name="T19" fmla="*/ 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32" h="912">
                <a:moveTo>
                  <a:pt x="0" y="912"/>
                </a:moveTo>
                <a:cubicBezTo>
                  <a:pt x="20" y="840"/>
                  <a:pt x="40" y="768"/>
                  <a:pt x="48" y="720"/>
                </a:cubicBezTo>
                <a:cubicBezTo>
                  <a:pt x="56" y="672"/>
                  <a:pt x="32" y="656"/>
                  <a:pt x="48" y="624"/>
                </a:cubicBezTo>
                <a:cubicBezTo>
                  <a:pt x="64" y="592"/>
                  <a:pt x="104" y="552"/>
                  <a:pt x="144" y="528"/>
                </a:cubicBezTo>
                <a:cubicBezTo>
                  <a:pt x="184" y="504"/>
                  <a:pt x="248" y="496"/>
                  <a:pt x="288" y="480"/>
                </a:cubicBezTo>
                <a:cubicBezTo>
                  <a:pt x="328" y="464"/>
                  <a:pt x="360" y="456"/>
                  <a:pt x="384" y="432"/>
                </a:cubicBezTo>
                <a:cubicBezTo>
                  <a:pt x="408" y="408"/>
                  <a:pt x="408" y="376"/>
                  <a:pt x="432" y="336"/>
                </a:cubicBezTo>
                <a:cubicBezTo>
                  <a:pt x="456" y="296"/>
                  <a:pt x="496" y="232"/>
                  <a:pt x="528" y="192"/>
                </a:cubicBezTo>
                <a:cubicBezTo>
                  <a:pt x="560" y="152"/>
                  <a:pt x="616" y="128"/>
                  <a:pt x="624" y="96"/>
                </a:cubicBezTo>
                <a:cubicBezTo>
                  <a:pt x="632" y="64"/>
                  <a:pt x="584" y="16"/>
                  <a:pt x="576" y="0"/>
                </a:cubicBezTo>
              </a:path>
            </a:pathLst>
          </a:custGeom>
          <a:noFill/>
          <a:ln w="381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1" name="Freeform 9"/>
          <p:cNvSpPr>
            <a:spLocks/>
          </p:cNvSpPr>
          <p:nvPr/>
        </p:nvSpPr>
        <p:spPr bwMode="auto">
          <a:xfrm>
            <a:off x="4953000" y="5029200"/>
            <a:ext cx="88900" cy="990600"/>
          </a:xfrm>
          <a:custGeom>
            <a:avLst/>
            <a:gdLst>
              <a:gd name="T0" fmla="*/ 0 w 56"/>
              <a:gd name="T1" fmla="*/ 624 h 624"/>
              <a:gd name="T2" fmla="*/ 48 w 56"/>
              <a:gd name="T3" fmla="*/ 384 h 624"/>
              <a:gd name="T4" fmla="*/ 48 w 56"/>
              <a:gd name="T5" fmla="*/ 192 h 624"/>
              <a:gd name="T6" fmla="*/ 0 w 56"/>
              <a:gd name="T7" fmla="*/ 0 h 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" h="624">
                <a:moveTo>
                  <a:pt x="0" y="624"/>
                </a:moveTo>
                <a:cubicBezTo>
                  <a:pt x="20" y="540"/>
                  <a:pt x="40" y="456"/>
                  <a:pt x="48" y="384"/>
                </a:cubicBezTo>
                <a:cubicBezTo>
                  <a:pt x="56" y="312"/>
                  <a:pt x="56" y="256"/>
                  <a:pt x="48" y="192"/>
                </a:cubicBezTo>
                <a:cubicBezTo>
                  <a:pt x="40" y="128"/>
                  <a:pt x="20" y="64"/>
                  <a:pt x="0" y="0"/>
                </a:cubicBezTo>
              </a:path>
            </a:pathLst>
          </a:custGeom>
          <a:noFill/>
          <a:ln w="381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2" name="Freeform 10"/>
          <p:cNvSpPr>
            <a:spLocks/>
          </p:cNvSpPr>
          <p:nvPr/>
        </p:nvSpPr>
        <p:spPr bwMode="auto">
          <a:xfrm>
            <a:off x="5483225" y="4495800"/>
            <a:ext cx="152400" cy="825500"/>
          </a:xfrm>
          <a:custGeom>
            <a:avLst/>
            <a:gdLst>
              <a:gd name="T0" fmla="*/ 58 w 96"/>
              <a:gd name="T1" fmla="*/ 520 h 520"/>
              <a:gd name="T2" fmla="*/ 92 w 96"/>
              <a:gd name="T3" fmla="*/ 333 h 520"/>
              <a:gd name="T4" fmla="*/ 37 w 96"/>
              <a:gd name="T5" fmla="*/ 242 h 520"/>
              <a:gd name="T6" fmla="*/ 2 w 96"/>
              <a:gd name="T7" fmla="*/ 144 h 520"/>
              <a:gd name="T8" fmla="*/ 50 w 96"/>
              <a:gd name="T9" fmla="*/ 0 h 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6" h="520">
                <a:moveTo>
                  <a:pt x="58" y="520"/>
                </a:moveTo>
                <a:cubicBezTo>
                  <a:pt x="61" y="489"/>
                  <a:pt x="96" y="379"/>
                  <a:pt x="92" y="333"/>
                </a:cubicBezTo>
                <a:cubicBezTo>
                  <a:pt x="88" y="287"/>
                  <a:pt x="52" y="273"/>
                  <a:pt x="37" y="242"/>
                </a:cubicBezTo>
                <a:cubicBezTo>
                  <a:pt x="22" y="211"/>
                  <a:pt x="0" y="184"/>
                  <a:pt x="2" y="144"/>
                </a:cubicBezTo>
                <a:cubicBezTo>
                  <a:pt x="4" y="104"/>
                  <a:pt x="42" y="24"/>
                  <a:pt x="50" y="0"/>
                </a:cubicBezTo>
              </a:path>
            </a:pathLst>
          </a:custGeom>
          <a:noFill/>
          <a:ln w="381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3" name="Freeform 11"/>
          <p:cNvSpPr>
            <a:spLocks/>
          </p:cNvSpPr>
          <p:nvPr/>
        </p:nvSpPr>
        <p:spPr bwMode="auto">
          <a:xfrm>
            <a:off x="5334000" y="3952875"/>
            <a:ext cx="457200" cy="85725"/>
          </a:xfrm>
          <a:custGeom>
            <a:avLst/>
            <a:gdLst>
              <a:gd name="T0" fmla="*/ 288 w 288"/>
              <a:gd name="T1" fmla="*/ 6 h 54"/>
              <a:gd name="T2" fmla="*/ 152 w 288"/>
              <a:gd name="T3" fmla="*/ 15 h 54"/>
              <a:gd name="T4" fmla="*/ 192 w 288"/>
              <a:gd name="T5" fmla="*/ 6 h 54"/>
              <a:gd name="T6" fmla="*/ 34 w 288"/>
              <a:gd name="T7" fmla="*/ 8 h 54"/>
              <a:gd name="T8" fmla="*/ 0 w 288"/>
              <a:gd name="T9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8" h="54">
                <a:moveTo>
                  <a:pt x="288" y="6"/>
                </a:moveTo>
                <a:cubicBezTo>
                  <a:pt x="265" y="8"/>
                  <a:pt x="168" y="15"/>
                  <a:pt x="152" y="15"/>
                </a:cubicBezTo>
                <a:cubicBezTo>
                  <a:pt x="136" y="15"/>
                  <a:pt x="212" y="7"/>
                  <a:pt x="192" y="6"/>
                </a:cubicBezTo>
                <a:cubicBezTo>
                  <a:pt x="172" y="5"/>
                  <a:pt x="66" y="0"/>
                  <a:pt x="34" y="8"/>
                </a:cubicBezTo>
                <a:cubicBezTo>
                  <a:pt x="2" y="16"/>
                  <a:pt x="7" y="44"/>
                  <a:pt x="0" y="54"/>
                </a:cubicBezTo>
              </a:path>
            </a:pathLst>
          </a:custGeom>
          <a:noFill/>
          <a:ln w="381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4" name="Freeform 12"/>
          <p:cNvSpPr>
            <a:spLocks/>
          </p:cNvSpPr>
          <p:nvPr/>
        </p:nvSpPr>
        <p:spPr bwMode="auto">
          <a:xfrm>
            <a:off x="5334000" y="2895600"/>
            <a:ext cx="561975" cy="1143000"/>
          </a:xfrm>
          <a:custGeom>
            <a:avLst/>
            <a:gdLst>
              <a:gd name="T0" fmla="*/ 288 w 354"/>
              <a:gd name="T1" fmla="*/ 0 h 720"/>
              <a:gd name="T2" fmla="*/ 288 w 354"/>
              <a:gd name="T3" fmla="*/ 96 h 720"/>
              <a:gd name="T4" fmla="*/ 336 w 354"/>
              <a:gd name="T5" fmla="*/ 192 h 720"/>
              <a:gd name="T6" fmla="*/ 346 w 354"/>
              <a:gd name="T7" fmla="*/ 320 h 720"/>
              <a:gd name="T8" fmla="*/ 288 w 354"/>
              <a:gd name="T9" fmla="*/ 432 h 720"/>
              <a:gd name="T10" fmla="*/ 235 w 354"/>
              <a:gd name="T11" fmla="*/ 501 h 720"/>
              <a:gd name="T12" fmla="*/ 186 w 354"/>
              <a:gd name="T13" fmla="*/ 542 h 720"/>
              <a:gd name="T14" fmla="*/ 96 w 354"/>
              <a:gd name="T15" fmla="*/ 536 h 720"/>
              <a:gd name="T16" fmla="*/ 48 w 354"/>
              <a:gd name="T17" fmla="*/ 624 h 720"/>
              <a:gd name="T18" fmla="*/ 0 w 354"/>
              <a:gd name="T19" fmla="*/ 720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54" h="720">
                <a:moveTo>
                  <a:pt x="288" y="0"/>
                </a:moveTo>
                <a:cubicBezTo>
                  <a:pt x="284" y="32"/>
                  <a:pt x="280" y="64"/>
                  <a:pt x="288" y="96"/>
                </a:cubicBezTo>
                <a:cubicBezTo>
                  <a:pt x="296" y="128"/>
                  <a:pt x="326" y="155"/>
                  <a:pt x="336" y="192"/>
                </a:cubicBezTo>
                <a:cubicBezTo>
                  <a:pt x="346" y="229"/>
                  <a:pt x="354" y="280"/>
                  <a:pt x="346" y="320"/>
                </a:cubicBezTo>
                <a:cubicBezTo>
                  <a:pt x="338" y="360"/>
                  <a:pt x="306" y="402"/>
                  <a:pt x="288" y="432"/>
                </a:cubicBezTo>
                <a:cubicBezTo>
                  <a:pt x="270" y="462"/>
                  <a:pt x="252" y="483"/>
                  <a:pt x="235" y="501"/>
                </a:cubicBezTo>
                <a:cubicBezTo>
                  <a:pt x="218" y="519"/>
                  <a:pt x="209" y="536"/>
                  <a:pt x="186" y="542"/>
                </a:cubicBezTo>
                <a:cubicBezTo>
                  <a:pt x="163" y="548"/>
                  <a:pt x="119" y="522"/>
                  <a:pt x="96" y="536"/>
                </a:cubicBezTo>
                <a:cubicBezTo>
                  <a:pt x="73" y="550"/>
                  <a:pt x="64" y="593"/>
                  <a:pt x="48" y="624"/>
                </a:cubicBezTo>
                <a:cubicBezTo>
                  <a:pt x="32" y="655"/>
                  <a:pt x="16" y="688"/>
                  <a:pt x="0" y="720"/>
                </a:cubicBezTo>
              </a:path>
            </a:pathLst>
          </a:custGeom>
          <a:noFill/>
          <a:ln w="381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5" name="Freeform 13"/>
          <p:cNvSpPr>
            <a:spLocks/>
          </p:cNvSpPr>
          <p:nvPr/>
        </p:nvSpPr>
        <p:spPr bwMode="auto">
          <a:xfrm>
            <a:off x="4495800" y="3962400"/>
            <a:ext cx="762000" cy="250825"/>
          </a:xfrm>
          <a:custGeom>
            <a:avLst/>
            <a:gdLst>
              <a:gd name="T0" fmla="*/ 0 w 480"/>
              <a:gd name="T1" fmla="*/ 158 h 158"/>
              <a:gd name="T2" fmla="*/ 96 w 480"/>
              <a:gd name="T3" fmla="*/ 62 h 158"/>
              <a:gd name="T4" fmla="*/ 192 w 480"/>
              <a:gd name="T5" fmla="*/ 14 h 158"/>
              <a:gd name="T6" fmla="*/ 288 w 480"/>
              <a:gd name="T7" fmla="*/ 14 h 158"/>
              <a:gd name="T8" fmla="*/ 381 w 480"/>
              <a:gd name="T9" fmla="*/ 8 h 158"/>
              <a:gd name="T10" fmla="*/ 480 w 480"/>
              <a:gd name="T11" fmla="*/ 62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80" h="158">
                <a:moveTo>
                  <a:pt x="0" y="158"/>
                </a:moveTo>
                <a:cubicBezTo>
                  <a:pt x="32" y="122"/>
                  <a:pt x="64" y="86"/>
                  <a:pt x="96" y="62"/>
                </a:cubicBezTo>
                <a:cubicBezTo>
                  <a:pt x="128" y="38"/>
                  <a:pt x="160" y="22"/>
                  <a:pt x="192" y="14"/>
                </a:cubicBezTo>
                <a:cubicBezTo>
                  <a:pt x="224" y="6"/>
                  <a:pt x="257" y="15"/>
                  <a:pt x="288" y="14"/>
                </a:cubicBezTo>
                <a:cubicBezTo>
                  <a:pt x="319" y="13"/>
                  <a:pt x="349" y="0"/>
                  <a:pt x="381" y="8"/>
                </a:cubicBezTo>
                <a:cubicBezTo>
                  <a:pt x="413" y="16"/>
                  <a:pt x="460" y="51"/>
                  <a:pt x="480" y="62"/>
                </a:cubicBezTo>
              </a:path>
            </a:pathLst>
          </a:custGeom>
          <a:noFill/>
          <a:ln w="381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7" name="Freeform 15"/>
          <p:cNvSpPr>
            <a:spLocks/>
          </p:cNvSpPr>
          <p:nvPr/>
        </p:nvSpPr>
        <p:spPr bwMode="auto">
          <a:xfrm>
            <a:off x="5243513" y="4038600"/>
            <a:ext cx="396875" cy="2782888"/>
          </a:xfrm>
          <a:custGeom>
            <a:avLst/>
            <a:gdLst>
              <a:gd name="T0" fmla="*/ 194 w 250"/>
              <a:gd name="T1" fmla="*/ 1753 h 1753"/>
              <a:gd name="T2" fmla="*/ 242 w 250"/>
              <a:gd name="T3" fmla="*/ 1561 h 1753"/>
              <a:gd name="T4" fmla="*/ 242 w 250"/>
              <a:gd name="T5" fmla="*/ 1369 h 1753"/>
              <a:gd name="T6" fmla="*/ 194 w 250"/>
              <a:gd name="T7" fmla="*/ 1225 h 1753"/>
              <a:gd name="T8" fmla="*/ 242 w 250"/>
              <a:gd name="T9" fmla="*/ 1081 h 1753"/>
              <a:gd name="T10" fmla="*/ 242 w 250"/>
              <a:gd name="T11" fmla="*/ 889 h 1753"/>
              <a:gd name="T12" fmla="*/ 236 w 250"/>
              <a:gd name="T13" fmla="*/ 819 h 1753"/>
              <a:gd name="T14" fmla="*/ 242 w 250"/>
              <a:gd name="T15" fmla="*/ 745 h 1753"/>
              <a:gd name="T16" fmla="*/ 242 w 250"/>
              <a:gd name="T17" fmla="*/ 649 h 1753"/>
              <a:gd name="T18" fmla="*/ 194 w 250"/>
              <a:gd name="T19" fmla="*/ 505 h 1753"/>
              <a:gd name="T20" fmla="*/ 136 w 250"/>
              <a:gd name="T21" fmla="*/ 453 h 1753"/>
              <a:gd name="T22" fmla="*/ 70 w 250"/>
              <a:gd name="T23" fmla="*/ 361 h 1753"/>
              <a:gd name="T24" fmla="*/ 7 w 250"/>
              <a:gd name="T25" fmla="*/ 280 h 1753"/>
              <a:gd name="T26" fmla="*/ 28 w 250"/>
              <a:gd name="T27" fmla="*/ 86 h 1753"/>
              <a:gd name="T28" fmla="*/ 9 w 250"/>
              <a:gd name="T29" fmla="*/ 0 h 17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50" h="1753">
                <a:moveTo>
                  <a:pt x="194" y="1753"/>
                </a:moveTo>
                <a:cubicBezTo>
                  <a:pt x="214" y="1689"/>
                  <a:pt x="234" y="1625"/>
                  <a:pt x="242" y="1561"/>
                </a:cubicBezTo>
                <a:cubicBezTo>
                  <a:pt x="250" y="1497"/>
                  <a:pt x="250" y="1425"/>
                  <a:pt x="242" y="1369"/>
                </a:cubicBezTo>
                <a:cubicBezTo>
                  <a:pt x="234" y="1313"/>
                  <a:pt x="194" y="1273"/>
                  <a:pt x="194" y="1225"/>
                </a:cubicBezTo>
                <a:cubicBezTo>
                  <a:pt x="194" y="1177"/>
                  <a:pt x="234" y="1137"/>
                  <a:pt x="242" y="1081"/>
                </a:cubicBezTo>
                <a:cubicBezTo>
                  <a:pt x="250" y="1025"/>
                  <a:pt x="243" y="933"/>
                  <a:pt x="242" y="889"/>
                </a:cubicBezTo>
                <a:cubicBezTo>
                  <a:pt x="241" y="845"/>
                  <a:pt x="236" y="843"/>
                  <a:pt x="236" y="819"/>
                </a:cubicBezTo>
                <a:cubicBezTo>
                  <a:pt x="236" y="795"/>
                  <a:pt x="241" y="773"/>
                  <a:pt x="242" y="745"/>
                </a:cubicBezTo>
                <a:cubicBezTo>
                  <a:pt x="243" y="717"/>
                  <a:pt x="250" y="689"/>
                  <a:pt x="242" y="649"/>
                </a:cubicBezTo>
                <a:cubicBezTo>
                  <a:pt x="234" y="609"/>
                  <a:pt x="212" y="538"/>
                  <a:pt x="194" y="505"/>
                </a:cubicBezTo>
                <a:cubicBezTo>
                  <a:pt x="176" y="472"/>
                  <a:pt x="157" y="477"/>
                  <a:pt x="136" y="453"/>
                </a:cubicBezTo>
                <a:cubicBezTo>
                  <a:pt x="115" y="429"/>
                  <a:pt x="92" y="390"/>
                  <a:pt x="70" y="361"/>
                </a:cubicBezTo>
                <a:cubicBezTo>
                  <a:pt x="48" y="332"/>
                  <a:pt x="14" y="326"/>
                  <a:pt x="7" y="280"/>
                </a:cubicBezTo>
                <a:cubicBezTo>
                  <a:pt x="0" y="234"/>
                  <a:pt x="28" y="133"/>
                  <a:pt x="28" y="86"/>
                </a:cubicBezTo>
                <a:cubicBezTo>
                  <a:pt x="28" y="39"/>
                  <a:pt x="13" y="18"/>
                  <a:pt x="9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8" name="AutoShape 16"/>
          <p:cNvSpPr>
            <a:spLocks noChangeArrowheads="1"/>
          </p:cNvSpPr>
          <p:nvPr/>
        </p:nvSpPr>
        <p:spPr bwMode="auto">
          <a:xfrm>
            <a:off x="5181600" y="3962400"/>
            <a:ext cx="381000" cy="228600"/>
          </a:xfrm>
          <a:prstGeom prst="irregularSeal2">
            <a:avLst/>
          </a:prstGeom>
          <a:noFill/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9" name="Line 17"/>
          <p:cNvSpPr>
            <a:spLocks noChangeShapeType="1"/>
          </p:cNvSpPr>
          <p:nvPr/>
        </p:nvSpPr>
        <p:spPr bwMode="auto">
          <a:xfrm flipH="1">
            <a:off x="7239000" y="1600200"/>
            <a:ext cx="91440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0" name="Freeform 18"/>
          <p:cNvSpPr>
            <a:spLocks/>
          </p:cNvSpPr>
          <p:nvPr/>
        </p:nvSpPr>
        <p:spPr bwMode="auto">
          <a:xfrm>
            <a:off x="4330700" y="3733800"/>
            <a:ext cx="1003300" cy="304800"/>
          </a:xfrm>
          <a:custGeom>
            <a:avLst/>
            <a:gdLst>
              <a:gd name="T0" fmla="*/ 632 w 632"/>
              <a:gd name="T1" fmla="*/ 192 h 192"/>
              <a:gd name="T2" fmla="*/ 584 w 632"/>
              <a:gd name="T3" fmla="*/ 96 h 192"/>
              <a:gd name="T4" fmla="*/ 488 w 632"/>
              <a:gd name="T5" fmla="*/ 48 h 192"/>
              <a:gd name="T6" fmla="*/ 296 w 632"/>
              <a:gd name="T7" fmla="*/ 48 h 192"/>
              <a:gd name="T8" fmla="*/ 248 w 632"/>
              <a:gd name="T9" fmla="*/ 48 h 192"/>
              <a:gd name="T10" fmla="*/ 200 w 632"/>
              <a:gd name="T11" fmla="*/ 96 h 192"/>
              <a:gd name="T12" fmla="*/ 152 w 632"/>
              <a:gd name="T13" fmla="*/ 96 h 192"/>
              <a:gd name="T14" fmla="*/ 104 w 632"/>
              <a:gd name="T15" fmla="*/ 96 h 192"/>
              <a:gd name="T16" fmla="*/ 56 w 632"/>
              <a:gd name="T17" fmla="*/ 96 h 192"/>
              <a:gd name="T18" fmla="*/ 8 w 632"/>
              <a:gd name="T19" fmla="*/ 48 h 192"/>
              <a:gd name="T20" fmla="*/ 8 w 632"/>
              <a:gd name="T21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32" h="192">
                <a:moveTo>
                  <a:pt x="632" y="192"/>
                </a:moveTo>
                <a:cubicBezTo>
                  <a:pt x="620" y="156"/>
                  <a:pt x="608" y="120"/>
                  <a:pt x="584" y="96"/>
                </a:cubicBezTo>
                <a:cubicBezTo>
                  <a:pt x="560" y="72"/>
                  <a:pt x="536" y="56"/>
                  <a:pt x="488" y="48"/>
                </a:cubicBezTo>
                <a:cubicBezTo>
                  <a:pt x="440" y="40"/>
                  <a:pt x="336" y="48"/>
                  <a:pt x="296" y="48"/>
                </a:cubicBezTo>
                <a:cubicBezTo>
                  <a:pt x="256" y="48"/>
                  <a:pt x="264" y="40"/>
                  <a:pt x="248" y="48"/>
                </a:cubicBezTo>
                <a:cubicBezTo>
                  <a:pt x="232" y="56"/>
                  <a:pt x="216" y="88"/>
                  <a:pt x="200" y="96"/>
                </a:cubicBezTo>
                <a:cubicBezTo>
                  <a:pt x="184" y="104"/>
                  <a:pt x="168" y="96"/>
                  <a:pt x="152" y="96"/>
                </a:cubicBezTo>
                <a:cubicBezTo>
                  <a:pt x="136" y="96"/>
                  <a:pt x="120" y="96"/>
                  <a:pt x="104" y="96"/>
                </a:cubicBezTo>
                <a:cubicBezTo>
                  <a:pt x="88" y="96"/>
                  <a:pt x="72" y="104"/>
                  <a:pt x="56" y="96"/>
                </a:cubicBezTo>
                <a:cubicBezTo>
                  <a:pt x="40" y="88"/>
                  <a:pt x="16" y="64"/>
                  <a:pt x="8" y="48"/>
                </a:cubicBezTo>
                <a:cubicBezTo>
                  <a:pt x="0" y="32"/>
                  <a:pt x="4" y="16"/>
                  <a:pt x="8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1" name="AutoShape 19"/>
          <p:cNvSpPr>
            <a:spLocks noChangeArrowheads="1"/>
          </p:cNvSpPr>
          <p:nvPr/>
        </p:nvSpPr>
        <p:spPr bwMode="auto">
          <a:xfrm>
            <a:off x="4267200" y="3581400"/>
            <a:ext cx="228600" cy="228600"/>
          </a:xfrm>
          <a:prstGeom prst="irregularSeal1">
            <a:avLst/>
          </a:prstGeom>
          <a:noFill/>
          <a:ln w="38100" cmpd="dbl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2" name="Freeform 20"/>
          <p:cNvSpPr>
            <a:spLocks/>
          </p:cNvSpPr>
          <p:nvPr/>
        </p:nvSpPr>
        <p:spPr bwMode="auto">
          <a:xfrm>
            <a:off x="4343400" y="2667000"/>
            <a:ext cx="635000" cy="1066800"/>
          </a:xfrm>
          <a:custGeom>
            <a:avLst/>
            <a:gdLst>
              <a:gd name="T0" fmla="*/ 0 w 400"/>
              <a:gd name="T1" fmla="*/ 672 h 672"/>
              <a:gd name="T2" fmla="*/ 96 w 400"/>
              <a:gd name="T3" fmla="*/ 528 h 672"/>
              <a:gd name="T4" fmla="*/ 240 w 400"/>
              <a:gd name="T5" fmla="*/ 432 h 672"/>
              <a:gd name="T6" fmla="*/ 288 w 400"/>
              <a:gd name="T7" fmla="*/ 240 h 672"/>
              <a:gd name="T8" fmla="*/ 384 w 400"/>
              <a:gd name="T9" fmla="*/ 96 h 672"/>
              <a:gd name="T10" fmla="*/ 384 w 400"/>
              <a:gd name="T11" fmla="*/ 0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00" h="672">
                <a:moveTo>
                  <a:pt x="0" y="672"/>
                </a:moveTo>
                <a:cubicBezTo>
                  <a:pt x="28" y="620"/>
                  <a:pt x="56" y="568"/>
                  <a:pt x="96" y="528"/>
                </a:cubicBezTo>
                <a:cubicBezTo>
                  <a:pt x="136" y="488"/>
                  <a:pt x="208" y="480"/>
                  <a:pt x="240" y="432"/>
                </a:cubicBezTo>
                <a:cubicBezTo>
                  <a:pt x="272" y="384"/>
                  <a:pt x="264" y="296"/>
                  <a:pt x="288" y="240"/>
                </a:cubicBezTo>
                <a:cubicBezTo>
                  <a:pt x="312" y="184"/>
                  <a:pt x="368" y="136"/>
                  <a:pt x="384" y="96"/>
                </a:cubicBezTo>
                <a:cubicBezTo>
                  <a:pt x="400" y="56"/>
                  <a:pt x="392" y="28"/>
                  <a:pt x="384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5" name="AutoShape 23"/>
          <p:cNvSpPr>
            <a:spLocks noChangeArrowheads="1"/>
          </p:cNvSpPr>
          <p:nvPr/>
        </p:nvSpPr>
        <p:spPr bwMode="auto">
          <a:xfrm>
            <a:off x="4876800" y="2438400"/>
            <a:ext cx="228600" cy="228600"/>
          </a:xfrm>
          <a:prstGeom prst="irregularSeal1">
            <a:avLst/>
          </a:prstGeom>
          <a:noFill/>
          <a:ln w="38100" cmpd="dbl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7" name="Freeform 25"/>
          <p:cNvSpPr>
            <a:spLocks/>
          </p:cNvSpPr>
          <p:nvPr/>
        </p:nvSpPr>
        <p:spPr bwMode="auto">
          <a:xfrm>
            <a:off x="4953000" y="2286000"/>
            <a:ext cx="1447800" cy="762000"/>
          </a:xfrm>
          <a:custGeom>
            <a:avLst/>
            <a:gdLst>
              <a:gd name="T0" fmla="*/ 0 w 912"/>
              <a:gd name="T1" fmla="*/ 288 h 480"/>
              <a:gd name="T2" fmla="*/ 96 w 912"/>
              <a:gd name="T3" fmla="*/ 432 h 480"/>
              <a:gd name="T4" fmla="*/ 144 w 912"/>
              <a:gd name="T5" fmla="*/ 432 h 480"/>
              <a:gd name="T6" fmla="*/ 240 w 912"/>
              <a:gd name="T7" fmla="*/ 480 h 480"/>
              <a:gd name="T8" fmla="*/ 384 w 912"/>
              <a:gd name="T9" fmla="*/ 432 h 480"/>
              <a:gd name="T10" fmla="*/ 528 w 912"/>
              <a:gd name="T11" fmla="*/ 384 h 480"/>
              <a:gd name="T12" fmla="*/ 624 w 912"/>
              <a:gd name="T13" fmla="*/ 288 h 480"/>
              <a:gd name="T14" fmla="*/ 816 w 912"/>
              <a:gd name="T15" fmla="*/ 192 h 480"/>
              <a:gd name="T16" fmla="*/ 864 w 912"/>
              <a:gd name="T17" fmla="*/ 96 h 480"/>
              <a:gd name="T18" fmla="*/ 912 w 912"/>
              <a:gd name="T19" fmla="*/ 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12" h="480">
                <a:moveTo>
                  <a:pt x="0" y="288"/>
                </a:moveTo>
                <a:cubicBezTo>
                  <a:pt x="36" y="348"/>
                  <a:pt x="72" y="408"/>
                  <a:pt x="96" y="432"/>
                </a:cubicBezTo>
                <a:cubicBezTo>
                  <a:pt x="120" y="456"/>
                  <a:pt x="120" y="424"/>
                  <a:pt x="144" y="432"/>
                </a:cubicBezTo>
                <a:cubicBezTo>
                  <a:pt x="168" y="440"/>
                  <a:pt x="200" y="480"/>
                  <a:pt x="240" y="480"/>
                </a:cubicBezTo>
                <a:cubicBezTo>
                  <a:pt x="280" y="480"/>
                  <a:pt x="336" y="448"/>
                  <a:pt x="384" y="432"/>
                </a:cubicBezTo>
                <a:cubicBezTo>
                  <a:pt x="432" y="416"/>
                  <a:pt x="488" y="408"/>
                  <a:pt x="528" y="384"/>
                </a:cubicBezTo>
                <a:cubicBezTo>
                  <a:pt x="568" y="360"/>
                  <a:pt x="576" y="320"/>
                  <a:pt x="624" y="288"/>
                </a:cubicBezTo>
                <a:cubicBezTo>
                  <a:pt x="672" y="256"/>
                  <a:pt x="776" y="224"/>
                  <a:pt x="816" y="192"/>
                </a:cubicBezTo>
                <a:cubicBezTo>
                  <a:pt x="856" y="160"/>
                  <a:pt x="848" y="128"/>
                  <a:pt x="864" y="96"/>
                </a:cubicBezTo>
                <a:cubicBezTo>
                  <a:pt x="880" y="64"/>
                  <a:pt x="896" y="32"/>
                  <a:pt x="912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8" name="AutoShape 26"/>
          <p:cNvSpPr>
            <a:spLocks noChangeArrowheads="1"/>
          </p:cNvSpPr>
          <p:nvPr/>
        </p:nvSpPr>
        <p:spPr bwMode="auto">
          <a:xfrm>
            <a:off x="6248400" y="2133600"/>
            <a:ext cx="228600" cy="228600"/>
          </a:xfrm>
          <a:prstGeom prst="irregularSeal1">
            <a:avLst/>
          </a:prstGeom>
          <a:noFill/>
          <a:ln w="38100" cmpd="dbl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9" name="Freeform 27"/>
          <p:cNvSpPr>
            <a:spLocks/>
          </p:cNvSpPr>
          <p:nvPr/>
        </p:nvSpPr>
        <p:spPr bwMode="auto">
          <a:xfrm>
            <a:off x="5689600" y="2362200"/>
            <a:ext cx="736600" cy="1600200"/>
          </a:xfrm>
          <a:custGeom>
            <a:avLst/>
            <a:gdLst>
              <a:gd name="T0" fmla="*/ 448 w 464"/>
              <a:gd name="T1" fmla="*/ 0 h 1008"/>
              <a:gd name="T2" fmla="*/ 448 w 464"/>
              <a:gd name="T3" fmla="*/ 96 h 1008"/>
              <a:gd name="T4" fmla="*/ 352 w 464"/>
              <a:gd name="T5" fmla="*/ 288 h 1008"/>
              <a:gd name="T6" fmla="*/ 256 w 464"/>
              <a:gd name="T7" fmla="*/ 384 h 1008"/>
              <a:gd name="T8" fmla="*/ 160 w 464"/>
              <a:gd name="T9" fmla="*/ 480 h 1008"/>
              <a:gd name="T10" fmla="*/ 160 w 464"/>
              <a:gd name="T11" fmla="*/ 576 h 1008"/>
              <a:gd name="T12" fmla="*/ 112 w 464"/>
              <a:gd name="T13" fmla="*/ 720 h 1008"/>
              <a:gd name="T14" fmla="*/ 16 w 464"/>
              <a:gd name="T15" fmla="*/ 816 h 1008"/>
              <a:gd name="T16" fmla="*/ 16 w 464"/>
              <a:gd name="T17" fmla="*/ 864 h 1008"/>
              <a:gd name="T18" fmla="*/ 64 w 464"/>
              <a:gd name="T19" fmla="*/ 960 h 1008"/>
              <a:gd name="T20" fmla="*/ 64 w 464"/>
              <a:gd name="T21" fmla="*/ 1008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64" h="1008">
                <a:moveTo>
                  <a:pt x="448" y="0"/>
                </a:moveTo>
                <a:cubicBezTo>
                  <a:pt x="456" y="24"/>
                  <a:pt x="464" y="48"/>
                  <a:pt x="448" y="96"/>
                </a:cubicBezTo>
                <a:cubicBezTo>
                  <a:pt x="432" y="144"/>
                  <a:pt x="384" y="240"/>
                  <a:pt x="352" y="288"/>
                </a:cubicBezTo>
                <a:cubicBezTo>
                  <a:pt x="320" y="336"/>
                  <a:pt x="288" y="352"/>
                  <a:pt x="256" y="384"/>
                </a:cubicBezTo>
                <a:cubicBezTo>
                  <a:pt x="224" y="416"/>
                  <a:pt x="176" y="448"/>
                  <a:pt x="160" y="480"/>
                </a:cubicBezTo>
                <a:cubicBezTo>
                  <a:pt x="144" y="512"/>
                  <a:pt x="168" y="536"/>
                  <a:pt x="160" y="576"/>
                </a:cubicBezTo>
                <a:cubicBezTo>
                  <a:pt x="152" y="616"/>
                  <a:pt x="136" y="680"/>
                  <a:pt x="112" y="720"/>
                </a:cubicBezTo>
                <a:cubicBezTo>
                  <a:pt x="88" y="760"/>
                  <a:pt x="32" y="792"/>
                  <a:pt x="16" y="816"/>
                </a:cubicBezTo>
                <a:cubicBezTo>
                  <a:pt x="0" y="840"/>
                  <a:pt x="8" y="840"/>
                  <a:pt x="16" y="864"/>
                </a:cubicBezTo>
                <a:cubicBezTo>
                  <a:pt x="24" y="888"/>
                  <a:pt x="56" y="936"/>
                  <a:pt x="64" y="960"/>
                </a:cubicBezTo>
                <a:cubicBezTo>
                  <a:pt x="72" y="984"/>
                  <a:pt x="68" y="996"/>
                  <a:pt x="64" y="1008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20" name="AutoShape 28"/>
          <p:cNvSpPr>
            <a:spLocks noChangeArrowheads="1"/>
          </p:cNvSpPr>
          <p:nvPr/>
        </p:nvSpPr>
        <p:spPr bwMode="auto">
          <a:xfrm>
            <a:off x="5715000" y="3886200"/>
            <a:ext cx="228600" cy="228600"/>
          </a:xfrm>
          <a:prstGeom prst="irregularSeal1">
            <a:avLst/>
          </a:prstGeom>
          <a:noFill/>
          <a:ln w="38100" cmpd="dbl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59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59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59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59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" presetClass="entr" presetSubtype="32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59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2000"/>
                                        <p:tgtEl>
                                          <p:spTgt spid="59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3" presetID="4" presetClass="entr" presetSubtype="32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59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000"/>
                                        <p:tgtEl>
                                          <p:spTgt spid="59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1" presetID="4" presetClass="entr" presetSubtype="32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59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59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9" presetID="4" presetClass="entr" presetSubtype="32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500"/>
                                        <p:tgtEl>
                                          <p:spTgt spid="59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2000"/>
                                        <p:tgtEl>
                                          <p:spTgt spid="59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4" presetClass="entr" presetSubtype="32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500"/>
                                        <p:tgtEl>
                                          <p:spTgt spid="59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/>
      <p:bldP spid="59395" grpId="0" uiExpand="1" build="p"/>
      <p:bldP spid="59399" grpId="0" animBg="1"/>
      <p:bldP spid="59400" grpId="0" animBg="1"/>
      <p:bldP spid="59401" grpId="0" animBg="1"/>
      <p:bldP spid="59402" grpId="0" animBg="1"/>
      <p:bldP spid="59403" grpId="0" animBg="1"/>
      <p:bldP spid="59404" grpId="0" animBg="1"/>
      <p:bldP spid="59405" grpId="0" animBg="1"/>
      <p:bldP spid="59407" grpId="0" animBg="1"/>
      <p:bldP spid="59408" grpId="0" animBg="1"/>
      <p:bldP spid="59410" grpId="0" animBg="1"/>
      <p:bldP spid="59411" grpId="0" animBg="1"/>
      <p:bldP spid="59412" grpId="0" animBg="1"/>
      <p:bldP spid="59415" grpId="0" animBg="1"/>
      <p:bldP spid="59417" grpId="0" animBg="1"/>
      <p:bldP spid="59418" grpId="0" animBg="1"/>
      <p:bldP spid="59419" grpId="0" animBg="1"/>
      <p:bldP spid="594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C:\Users\Scott\AppData\Local\Temp\Temp1_SBA jpg 2016.zip\4.2 Unconqered Territori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" r="2963" b="3333"/>
          <a:stretch>
            <a:fillRect/>
          </a:stretch>
        </p:blipFill>
        <p:spPr bwMode="auto">
          <a:xfrm>
            <a:off x="4419600" y="114677"/>
            <a:ext cx="4616309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76200"/>
            <a:ext cx="42672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defTabSz="381000">
              <a:defRPr/>
            </a:pPr>
            <a:r>
              <a:rPr lang="en-US" sz="4000" b="1" i="1" u="sng" kern="0" dirty="0" smtClean="0">
                <a:solidFill>
                  <a:srgbClr val="A0D0FF"/>
                </a:solidFill>
                <a:latin typeface="Arial Narrow" pitchFamily="34" charset="0"/>
                <a:cs typeface="Arial"/>
              </a:rPr>
              <a:t>Conquest</a:t>
            </a:r>
            <a:endParaRPr lang="en-US" sz="4000" b="1" i="1" u="sng" kern="0" dirty="0">
              <a:solidFill>
                <a:srgbClr val="A0D0FF"/>
              </a:solidFill>
              <a:latin typeface="Arial Narrow" pitchFamily="34" charset="0"/>
              <a:cs typeface="Arial"/>
            </a:endParaRPr>
          </a:p>
          <a:p>
            <a:pPr defTabSz="381000">
              <a:defRPr/>
            </a:pPr>
            <a:r>
              <a:rPr lang="en-US" sz="3200" b="1" i="1" kern="0" dirty="0" smtClean="0">
                <a:solidFill>
                  <a:srgbClr val="FFFF99"/>
                </a:solidFill>
                <a:latin typeface="Arial Narrow" pitchFamily="34" charset="0"/>
                <a:cs typeface="Arial"/>
              </a:rPr>
              <a:t>Joshua </a:t>
            </a:r>
            <a:r>
              <a:rPr lang="en-US" sz="3200" b="1" i="1" kern="0" dirty="0">
                <a:solidFill>
                  <a:srgbClr val="FFFF99"/>
                </a:solidFill>
                <a:latin typeface="Arial Narrow" pitchFamily="34" charset="0"/>
                <a:cs typeface="Arial"/>
              </a:rPr>
              <a:t>13:1-7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184196"/>
            <a:ext cx="4495800" cy="5673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1450" indent="-171450" algn="l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3600" b="1" kern="0" dirty="0" smtClean="0">
                <a:solidFill>
                  <a:srgbClr val="FFFFFF"/>
                </a:solidFill>
                <a:latin typeface="Arial Narrow" pitchFamily="34" charset="0"/>
                <a:cs typeface="Arial"/>
              </a:rPr>
              <a:t>All the land conquered as Yahweh had spoken to Moses</a:t>
            </a:r>
          </a:p>
          <a:p>
            <a:pPr marL="171450" indent="-171450" algn="l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3600" b="1" kern="0" dirty="0" smtClean="0">
                <a:solidFill>
                  <a:srgbClr val="FFFFFF"/>
                </a:solidFill>
                <a:latin typeface="Arial Narrow" pitchFamily="34" charset="0"/>
                <a:cs typeface="Arial"/>
              </a:rPr>
              <a:t>After initial conquest, they would be driven </a:t>
            </a:r>
            <a:r>
              <a:rPr lang="en-US" sz="3600" b="1" kern="0" dirty="0">
                <a:solidFill>
                  <a:srgbClr val="FFFFFF"/>
                </a:solidFill>
                <a:latin typeface="Arial Narrow" pitchFamily="34" charset="0"/>
                <a:cs typeface="Arial"/>
              </a:rPr>
              <a:t>out (</a:t>
            </a:r>
            <a:r>
              <a:rPr lang="en-US" sz="3600" b="1" kern="0" dirty="0" smtClean="0">
                <a:solidFill>
                  <a:srgbClr val="FFFFFF"/>
                </a:solidFill>
                <a:latin typeface="Arial Narrow" pitchFamily="34" charset="0"/>
                <a:cs typeface="Arial"/>
              </a:rPr>
              <a:t>13:6) little </a:t>
            </a:r>
            <a:r>
              <a:rPr lang="en-US" sz="3600" b="1" kern="0" dirty="0">
                <a:solidFill>
                  <a:srgbClr val="FFFFFF"/>
                </a:solidFill>
                <a:latin typeface="Arial Narrow" pitchFamily="34" charset="0"/>
                <a:cs typeface="Arial"/>
              </a:rPr>
              <a:t>by little (</a:t>
            </a:r>
            <a:r>
              <a:rPr lang="en-US" sz="3600" b="1" kern="0" dirty="0" smtClean="0">
                <a:solidFill>
                  <a:srgbClr val="FFFFFF"/>
                </a:solidFill>
                <a:latin typeface="Arial Narrow" pitchFamily="34" charset="0"/>
                <a:cs typeface="Arial"/>
              </a:rPr>
              <a:t>Exod. </a:t>
            </a:r>
            <a:r>
              <a:rPr lang="en-US" sz="3600" b="1" kern="0" dirty="0">
                <a:solidFill>
                  <a:srgbClr val="FFFFFF"/>
                </a:solidFill>
                <a:latin typeface="Arial Narrow" pitchFamily="34" charset="0"/>
                <a:cs typeface="Arial"/>
              </a:rPr>
              <a:t>23:30; Deut. 7:22</a:t>
            </a:r>
            <a:r>
              <a:rPr lang="en-US" sz="3600" b="1" kern="0" dirty="0" smtClean="0">
                <a:solidFill>
                  <a:srgbClr val="FFFFFF"/>
                </a:solidFill>
                <a:latin typeface="Arial Narrow" pitchFamily="34" charset="0"/>
                <a:cs typeface="Arial"/>
              </a:rPr>
              <a:t>)</a:t>
            </a:r>
          </a:p>
          <a:p>
            <a:pPr marL="171450" indent="-171450" algn="l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3600" b="1" kern="0" dirty="0" smtClean="0">
              <a:solidFill>
                <a:srgbClr val="FFFFFF"/>
              </a:solidFill>
              <a:latin typeface="Arial Narrow" pitchFamily="34" charset="0"/>
              <a:cs typeface="Arial"/>
            </a:endParaRPr>
          </a:p>
          <a:p>
            <a:pPr marL="117475" indent="-117475" algn="l">
              <a:spcBef>
                <a:spcPct val="20000"/>
              </a:spcBef>
              <a:defRPr/>
            </a:pPr>
            <a:endParaRPr lang="en-US" sz="3600" b="1" kern="0" dirty="0">
              <a:solidFill>
                <a:srgbClr val="FFFFFF"/>
              </a:solidFill>
              <a:latin typeface="Arial Narrow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211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850" y="0"/>
            <a:ext cx="5137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0"/>
            <a:ext cx="3962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7013" lvl="1" indent="-227013" algn="l">
              <a:buFont typeface="Arial" panose="020B0604020202020204" pitchFamily="34" charset="0"/>
              <a:buChar char="•"/>
            </a:pP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They were obedient &amp; the Lord fought for them</a:t>
            </a:r>
          </a:p>
          <a:p>
            <a:pPr marL="227013" lvl="1" indent="-227013" algn="l">
              <a:buFont typeface="Arial" panose="020B0604020202020204" pitchFamily="34" charset="0"/>
              <a:buChar char="•"/>
            </a:pP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If they remained obedient the rest of the lands would be conquered</a:t>
            </a:r>
            <a:endParaRPr lang="en-US" altLang="en-US" sz="4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48400" y="4191000"/>
            <a:ext cx="846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Narrow" panose="020B0606020202030204" pitchFamily="34" charset="0"/>
              </a:rPr>
              <a:t>●</a:t>
            </a:r>
          </a:p>
          <a:p>
            <a:r>
              <a:rPr lang="en-US" b="1" dirty="0" smtClean="0">
                <a:latin typeface="Arial Narrow" panose="020B0606020202030204" pitchFamily="34" charset="0"/>
              </a:rPr>
              <a:t>Hebron</a:t>
            </a:r>
            <a:endParaRPr lang="en-US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52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431" y="-47628"/>
            <a:ext cx="5341938" cy="6858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67" name="Text Box 3"/>
          <p:cNvSpPr txBox="1">
            <a:spLocks noChangeArrowheads="1"/>
          </p:cNvSpPr>
          <p:nvPr/>
        </p:nvSpPr>
        <p:spPr bwMode="auto">
          <a:xfrm>
            <a:off x="134047" y="141444"/>
            <a:ext cx="3359150" cy="579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>
                <a:latin typeface="Wingdings" panose="05000000000000000000" pitchFamily="2" charset="2"/>
              </a:rPr>
              <a:t>l</a:t>
            </a:r>
            <a:r>
              <a:rPr lang="en-US" altLang="en-US" sz="2800" dirty="0"/>
              <a:t> </a:t>
            </a:r>
            <a:r>
              <a:rPr lang="en-US" altLang="en-US" sz="3200" dirty="0"/>
              <a:t>Cities of Refuge</a:t>
            </a:r>
          </a:p>
        </p:txBody>
      </p:sp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197615" y="853281"/>
            <a:ext cx="3081338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>
                <a:latin typeface="Wingdings" panose="05000000000000000000" pitchFamily="2" charset="2"/>
              </a:rPr>
              <a:t>n</a:t>
            </a:r>
            <a:r>
              <a:rPr lang="en-US" altLang="en-US" sz="3200" dirty="0"/>
              <a:t> Levitical Cities</a:t>
            </a:r>
          </a:p>
        </p:txBody>
      </p:sp>
      <p:sp>
        <p:nvSpPr>
          <p:cNvPr id="113669" name="Rectangle 5"/>
          <p:cNvSpPr>
            <a:spLocks noChangeArrowheads="1"/>
          </p:cNvSpPr>
          <p:nvPr/>
        </p:nvSpPr>
        <p:spPr bwMode="auto">
          <a:xfrm>
            <a:off x="6400800" y="2743200"/>
            <a:ext cx="355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latin typeface="Wingdings" panose="05000000000000000000" pitchFamily="2" charset="2"/>
              </a:rPr>
              <a:t>l</a:t>
            </a:r>
          </a:p>
        </p:txBody>
      </p:sp>
      <p:sp>
        <p:nvSpPr>
          <p:cNvPr id="113670" name="Rectangle 6"/>
          <p:cNvSpPr>
            <a:spLocks noChangeArrowheads="1"/>
          </p:cNvSpPr>
          <p:nvPr/>
        </p:nvSpPr>
        <p:spPr bwMode="auto">
          <a:xfrm>
            <a:off x="6324600" y="4572000"/>
            <a:ext cx="355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latin typeface="Wingdings" panose="05000000000000000000" pitchFamily="2" charset="2"/>
              </a:rPr>
              <a:t>l</a:t>
            </a:r>
          </a:p>
        </p:txBody>
      </p:sp>
      <p:sp>
        <p:nvSpPr>
          <p:cNvPr id="113671" name="Rectangle 7"/>
          <p:cNvSpPr>
            <a:spLocks noChangeArrowheads="1"/>
          </p:cNvSpPr>
          <p:nvPr/>
        </p:nvSpPr>
        <p:spPr bwMode="auto">
          <a:xfrm>
            <a:off x="6705600" y="1828800"/>
            <a:ext cx="355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latin typeface="Wingdings" panose="05000000000000000000" pitchFamily="2" charset="2"/>
              </a:rPr>
              <a:t>l</a:t>
            </a:r>
          </a:p>
        </p:txBody>
      </p:sp>
      <p:sp>
        <p:nvSpPr>
          <p:cNvPr id="113672" name="Rectangle 8"/>
          <p:cNvSpPr>
            <a:spLocks noChangeArrowheads="1"/>
          </p:cNvSpPr>
          <p:nvPr/>
        </p:nvSpPr>
        <p:spPr bwMode="auto">
          <a:xfrm>
            <a:off x="7620000" y="2438400"/>
            <a:ext cx="355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latin typeface="Wingdings" panose="05000000000000000000" pitchFamily="2" charset="2"/>
              </a:rPr>
              <a:t>l</a:t>
            </a:r>
          </a:p>
        </p:txBody>
      </p:sp>
      <p:sp>
        <p:nvSpPr>
          <p:cNvPr id="113673" name="Rectangle 9"/>
          <p:cNvSpPr>
            <a:spLocks noChangeArrowheads="1"/>
          </p:cNvSpPr>
          <p:nvPr/>
        </p:nvSpPr>
        <p:spPr bwMode="auto">
          <a:xfrm>
            <a:off x="7467600" y="3657600"/>
            <a:ext cx="355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latin typeface="Wingdings" panose="05000000000000000000" pitchFamily="2" charset="2"/>
              </a:rPr>
              <a:t>l</a:t>
            </a:r>
          </a:p>
        </p:txBody>
      </p:sp>
      <p:sp>
        <p:nvSpPr>
          <p:cNvPr id="113674" name="Rectangle 10"/>
          <p:cNvSpPr>
            <a:spLocks noChangeArrowheads="1"/>
          </p:cNvSpPr>
          <p:nvPr/>
        </p:nvSpPr>
        <p:spPr bwMode="auto">
          <a:xfrm>
            <a:off x="7696200" y="1524000"/>
            <a:ext cx="355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latin typeface="Wingdings" panose="05000000000000000000" pitchFamily="2" charset="2"/>
              </a:rPr>
              <a:t>l</a:t>
            </a:r>
          </a:p>
        </p:txBody>
      </p:sp>
      <p:sp>
        <p:nvSpPr>
          <p:cNvPr id="113675" name="Rectangle 11"/>
          <p:cNvSpPr>
            <a:spLocks noChangeArrowheads="1"/>
          </p:cNvSpPr>
          <p:nvPr/>
        </p:nvSpPr>
        <p:spPr bwMode="auto">
          <a:xfrm>
            <a:off x="6324600" y="5715000"/>
            <a:ext cx="317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latin typeface="Wingdings" panose="05000000000000000000" pitchFamily="2" charset="2"/>
              </a:rPr>
              <a:t>n</a:t>
            </a:r>
          </a:p>
        </p:txBody>
      </p:sp>
      <p:sp>
        <p:nvSpPr>
          <p:cNvPr id="113676" name="Rectangle 12"/>
          <p:cNvSpPr>
            <a:spLocks noChangeArrowheads="1"/>
          </p:cNvSpPr>
          <p:nvPr/>
        </p:nvSpPr>
        <p:spPr bwMode="auto">
          <a:xfrm>
            <a:off x="6477000" y="5867400"/>
            <a:ext cx="317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latin typeface="Wingdings" panose="05000000000000000000" pitchFamily="2" charset="2"/>
              </a:rPr>
              <a:t>n</a:t>
            </a:r>
          </a:p>
        </p:txBody>
      </p:sp>
      <p:sp>
        <p:nvSpPr>
          <p:cNvPr id="113677" name="Rectangle 13"/>
          <p:cNvSpPr>
            <a:spLocks noChangeArrowheads="1"/>
          </p:cNvSpPr>
          <p:nvPr/>
        </p:nvSpPr>
        <p:spPr bwMode="auto">
          <a:xfrm>
            <a:off x="6553200" y="5181600"/>
            <a:ext cx="317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latin typeface="Wingdings" panose="05000000000000000000" pitchFamily="2" charset="2"/>
              </a:rPr>
              <a:t>n</a:t>
            </a:r>
          </a:p>
        </p:txBody>
      </p:sp>
      <p:sp>
        <p:nvSpPr>
          <p:cNvPr id="113678" name="Rectangle 14"/>
          <p:cNvSpPr>
            <a:spLocks noChangeArrowheads="1"/>
          </p:cNvSpPr>
          <p:nvPr/>
        </p:nvSpPr>
        <p:spPr bwMode="auto">
          <a:xfrm>
            <a:off x="6705600" y="5715000"/>
            <a:ext cx="317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latin typeface="Wingdings" panose="05000000000000000000" pitchFamily="2" charset="2"/>
              </a:rPr>
              <a:t>n</a:t>
            </a:r>
          </a:p>
        </p:txBody>
      </p:sp>
      <p:sp>
        <p:nvSpPr>
          <p:cNvPr id="113679" name="Rectangle 15"/>
          <p:cNvSpPr>
            <a:spLocks noChangeArrowheads="1"/>
          </p:cNvSpPr>
          <p:nvPr/>
        </p:nvSpPr>
        <p:spPr bwMode="auto">
          <a:xfrm>
            <a:off x="6705600" y="4953000"/>
            <a:ext cx="317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latin typeface="Wingdings" panose="05000000000000000000" pitchFamily="2" charset="2"/>
              </a:rPr>
              <a:t>n</a:t>
            </a:r>
          </a:p>
        </p:txBody>
      </p:sp>
      <p:sp>
        <p:nvSpPr>
          <p:cNvPr id="113680" name="Rectangle 16"/>
          <p:cNvSpPr>
            <a:spLocks noChangeArrowheads="1"/>
          </p:cNvSpPr>
          <p:nvPr/>
        </p:nvSpPr>
        <p:spPr bwMode="auto">
          <a:xfrm>
            <a:off x="5562600" y="5105400"/>
            <a:ext cx="317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latin typeface="Wingdings" panose="05000000000000000000" pitchFamily="2" charset="2"/>
              </a:rPr>
              <a:t>n</a:t>
            </a:r>
          </a:p>
        </p:txBody>
      </p:sp>
      <p:sp>
        <p:nvSpPr>
          <p:cNvPr id="113681" name="Rectangle 17"/>
          <p:cNvSpPr>
            <a:spLocks noChangeArrowheads="1"/>
          </p:cNvSpPr>
          <p:nvPr/>
        </p:nvSpPr>
        <p:spPr bwMode="auto">
          <a:xfrm>
            <a:off x="5715000" y="4495800"/>
            <a:ext cx="317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latin typeface="Wingdings" panose="05000000000000000000" pitchFamily="2" charset="2"/>
              </a:rPr>
              <a:t>n</a:t>
            </a:r>
          </a:p>
        </p:txBody>
      </p:sp>
      <p:sp>
        <p:nvSpPr>
          <p:cNvPr id="113682" name="Rectangle 18"/>
          <p:cNvSpPr>
            <a:spLocks noChangeArrowheads="1"/>
          </p:cNvSpPr>
          <p:nvPr/>
        </p:nvSpPr>
        <p:spPr bwMode="auto">
          <a:xfrm>
            <a:off x="6629400" y="6019800"/>
            <a:ext cx="317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latin typeface="Wingdings" panose="05000000000000000000" pitchFamily="2" charset="2"/>
              </a:rPr>
              <a:t>n</a:t>
            </a:r>
          </a:p>
        </p:txBody>
      </p:sp>
      <p:sp>
        <p:nvSpPr>
          <p:cNvPr id="113683" name="Rectangle 19"/>
          <p:cNvSpPr>
            <a:spLocks noChangeArrowheads="1"/>
          </p:cNvSpPr>
          <p:nvPr/>
        </p:nvSpPr>
        <p:spPr bwMode="auto">
          <a:xfrm>
            <a:off x="6096000" y="4495800"/>
            <a:ext cx="317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latin typeface="Wingdings" panose="05000000000000000000" pitchFamily="2" charset="2"/>
              </a:rPr>
              <a:t>n</a:t>
            </a:r>
          </a:p>
        </p:txBody>
      </p:sp>
      <p:sp>
        <p:nvSpPr>
          <p:cNvPr id="113684" name="Rectangle 20"/>
          <p:cNvSpPr>
            <a:spLocks noChangeArrowheads="1"/>
          </p:cNvSpPr>
          <p:nvPr/>
        </p:nvSpPr>
        <p:spPr bwMode="auto">
          <a:xfrm>
            <a:off x="7620000" y="3962400"/>
            <a:ext cx="317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latin typeface="Wingdings" panose="05000000000000000000" pitchFamily="2" charset="2"/>
              </a:rPr>
              <a:t>n</a:t>
            </a:r>
          </a:p>
        </p:txBody>
      </p:sp>
      <p:sp>
        <p:nvSpPr>
          <p:cNvPr id="113685" name="Rectangle 21"/>
          <p:cNvSpPr>
            <a:spLocks noChangeArrowheads="1"/>
          </p:cNvSpPr>
          <p:nvPr/>
        </p:nvSpPr>
        <p:spPr bwMode="auto">
          <a:xfrm>
            <a:off x="7772400" y="4114800"/>
            <a:ext cx="317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latin typeface="Wingdings" panose="05000000000000000000" pitchFamily="2" charset="2"/>
              </a:rPr>
              <a:t>n</a:t>
            </a:r>
          </a:p>
        </p:txBody>
      </p:sp>
      <p:sp>
        <p:nvSpPr>
          <p:cNvPr id="113686" name="Rectangle 22"/>
          <p:cNvSpPr>
            <a:spLocks noChangeArrowheads="1"/>
          </p:cNvSpPr>
          <p:nvPr/>
        </p:nvSpPr>
        <p:spPr bwMode="auto">
          <a:xfrm>
            <a:off x="7772400" y="3733800"/>
            <a:ext cx="317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latin typeface="Wingdings" panose="05000000000000000000" pitchFamily="2" charset="2"/>
              </a:rPr>
              <a:t>n</a:t>
            </a:r>
          </a:p>
        </p:txBody>
      </p:sp>
      <p:sp>
        <p:nvSpPr>
          <p:cNvPr id="113687" name="Rectangle 23"/>
          <p:cNvSpPr>
            <a:spLocks noChangeArrowheads="1"/>
          </p:cNvSpPr>
          <p:nvPr/>
        </p:nvSpPr>
        <p:spPr bwMode="auto">
          <a:xfrm>
            <a:off x="7467600" y="3200400"/>
            <a:ext cx="317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latin typeface="Wingdings" panose="05000000000000000000" pitchFamily="2" charset="2"/>
              </a:rPr>
              <a:t>n</a:t>
            </a:r>
          </a:p>
        </p:txBody>
      </p:sp>
      <p:sp>
        <p:nvSpPr>
          <p:cNvPr id="113688" name="Rectangle 24"/>
          <p:cNvSpPr>
            <a:spLocks noChangeArrowheads="1"/>
          </p:cNvSpPr>
          <p:nvPr/>
        </p:nvSpPr>
        <p:spPr bwMode="auto">
          <a:xfrm>
            <a:off x="7848600" y="2286000"/>
            <a:ext cx="317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latin typeface="Wingdings" panose="05000000000000000000" pitchFamily="2" charset="2"/>
              </a:rPr>
              <a:t>n</a:t>
            </a:r>
          </a:p>
        </p:txBody>
      </p:sp>
      <p:sp>
        <p:nvSpPr>
          <p:cNvPr id="113689" name="Rectangle 25"/>
          <p:cNvSpPr>
            <a:spLocks noChangeArrowheads="1"/>
          </p:cNvSpPr>
          <p:nvPr/>
        </p:nvSpPr>
        <p:spPr bwMode="auto">
          <a:xfrm>
            <a:off x="7772400" y="2895600"/>
            <a:ext cx="317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latin typeface="Wingdings" panose="05000000000000000000" pitchFamily="2" charset="2"/>
              </a:rPr>
              <a:t>n</a:t>
            </a:r>
          </a:p>
        </p:txBody>
      </p:sp>
      <p:sp>
        <p:nvSpPr>
          <p:cNvPr id="113690" name="Rectangle 26"/>
          <p:cNvSpPr>
            <a:spLocks noChangeArrowheads="1"/>
          </p:cNvSpPr>
          <p:nvPr/>
        </p:nvSpPr>
        <p:spPr bwMode="auto">
          <a:xfrm>
            <a:off x="7391400" y="2667000"/>
            <a:ext cx="317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latin typeface="Wingdings" panose="05000000000000000000" pitchFamily="2" charset="2"/>
              </a:rPr>
              <a:t>n</a:t>
            </a:r>
          </a:p>
        </p:txBody>
      </p:sp>
      <p:sp>
        <p:nvSpPr>
          <p:cNvPr id="113691" name="Rectangle 27"/>
          <p:cNvSpPr>
            <a:spLocks noChangeArrowheads="1"/>
          </p:cNvSpPr>
          <p:nvPr/>
        </p:nvSpPr>
        <p:spPr bwMode="auto">
          <a:xfrm>
            <a:off x="7162800" y="1905000"/>
            <a:ext cx="317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latin typeface="Wingdings" panose="05000000000000000000" pitchFamily="2" charset="2"/>
              </a:rPr>
              <a:t>n</a:t>
            </a:r>
          </a:p>
        </p:txBody>
      </p:sp>
      <p:sp>
        <p:nvSpPr>
          <p:cNvPr id="113692" name="Rectangle 28"/>
          <p:cNvSpPr>
            <a:spLocks noChangeArrowheads="1"/>
          </p:cNvSpPr>
          <p:nvPr/>
        </p:nvSpPr>
        <p:spPr bwMode="auto">
          <a:xfrm>
            <a:off x="7543800" y="1752600"/>
            <a:ext cx="317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latin typeface="Wingdings" panose="05000000000000000000" pitchFamily="2" charset="2"/>
              </a:rPr>
              <a:t>n</a:t>
            </a:r>
          </a:p>
        </p:txBody>
      </p:sp>
      <p:sp>
        <p:nvSpPr>
          <p:cNvPr id="113693" name="Rectangle 29"/>
          <p:cNvSpPr>
            <a:spLocks noChangeArrowheads="1"/>
          </p:cNvSpPr>
          <p:nvPr/>
        </p:nvSpPr>
        <p:spPr bwMode="auto">
          <a:xfrm>
            <a:off x="7848600" y="1905000"/>
            <a:ext cx="317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latin typeface="Wingdings" panose="05000000000000000000" pitchFamily="2" charset="2"/>
              </a:rPr>
              <a:t>n</a:t>
            </a:r>
          </a:p>
        </p:txBody>
      </p:sp>
      <p:sp>
        <p:nvSpPr>
          <p:cNvPr id="113694" name="Rectangle 30"/>
          <p:cNvSpPr>
            <a:spLocks noChangeArrowheads="1"/>
          </p:cNvSpPr>
          <p:nvPr/>
        </p:nvSpPr>
        <p:spPr bwMode="auto">
          <a:xfrm>
            <a:off x="7620000" y="762000"/>
            <a:ext cx="317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latin typeface="Wingdings" panose="05000000000000000000" pitchFamily="2" charset="2"/>
              </a:rPr>
              <a:t>n</a:t>
            </a:r>
          </a:p>
        </p:txBody>
      </p:sp>
      <p:sp>
        <p:nvSpPr>
          <p:cNvPr id="113695" name="Rectangle 31"/>
          <p:cNvSpPr>
            <a:spLocks noChangeArrowheads="1"/>
          </p:cNvSpPr>
          <p:nvPr/>
        </p:nvSpPr>
        <p:spPr bwMode="auto">
          <a:xfrm>
            <a:off x="7924800" y="914400"/>
            <a:ext cx="317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latin typeface="Wingdings" panose="05000000000000000000" pitchFamily="2" charset="2"/>
              </a:rPr>
              <a:t>n</a:t>
            </a:r>
          </a:p>
        </p:txBody>
      </p:sp>
      <p:sp>
        <p:nvSpPr>
          <p:cNvPr id="113696" name="Rectangle 32"/>
          <p:cNvSpPr>
            <a:spLocks noChangeArrowheads="1"/>
          </p:cNvSpPr>
          <p:nvPr/>
        </p:nvSpPr>
        <p:spPr bwMode="auto">
          <a:xfrm>
            <a:off x="8153400" y="1143000"/>
            <a:ext cx="317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latin typeface="Wingdings" panose="05000000000000000000" pitchFamily="2" charset="2"/>
              </a:rPr>
              <a:t>n</a:t>
            </a:r>
          </a:p>
        </p:txBody>
      </p:sp>
      <p:sp>
        <p:nvSpPr>
          <p:cNvPr id="113697" name="Rectangle 33"/>
          <p:cNvSpPr>
            <a:spLocks noChangeArrowheads="1"/>
          </p:cNvSpPr>
          <p:nvPr/>
        </p:nvSpPr>
        <p:spPr bwMode="auto">
          <a:xfrm>
            <a:off x="6248400" y="1371600"/>
            <a:ext cx="317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latin typeface="Wingdings" panose="05000000000000000000" pitchFamily="2" charset="2"/>
              </a:rPr>
              <a:t>n</a:t>
            </a:r>
          </a:p>
        </p:txBody>
      </p:sp>
      <p:sp>
        <p:nvSpPr>
          <p:cNvPr id="113698" name="Rectangle 34"/>
          <p:cNvSpPr>
            <a:spLocks noChangeArrowheads="1"/>
          </p:cNvSpPr>
          <p:nvPr/>
        </p:nvSpPr>
        <p:spPr bwMode="auto">
          <a:xfrm>
            <a:off x="6477000" y="990600"/>
            <a:ext cx="317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latin typeface="Wingdings" panose="05000000000000000000" pitchFamily="2" charset="2"/>
              </a:rPr>
              <a:t>n</a:t>
            </a:r>
          </a:p>
        </p:txBody>
      </p:sp>
      <p:sp>
        <p:nvSpPr>
          <p:cNvPr id="113699" name="Rectangle 35"/>
          <p:cNvSpPr>
            <a:spLocks noChangeArrowheads="1"/>
          </p:cNvSpPr>
          <p:nvPr/>
        </p:nvSpPr>
        <p:spPr bwMode="auto">
          <a:xfrm>
            <a:off x="6019800" y="175260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dirty="0">
                <a:latin typeface="Wingdings" panose="05000000000000000000" pitchFamily="2" charset="2"/>
              </a:rPr>
              <a:t>n</a:t>
            </a:r>
          </a:p>
        </p:txBody>
      </p:sp>
      <p:sp>
        <p:nvSpPr>
          <p:cNvPr id="113700" name="Rectangle 36"/>
          <p:cNvSpPr>
            <a:spLocks noChangeArrowheads="1"/>
          </p:cNvSpPr>
          <p:nvPr/>
        </p:nvSpPr>
        <p:spPr bwMode="auto">
          <a:xfrm>
            <a:off x="6858000" y="1600200"/>
            <a:ext cx="317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latin typeface="Wingdings" panose="05000000000000000000" pitchFamily="2" charset="2"/>
              </a:rPr>
              <a:t>n</a:t>
            </a:r>
          </a:p>
        </p:txBody>
      </p:sp>
      <p:sp>
        <p:nvSpPr>
          <p:cNvPr id="113701" name="Rectangle 37"/>
          <p:cNvSpPr>
            <a:spLocks noChangeArrowheads="1"/>
          </p:cNvSpPr>
          <p:nvPr/>
        </p:nvSpPr>
        <p:spPr bwMode="auto">
          <a:xfrm>
            <a:off x="7010400" y="1752600"/>
            <a:ext cx="317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latin typeface="Wingdings" panose="05000000000000000000" pitchFamily="2" charset="2"/>
              </a:rPr>
              <a:t>n</a:t>
            </a:r>
          </a:p>
        </p:txBody>
      </p:sp>
      <p:sp>
        <p:nvSpPr>
          <p:cNvPr id="113702" name="Rectangle 38"/>
          <p:cNvSpPr>
            <a:spLocks noChangeArrowheads="1"/>
          </p:cNvSpPr>
          <p:nvPr/>
        </p:nvSpPr>
        <p:spPr bwMode="auto">
          <a:xfrm>
            <a:off x="6934200" y="2133600"/>
            <a:ext cx="317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latin typeface="Wingdings" panose="05000000000000000000" pitchFamily="2" charset="2"/>
              </a:rPr>
              <a:t>n</a:t>
            </a:r>
          </a:p>
        </p:txBody>
      </p:sp>
      <p:sp>
        <p:nvSpPr>
          <p:cNvPr id="113703" name="Rectangle 39"/>
          <p:cNvSpPr>
            <a:spLocks noChangeArrowheads="1"/>
          </p:cNvSpPr>
          <p:nvPr/>
        </p:nvSpPr>
        <p:spPr bwMode="auto">
          <a:xfrm>
            <a:off x="6934200" y="2590800"/>
            <a:ext cx="317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latin typeface="Wingdings" panose="05000000000000000000" pitchFamily="2" charset="2"/>
              </a:rPr>
              <a:t>n</a:t>
            </a:r>
          </a:p>
        </p:txBody>
      </p:sp>
      <p:sp>
        <p:nvSpPr>
          <p:cNvPr id="113704" name="Rectangle 40"/>
          <p:cNvSpPr>
            <a:spLocks noChangeArrowheads="1"/>
          </p:cNvSpPr>
          <p:nvPr/>
        </p:nvSpPr>
        <p:spPr bwMode="auto">
          <a:xfrm>
            <a:off x="6172200" y="1981200"/>
            <a:ext cx="317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latin typeface="Wingdings" panose="05000000000000000000" pitchFamily="2" charset="2"/>
              </a:rPr>
              <a:t>n</a:t>
            </a:r>
          </a:p>
        </p:txBody>
      </p:sp>
      <p:sp>
        <p:nvSpPr>
          <p:cNvPr id="113705" name="Rectangle 41"/>
          <p:cNvSpPr>
            <a:spLocks noChangeArrowheads="1"/>
          </p:cNvSpPr>
          <p:nvPr/>
        </p:nvSpPr>
        <p:spPr bwMode="auto">
          <a:xfrm>
            <a:off x="5486400" y="3505200"/>
            <a:ext cx="317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latin typeface="Wingdings" panose="05000000000000000000" pitchFamily="2" charset="2"/>
              </a:rPr>
              <a:t>n</a:t>
            </a:r>
          </a:p>
        </p:txBody>
      </p:sp>
      <p:sp>
        <p:nvSpPr>
          <p:cNvPr id="113706" name="Rectangle 42"/>
          <p:cNvSpPr>
            <a:spLocks noChangeArrowheads="1"/>
          </p:cNvSpPr>
          <p:nvPr/>
        </p:nvSpPr>
        <p:spPr bwMode="auto">
          <a:xfrm>
            <a:off x="6553200" y="3048000"/>
            <a:ext cx="317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latin typeface="Wingdings" panose="05000000000000000000" pitchFamily="2" charset="2"/>
              </a:rPr>
              <a:t>n</a:t>
            </a:r>
          </a:p>
        </p:txBody>
      </p:sp>
      <p:sp>
        <p:nvSpPr>
          <p:cNvPr id="113707" name="Rectangle 43"/>
          <p:cNvSpPr>
            <a:spLocks noChangeArrowheads="1"/>
          </p:cNvSpPr>
          <p:nvPr/>
        </p:nvSpPr>
        <p:spPr bwMode="auto">
          <a:xfrm>
            <a:off x="6781800" y="3505200"/>
            <a:ext cx="317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latin typeface="Wingdings" panose="05000000000000000000" pitchFamily="2" charset="2"/>
              </a:rPr>
              <a:t>n</a:t>
            </a:r>
          </a:p>
        </p:txBody>
      </p:sp>
      <p:sp>
        <p:nvSpPr>
          <p:cNvPr id="113708" name="Rectangle 44"/>
          <p:cNvSpPr>
            <a:spLocks noChangeArrowheads="1"/>
          </p:cNvSpPr>
          <p:nvPr/>
        </p:nvSpPr>
        <p:spPr bwMode="auto">
          <a:xfrm>
            <a:off x="6553200" y="3505200"/>
            <a:ext cx="317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latin typeface="Wingdings" panose="05000000000000000000" pitchFamily="2" charset="2"/>
              </a:rPr>
              <a:t>n</a:t>
            </a:r>
          </a:p>
        </p:txBody>
      </p:sp>
      <p:sp>
        <p:nvSpPr>
          <p:cNvPr id="113709" name="Rectangle 45"/>
          <p:cNvSpPr>
            <a:spLocks noChangeArrowheads="1"/>
          </p:cNvSpPr>
          <p:nvPr/>
        </p:nvSpPr>
        <p:spPr bwMode="auto">
          <a:xfrm>
            <a:off x="6248400" y="3505200"/>
            <a:ext cx="317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latin typeface="Wingdings" panose="05000000000000000000" pitchFamily="2" charset="2"/>
              </a:rPr>
              <a:t>n</a:t>
            </a:r>
          </a:p>
        </p:txBody>
      </p:sp>
      <p:sp>
        <p:nvSpPr>
          <p:cNvPr id="113710" name="Rectangle 46"/>
          <p:cNvSpPr>
            <a:spLocks noChangeArrowheads="1"/>
          </p:cNvSpPr>
          <p:nvPr/>
        </p:nvSpPr>
        <p:spPr bwMode="auto">
          <a:xfrm>
            <a:off x="6324600" y="2133600"/>
            <a:ext cx="317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latin typeface="Wingdings" panose="05000000000000000000" pitchFamily="2" charset="2"/>
              </a:rPr>
              <a:t>n</a:t>
            </a:r>
          </a:p>
        </p:txBody>
      </p:sp>
      <p:sp>
        <p:nvSpPr>
          <p:cNvPr id="113711" name="Rectangle 47"/>
          <p:cNvSpPr>
            <a:spLocks noChangeArrowheads="1"/>
          </p:cNvSpPr>
          <p:nvPr/>
        </p:nvSpPr>
        <p:spPr bwMode="auto">
          <a:xfrm>
            <a:off x="6019800" y="3276600"/>
            <a:ext cx="317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latin typeface="Wingdings" panose="05000000000000000000" pitchFamily="2" charset="2"/>
              </a:rPr>
              <a:t>n</a:t>
            </a:r>
          </a:p>
        </p:txBody>
      </p:sp>
      <p:sp>
        <p:nvSpPr>
          <p:cNvPr id="113712" name="Rectangle 48"/>
          <p:cNvSpPr>
            <a:spLocks noChangeArrowheads="1"/>
          </p:cNvSpPr>
          <p:nvPr/>
        </p:nvSpPr>
        <p:spPr bwMode="auto">
          <a:xfrm>
            <a:off x="6629400" y="3962400"/>
            <a:ext cx="317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latin typeface="Wingdings" panose="05000000000000000000" pitchFamily="2" charset="2"/>
              </a:rPr>
              <a:t>n</a:t>
            </a:r>
          </a:p>
        </p:txBody>
      </p:sp>
      <p:sp>
        <p:nvSpPr>
          <p:cNvPr id="49" name="Text Box 8"/>
          <p:cNvSpPr txBox="1">
            <a:spLocks noChangeArrowheads="1"/>
          </p:cNvSpPr>
          <p:nvPr/>
        </p:nvSpPr>
        <p:spPr bwMode="auto">
          <a:xfrm>
            <a:off x="7819679" y="609600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Manasseh</a:t>
            </a:r>
          </a:p>
        </p:txBody>
      </p:sp>
      <p:sp>
        <p:nvSpPr>
          <p:cNvPr id="50" name="Text Box 9"/>
          <p:cNvSpPr txBox="1">
            <a:spLocks noChangeArrowheads="1"/>
          </p:cNvSpPr>
          <p:nvPr/>
        </p:nvSpPr>
        <p:spPr bwMode="auto">
          <a:xfrm>
            <a:off x="7359650" y="2155031"/>
            <a:ext cx="615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Gad</a:t>
            </a:r>
          </a:p>
        </p:txBody>
      </p:sp>
      <p:sp>
        <p:nvSpPr>
          <p:cNvPr id="51" name="Text Box 10"/>
          <p:cNvSpPr txBox="1">
            <a:spLocks noChangeArrowheads="1"/>
          </p:cNvSpPr>
          <p:nvPr/>
        </p:nvSpPr>
        <p:spPr bwMode="auto">
          <a:xfrm rot="2513194">
            <a:off x="7137677" y="3931443"/>
            <a:ext cx="984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Reuben</a:t>
            </a:r>
          </a:p>
        </p:txBody>
      </p:sp>
      <p:sp>
        <p:nvSpPr>
          <p:cNvPr id="52" name="Text Box 15"/>
          <p:cNvSpPr txBox="1">
            <a:spLocks noChangeArrowheads="1"/>
          </p:cNvSpPr>
          <p:nvPr/>
        </p:nvSpPr>
        <p:spPr bwMode="auto">
          <a:xfrm>
            <a:off x="5864225" y="2459830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Manasseh</a:t>
            </a:r>
          </a:p>
        </p:txBody>
      </p:sp>
      <p:sp>
        <p:nvSpPr>
          <p:cNvPr id="53" name="Text Box 17"/>
          <p:cNvSpPr txBox="1">
            <a:spLocks noChangeArrowheads="1"/>
          </p:cNvSpPr>
          <p:nvPr/>
        </p:nvSpPr>
        <p:spPr bwMode="auto">
          <a:xfrm>
            <a:off x="5751097" y="3367086"/>
            <a:ext cx="603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</a:p>
        </p:txBody>
      </p:sp>
      <p:sp>
        <p:nvSpPr>
          <p:cNvPr id="54" name="Text Box 16"/>
          <p:cNvSpPr txBox="1">
            <a:spLocks noChangeArrowheads="1"/>
          </p:cNvSpPr>
          <p:nvPr/>
        </p:nvSpPr>
        <p:spPr bwMode="auto">
          <a:xfrm>
            <a:off x="6172736" y="3198016"/>
            <a:ext cx="103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Ephraim</a:t>
            </a:r>
          </a:p>
        </p:txBody>
      </p:sp>
      <p:sp>
        <p:nvSpPr>
          <p:cNvPr id="55" name="Text Box 19"/>
          <p:cNvSpPr txBox="1">
            <a:spLocks noChangeArrowheads="1"/>
          </p:cNvSpPr>
          <p:nvPr/>
        </p:nvSpPr>
        <p:spPr bwMode="auto">
          <a:xfrm>
            <a:off x="5851525" y="4086886"/>
            <a:ext cx="80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Judah</a:t>
            </a:r>
          </a:p>
        </p:txBody>
      </p:sp>
      <p:sp>
        <p:nvSpPr>
          <p:cNvPr id="56" name="Text Box 20"/>
          <p:cNvSpPr txBox="1">
            <a:spLocks noChangeArrowheads="1"/>
          </p:cNvSpPr>
          <p:nvPr/>
        </p:nvSpPr>
        <p:spPr bwMode="auto">
          <a:xfrm>
            <a:off x="5559029" y="4783930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Simeon</a:t>
            </a:r>
          </a:p>
        </p:txBody>
      </p:sp>
      <p:sp>
        <p:nvSpPr>
          <p:cNvPr id="57" name="Text Box 18"/>
          <p:cNvSpPr txBox="1">
            <a:spLocks noChangeArrowheads="1"/>
          </p:cNvSpPr>
          <p:nvPr/>
        </p:nvSpPr>
        <p:spPr bwMode="auto">
          <a:xfrm>
            <a:off x="6391182" y="3605873"/>
            <a:ext cx="65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Ben</a:t>
            </a:r>
            <a:r>
              <a:rPr kumimoji="0" lang="en-US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58" name="Text Box 11"/>
          <p:cNvSpPr txBox="1">
            <a:spLocks noChangeArrowheads="1"/>
          </p:cNvSpPr>
          <p:nvPr/>
        </p:nvSpPr>
        <p:spPr bwMode="auto">
          <a:xfrm rot="-3919606">
            <a:off x="5952997" y="976331"/>
            <a:ext cx="7990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Asher</a:t>
            </a:r>
          </a:p>
        </p:txBody>
      </p:sp>
      <p:sp>
        <p:nvSpPr>
          <p:cNvPr id="59" name="Text Box 12"/>
          <p:cNvSpPr txBox="1">
            <a:spLocks noChangeArrowheads="1"/>
          </p:cNvSpPr>
          <p:nvPr/>
        </p:nvSpPr>
        <p:spPr bwMode="auto">
          <a:xfrm rot="-4163182">
            <a:off x="6419008" y="877787"/>
            <a:ext cx="1022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Naphtali</a:t>
            </a:r>
          </a:p>
        </p:txBody>
      </p:sp>
      <p:sp>
        <p:nvSpPr>
          <p:cNvPr id="60" name="Text Box 13"/>
          <p:cNvSpPr txBox="1">
            <a:spLocks noChangeArrowheads="1"/>
          </p:cNvSpPr>
          <p:nvPr/>
        </p:nvSpPr>
        <p:spPr bwMode="auto">
          <a:xfrm rot="-3582498">
            <a:off x="6365067" y="1654971"/>
            <a:ext cx="577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Zeb</a:t>
            </a:r>
          </a:p>
        </p:txBody>
      </p:sp>
      <p:sp>
        <p:nvSpPr>
          <p:cNvPr id="61" name="Text Box 14"/>
          <p:cNvSpPr txBox="1">
            <a:spLocks noChangeArrowheads="1"/>
          </p:cNvSpPr>
          <p:nvPr/>
        </p:nvSpPr>
        <p:spPr bwMode="auto">
          <a:xfrm rot="-2407244">
            <a:off x="6502740" y="2055834"/>
            <a:ext cx="6098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sng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Iss</a:t>
            </a:r>
            <a:r>
              <a:rPr kumimoji="0" lang="en-US" alt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214493" y="4756666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Hebron</a:t>
            </a:r>
            <a:endParaRPr lang="en-US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36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36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136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136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136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136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36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136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136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7" grpId="0" animBg="1"/>
      <p:bldP spid="113668" grpId="0" animBg="1"/>
      <p:bldP spid="113669" grpId="0"/>
      <p:bldP spid="113669" grpId="1"/>
      <p:bldP spid="113670" grpId="0"/>
      <p:bldP spid="113671" grpId="0"/>
      <p:bldP spid="113671" grpId="1"/>
      <p:bldP spid="113672" grpId="0"/>
      <p:bldP spid="113672" grpId="1"/>
      <p:bldP spid="113673" grpId="0"/>
      <p:bldP spid="113673" grpId="1"/>
      <p:bldP spid="113674" grpId="0"/>
      <p:bldP spid="113674" grpId="1"/>
      <p:bldP spid="113675" grpId="0"/>
      <p:bldP spid="113676" grpId="0"/>
      <p:bldP spid="113677" grpId="0"/>
      <p:bldP spid="113678" grpId="0"/>
      <p:bldP spid="113679" grpId="0"/>
      <p:bldP spid="113680" grpId="0"/>
      <p:bldP spid="113681" grpId="0"/>
      <p:bldP spid="113682" grpId="0"/>
      <p:bldP spid="113683" grpId="0"/>
      <p:bldP spid="113684" grpId="0"/>
      <p:bldP spid="113685" grpId="0"/>
      <p:bldP spid="113686" grpId="0"/>
      <p:bldP spid="113687" grpId="0"/>
      <p:bldP spid="113688" grpId="0"/>
      <p:bldP spid="113689" grpId="0"/>
      <p:bldP spid="113690" grpId="0"/>
      <p:bldP spid="113691" grpId="0"/>
      <p:bldP spid="113693" grpId="0"/>
      <p:bldP spid="113694" grpId="0"/>
      <p:bldP spid="113695" grpId="0"/>
      <p:bldP spid="113696" grpId="0"/>
      <p:bldP spid="113697" grpId="0"/>
      <p:bldP spid="113698" grpId="0"/>
      <p:bldP spid="113699" grpId="0"/>
      <p:bldP spid="113700" grpId="0"/>
      <p:bldP spid="113701" grpId="0"/>
      <p:bldP spid="113702" grpId="0"/>
      <p:bldP spid="113703" grpId="0"/>
      <p:bldP spid="113704" grpId="0"/>
      <p:bldP spid="113705" grpId="0"/>
      <p:bldP spid="113706" grpId="0"/>
      <p:bldP spid="113707" grpId="0"/>
      <p:bldP spid="113708" grpId="0"/>
      <p:bldP spid="113709" grpId="0"/>
      <p:bldP spid="113710" grpId="0"/>
      <p:bldP spid="113711" grpId="0"/>
      <p:bldP spid="113712" grpId="0"/>
      <p:bldP spid="62" grpId="0"/>
      <p:bldP spid="6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>
                <a:solidFill>
                  <a:srgbClr val="A0D0FF"/>
                </a:solidFill>
                <a:latin typeface="Arial Narrow" panose="020B0606020202030204" pitchFamily="34" charset="0"/>
              </a:rPr>
              <a:t>The Altar of Witness</a:t>
            </a:r>
            <a:br>
              <a:rPr lang="en-US" altLang="en-US" b="1" u="sng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>
                <a:solidFill>
                  <a:srgbClr val="FFFF99"/>
                </a:solidFill>
                <a:latin typeface="Arial Narrow" panose="020B0606020202030204" pitchFamily="34" charset="0"/>
              </a:rPr>
              <a:t>Joshua 22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105400"/>
          </a:xfrm>
          <a:noFill/>
          <a:ln/>
        </p:spPr>
        <p:txBody>
          <a:bodyPr/>
          <a:lstStyle/>
          <a:p>
            <a:r>
              <a:rPr lang="en-US" altLang="en-US" sz="4400" b="1">
                <a:solidFill>
                  <a:srgbClr val="FFFFFF"/>
                </a:solidFill>
                <a:latin typeface="Arial Narrow" panose="020B0606020202030204" pitchFamily="34" charset="0"/>
              </a:rPr>
              <a:t>The eastern tribes returned home</a:t>
            </a:r>
          </a:p>
          <a:p>
            <a:r>
              <a:rPr lang="en-US" altLang="en-US" sz="4400" b="1">
                <a:solidFill>
                  <a:srgbClr val="FFFFFF"/>
                </a:solidFill>
                <a:latin typeface="Arial Narrow" panose="020B0606020202030204" pitchFamily="34" charset="0"/>
              </a:rPr>
              <a:t>They built an altar - almost causing a civil war</a:t>
            </a:r>
          </a:p>
          <a:p>
            <a:r>
              <a:rPr lang="en-US" altLang="en-US" sz="4400" b="1">
                <a:solidFill>
                  <a:srgbClr val="FFFFFF"/>
                </a:solidFill>
                <a:latin typeface="Arial Narrow" panose="020B0606020202030204" pitchFamily="34" charset="0"/>
              </a:rPr>
              <a:t>Its purpose was to be a witness to future generation that they were also a part of Israel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  <p:bldP spid="60419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Conquest &amp; Establishing the Theocracy</a:t>
            </a:r>
            <a:r>
              <a:rPr lang="en-US" altLang="en-US" b="1" i="0" u="sng" dirty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The Book of Joshua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105400"/>
          </a:xfrm>
          <a:noFill/>
          <a:ln/>
        </p:spPr>
        <p:txBody>
          <a:bodyPr/>
          <a:lstStyle/>
          <a:p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Genesis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15:13-16 – prophecy </a:t>
            </a:r>
            <a:endParaRPr lang="en-US" altLang="en-US" sz="4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Yahweh remembered His covenant with Abraham &amp; sent Moses to Egypt to free His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Arial Narrow" panose="020B0606020202030204" pitchFamily="34" charset="0"/>
              </a:rPr>
              <a:t>poeple</a:t>
            </a:r>
            <a:endParaRPr lang="en-US" altLang="en-US" sz="4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1</a:t>
            </a:r>
            <a:r>
              <a:rPr lang="en-US" altLang="en-US" sz="4400" b="1" baseline="30000" dirty="0">
                <a:solidFill>
                  <a:srgbClr val="FFFFFF"/>
                </a:solidFill>
                <a:latin typeface="Arial Narrow" panose="020B0606020202030204" pitchFamily="34" charset="0"/>
              </a:rPr>
              <a:t>st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 generation wandered 40 years &amp; died</a:t>
            </a:r>
          </a:p>
          <a:p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2</a:t>
            </a:r>
            <a:r>
              <a:rPr lang="en-US" altLang="en-US" sz="4400" b="1" baseline="30000" dirty="0">
                <a:solidFill>
                  <a:srgbClr val="FFFFFF"/>
                </a:solidFill>
                <a:latin typeface="Arial Narrow" panose="020B0606020202030204" pitchFamily="34" charset="0"/>
              </a:rPr>
              <a:t>nd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 generation conquered land on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east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side of Jordan </a:t>
            </a:r>
          </a:p>
        </p:txBody>
      </p:sp>
    </p:spTree>
    <p:extLst>
      <p:ext uri="{BB962C8B-B14F-4D97-AF65-F5344CB8AC3E}">
        <p14:creationId xmlns:p14="http://schemas.microsoft.com/office/powerpoint/2010/main" val="75888093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50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>
                <a:solidFill>
                  <a:srgbClr val="A0D0FF"/>
                </a:solidFill>
                <a:latin typeface="Arial Narrow" panose="020B0606020202030204" pitchFamily="34" charset="0"/>
              </a:rPr>
              <a:t>Joshua’ Farewell Address &amp; Charge</a:t>
            </a:r>
            <a:br>
              <a:rPr lang="en-US" altLang="en-US" b="1" u="sng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>
                <a:solidFill>
                  <a:srgbClr val="FFFF99"/>
                </a:solidFill>
                <a:latin typeface="Arial Narrow" panose="020B0606020202030204" pitchFamily="34" charset="0"/>
              </a:rPr>
              <a:t>Joshua 23-34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105400"/>
          </a:xfrm>
          <a:noFill/>
          <a:ln/>
        </p:spPr>
        <p:txBody>
          <a:bodyPr/>
          <a:lstStyle/>
          <a:p>
            <a:r>
              <a:rPr lang="en-US" altLang="en-US" sz="4400" b="1">
                <a:solidFill>
                  <a:srgbClr val="FFFFFF"/>
                </a:solidFill>
                <a:latin typeface="Arial Narrow" panose="020B0606020202030204" pitchFamily="34" charset="0"/>
              </a:rPr>
              <a:t>Keep the law of the Lord, cling to Him only</a:t>
            </a:r>
          </a:p>
          <a:p>
            <a:r>
              <a:rPr lang="en-US" altLang="en-US" sz="4400" b="1">
                <a:solidFill>
                  <a:srgbClr val="FFFFFF"/>
                </a:solidFill>
                <a:latin typeface="Arial Narrow" panose="020B0606020202030204" pitchFamily="34" charset="0"/>
              </a:rPr>
              <a:t>Choose whom you will serve</a:t>
            </a:r>
          </a:p>
          <a:p>
            <a:r>
              <a:rPr lang="en-US" altLang="en-US" sz="4400" b="1">
                <a:solidFill>
                  <a:srgbClr val="FFFFFF"/>
                </a:solidFill>
                <a:latin typeface="Arial Narrow" panose="020B0606020202030204" pitchFamily="34" charset="0"/>
              </a:rPr>
              <a:t>They chose to serve the Lord</a:t>
            </a:r>
          </a:p>
          <a:p>
            <a:r>
              <a:rPr lang="en-US" altLang="en-US" sz="4400" b="1">
                <a:solidFill>
                  <a:srgbClr val="FFFFFF"/>
                </a:solidFill>
                <a:latin typeface="Arial Narrow" panose="020B0606020202030204" pitchFamily="34" charset="0"/>
              </a:rPr>
              <a:t>They were the example of the Lord’s blessing on those who obey Him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5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5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5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4" grpId="0"/>
      <p:bldP spid="115715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105400"/>
          </a:xfrm>
          <a:noFill/>
          <a:ln/>
        </p:spPr>
        <p:txBody>
          <a:bodyPr/>
          <a:lstStyle/>
          <a:p>
            <a:pPr algn="ctr">
              <a:buFontTx/>
              <a:buNone/>
            </a:pP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You must chose. Whom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will you serve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? </a:t>
            </a:r>
          </a:p>
          <a:p>
            <a:pPr>
              <a:buFontTx/>
              <a:buNone/>
            </a:pP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Your choice will affect you &amp; your nation</a:t>
            </a:r>
            <a:endParaRPr lang="en-US" altLang="en-US" sz="4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33388" y="1838325"/>
            <a:ext cx="8240712" cy="2468563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sz="7200" b="1">
                <a:solidFill>
                  <a:srgbClr val="A0D0FF"/>
                </a:solidFill>
                <a:latin typeface="Manuscript" pitchFamily="18" charset="0"/>
              </a:rPr>
              <a:t>Grace Bible Church</a:t>
            </a:r>
            <a:r>
              <a:rPr lang="en-US" altLang="en-US" sz="7200" b="1" i="0">
                <a:solidFill>
                  <a:srgbClr val="A0D0FF"/>
                </a:solidFill>
                <a:latin typeface="Manuscript" pitchFamily="18" charset="0"/>
              </a:rPr>
              <a:t/>
            </a:r>
            <a:br>
              <a:rPr lang="en-US" altLang="en-US" sz="7200" b="1" i="0">
                <a:solidFill>
                  <a:srgbClr val="A0D0FF"/>
                </a:solidFill>
                <a:latin typeface="Manuscript" pitchFamily="18" charset="0"/>
              </a:rPr>
            </a:br>
            <a:r>
              <a:rPr lang="en-US" altLang="en-US" sz="5400" b="1" i="0">
                <a:solidFill>
                  <a:srgbClr val="A0D0FF"/>
                </a:solidFill>
                <a:latin typeface="Manuscript" pitchFamily="18" charset="0"/>
              </a:rPr>
              <a:t> </a:t>
            </a:r>
            <a:r>
              <a:rPr lang="en-US" altLang="en-US" sz="3600" b="1">
                <a:solidFill>
                  <a:srgbClr val="FFFF90"/>
                </a:solidFill>
                <a:latin typeface="Manuscript" pitchFamily="18" charset="0"/>
              </a:rPr>
              <a:t>Glorifying God by Making Disciples </a:t>
            </a:r>
            <a:br>
              <a:rPr lang="en-US" altLang="en-US" sz="3600" b="1">
                <a:solidFill>
                  <a:srgbClr val="FFFF90"/>
                </a:solidFill>
                <a:latin typeface="Manuscript" pitchFamily="18" charset="0"/>
              </a:rPr>
            </a:br>
            <a:r>
              <a:rPr lang="en-US" altLang="en-US" sz="3600" b="1">
                <a:solidFill>
                  <a:srgbClr val="FFFF90"/>
                </a:solidFill>
                <a:latin typeface="Manuscript" pitchFamily="18" charset="0"/>
              </a:rPr>
              <a:t>of Jesus Christ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Overview</a:t>
            </a:r>
            <a:r>
              <a:rPr lang="en-US" altLang="en-US" b="1" i="0" u="sng" dirty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The Book of Joshua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105400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	1-12: Preparation &amp; Conquest</a:t>
            </a:r>
          </a:p>
          <a:p>
            <a:pPr>
              <a:buFontTx/>
              <a:buNone/>
            </a:pP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	13-21: Division of the Land</a:t>
            </a:r>
          </a:p>
          <a:p>
            <a:pPr>
              <a:buFontTx/>
              <a:buNone/>
            </a:pP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	22-24: Appendix</a:t>
            </a:r>
          </a:p>
          <a:p>
            <a:pPr lvl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 Altar of Witness</a:t>
            </a:r>
          </a:p>
          <a:p>
            <a:pPr lvl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Joshua’s Farewell Address &amp;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Charge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0" grpId="0"/>
      <p:bldP spid="78851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Overview</a:t>
            </a:r>
            <a:r>
              <a:rPr lang="en-US" altLang="en-US" b="1" i="0" u="sng" dirty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The Book of Joshua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105400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	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Theme: </a:t>
            </a:r>
            <a:r>
              <a:rPr lang="en-US" altLang="en-US" sz="4400" b="1" i="1" dirty="0" smtClean="0">
                <a:solidFill>
                  <a:srgbClr val="FFFFFF"/>
                </a:solidFill>
                <a:latin typeface="Manuscript" pitchFamily="18" charset="0"/>
              </a:rPr>
              <a:t>The </a:t>
            </a:r>
            <a:r>
              <a:rPr lang="en-US" altLang="en-US" sz="4400" b="1" i="1" dirty="0">
                <a:solidFill>
                  <a:srgbClr val="FFFFFF"/>
                </a:solidFill>
                <a:latin typeface="Manuscript" pitchFamily="18" charset="0"/>
              </a:rPr>
              <a:t>fulfillment of the Lord’s promise to plant Israel in the land of Canaan through their obedience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/>
      <p:bldP spid="8089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Joshua Assumes Command</a:t>
            </a:r>
            <a:r>
              <a:rPr lang="en-US" altLang="en-US" b="1" i="0" u="sng" dirty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Joshua 1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4724400" cy="5105400"/>
          </a:xfrm>
          <a:noFill/>
          <a:ln/>
        </p:spPr>
        <p:txBody>
          <a:bodyPr/>
          <a:lstStyle/>
          <a:p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He was to </a:t>
            </a:r>
            <a:r>
              <a:rPr lang="en-US" altLang="en-US" sz="4400" b="1" i="1" dirty="0">
                <a:solidFill>
                  <a:srgbClr val="FFFFFF"/>
                </a:solidFill>
                <a:latin typeface="Arial Narrow" panose="020B0606020202030204" pitchFamily="34" charset="0"/>
              </a:rPr>
              <a:t>be strong &amp; courageous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for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Yahweh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would be with him (vs. 1-7)</a:t>
            </a:r>
          </a:p>
          <a:p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Prosperity &amp; Success were dependent upon obedience to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God </a:t>
            </a:r>
            <a:endParaRPr lang="en-US" altLang="en-US" sz="4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Picture 2" descr="I:\02 Samaria and the Center\Jericho\Jericho area aerial from west, tb1217041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6" t="-13" r="105" b="38252"/>
          <a:stretch/>
        </p:blipFill>
        <p:spPr bwMode="auto">
          <a:xfrm>
            <a:off x="4724400" y="1218446"/>
            <a:ext cx="4357405" cy="364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8200" y="4863220"/>
            <a:ext cx="449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Jordan valley – from West: Jericho to plains of Moab</a:t>
            </a:r>
          </a:p>
          <a:p>
            <a:r>
              <a:rPr lang="en-US" sz="2400" b="1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Pictorial Library of Bible Lands</a:t>
            </a:r>
          </a:p>
          <a:p>
            <a:endParaRPr lang="en-US" sz="3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>
                <a:solidFill>
                  <a:srgbClr val="A0D0FF"/>
                </a:solidFill>
                <a:latin typeface="Arial Narrow" panose="020B0606020202030204" pitchFamily="34" charset="0"/>
              </a:rPr>
              <a:t>The Spies &amp; Rahab</a:t>
            </a:r>
            <a:r>
              <a:rPr lang="en-US" altLang="en-US" b="1" i="0" u="sng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>
                <a:solidFill>
                  <a:srgbClr val="FFFF99"/>
                </a:solidFill>
                <a:latin typeface="Arial Narrow" panose="020B0606020202030204" pitchFamily="34" charset="0"/>
              </a:rPr>
              <a:t>Joshua 2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105400"/>
          </a:xfrm>
          <a:noFill/>
          <a:ln/>
        </p:spPr>
        <p:txBody>
          <a:bodyPr/>
          <a:lstStyle/>
          <a:p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Two spies sent out, they lodged with Rahab</a:t>
            </a:r>
          </a:p>
          <a:p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Rahab hid and protected them</a:t>
            </a:r>
          </a:p>
          <a:p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James 2:25 – placed herself in peril because of her beliefs about God </a:t>
            </a:r>
          </a:p>
          <a:p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Yahweh is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God of heaven &amp; Earth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/>
      <p:bldP spid="8294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>
                <a:solidFill>
                  <a:srgbClr val="A0D0FF"/>
                </a:solidFill>
                <a:latin typeface="Arial Narrow" panose="020B0606020202030204" pitchFamily="34" charset="0"/>
              </a:rPr>
              <a:t>The Spies &amp; Rahab</a:t>
            </a:r>
            <a:r>
              <a:rPr lang="en-US" altLang="en-US" b="1" i="0" u="sng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>
                <a:solidFill>
                  <a:srgbClr val="FFFF99"/>
                </a:solidFill>
                <a:latin typeface="Arial Narrow" panose="020B0606020202030204" pitchFamily="34" charset="0"/>
              </a:rPr>
              <a:t>Joshua 2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105400"/>
          </a:xfrm>
          <a:noFill/>
          <a:ln/>
        </p:spPr>
        <p:txBody>
          <a:bodyPr/>
          <a:lstStyle/>
          <a:p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Those in her house would be protected, it would be marked by a scarlet thread</a:t>
            </a:r>
          </a:p>
          <a:p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Verse 9-11, 24 – the people were afraid because of what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Yahweh had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done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4" grpId="0"/>
      <p:bldP spid="8499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  <a:ln/>
        </p:spPr>
        <p:txBody>
          <a:bodyPr lIns="0" tIns="0" rIns="0" bIns="0">
            <a:spAutoFit/>
          </a:bodyPr>
          <a:lstStyle/>
          <a:p>
            <a:pPr defTabSz="381000"/>
            <a:r>
              <a:rPr lang="en-US" altLang="en-US" b="1" u="sng">
                <a:solidFill>
                  <a:srgbClr val="A0D0FF"/>
                </a:solidFill>
                <a:latin typeface="Arial Narrow" panose="020B0606020202030204" pitchFamily="34" charset="0"/>
              </a:rPr>
              <a:t>The Jordan is Crossed</a:t>
            </a:r>
            <a:r>
              <a:rPr lang="en-US" altLang="en-US" b="1" i="0" u="sng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>
                <a:solidFill>
                  <a:srgbClr val="FFFF99"/>
                </a:solidFill>
                <a:latin typeface="Arial Narrow" panose="020B0606020202030204" pitchFamily="34" charset="0"/>
              </a:rPr>
              <a:t>Joshua 3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105400"/>
          </a:xfrm>
          <a:noFill/>
          <a:ln/>
        </p:spPr>
        <p:txBody>
          <a:bodyPr/>
          <a:lstStyle/>
          <a:p>
            <a:r>
              <a:rPr lang="en-US" altLang="en-US" sz="4400" b="1">
                <a:solidFill>
                  <a:srgbClr val="FFFFFF"/>
                </a:solidFill>
                <a:latin typeface="Arial Narrow" panose="020B0606020202030204" pitchFamily="34" charset="0"/>
              </a:rPr>
              <a:t>A miracle would build confidence that the Lord was with Joshua</a:t>
            </a:r>
          </a:p>
          <a:p>
            <a:r>
              <a:rPr lang="en-US" altLang="en-US" sz="4400" b="1">
                <a:solidFill>
                  <a:srgbClr val="FFFFFF"/>
                </a:solidFill>
                <a:latin typeface="Arial Narrow" panose="020B0606020202030204" pitchFamily="34" charset="0"/>
              </a:rPr>
              <a:t>The Levites with the Ark of the Covenant would go first</a:t>
            </a:r>
          </a:p>
          <a:p>
            <a:r>
              <a:rPr lang="en-US" altLang="en-US" sz="4400" b="1">
                <a:solidFill>
                  <a:srgbClr val="FFFFFF"/>
                </a:solidFill>
                <a:latin typeface="Arial Narrow" panose="020B0606020202030204" pitchFamily="34" charset="0"/>
              </a:rPr>
              <a:t>Spiritual, not military preparation would take priority.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500"/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2227" grpId="0" uiExpand="1" build="p"/>
    </p:bld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Sermon 1</Template>
  <TotalTime>1917</TotalTime>
  <Words>1013</Words>
  <Application>Microsoft Office PowerPoint</Application>
  <PresentationFormat>On-screen Show (4:3)</PresentationFormat>
  <Paragraphs>208</Paragraphs>
  <Slides>32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Wingdings</vt:lpstr>
      <vt:lpstr>Manuscript</vt:lpstr>
      <vt:lpstr>Arial Narrow</vt:lpstr>
      <vt:lpstr>Custom Design</vt:lpstr>
      <vt:lpstr>1_Custom Design</vt:lpstr>
      <vt:lpstr>Grace Bible Church  Glorifying God by Making Disciples  of Jesus Christ</vt:lpstr>
      <vt:lpstr>Conquest &amp; Establishing the Theocracy The Book of Joshua</vt:lpstr>
      <vt:lpstr>Conquest &amp; Establishing the Theocracy The Book of Joshua</vt:lpstr>
      <vt:lpstr>Overview The Book of Joshua</vt:lpstr>
      <vt:lpstr>Overview The Book of Joshua</vt:lpstr>
      <vt:lpstr>Joshua Assumes Command Joshua 1</vt:lpstr>
      <vt:lpstr>The Spies &amp; Rahab Joshua 2</vt:lpstr>
      <vt:lpstr>The Spies &amp; Rahab Joshua 2</vt:lpstr>
      <vt:lpstr>The Jordan is Crossed Joshua 3</vt:lpstr>
      <vt:lpstr>Crossing the Jordan  Joshua 3</vt:lpstr>
      <vt:lpstr>The Memorial stones Joshua 4</vt:lpstr>
      <vt:lpstr>Keeping the Covenant Rites Joshua 5</vt:lpstr>
      <vt:lpstr>Keeping the Covenant Rites Joshua 5</vt:lpstr>
      <vt:lpstr>The Conquest of Jericho Joshua 6</vt:lpstr>
      <vt:lpstr>The Conquest of Jericho Joshua 6</vt:lpstr>
      <vt:lpstr>The Conquest of Jericho - Joshua 6</vt:lpstr>
      <vt:lpstr>The Conquest of Jericho Joshua 6</vt:lpstr>
      <vt:lpstr>Defeat at Ai Joshua 7</vt:lpstr>
      <vt:lpstr>Conquest of Ai Joshua 8</vt:lpstr>
      <vt:lpstr>Conquest of Ai Joshua 8</vt:lpstr>
      <vt:lpstr>A Hasty Covenant Joshua 9</vt:lpstr>
      <vt:lpstr>Conquest of the South   - Joshua 10</vt:lpstr>
      <vt:lpstr>Conquest of the South   - Joshua 10</vt:lpstr>
      <vt:lpstr>Conquest of the South   - Joshua 10</vt:lpstr>
      <vt:lpstr>Conquest of the North  - Joshua 11</vt:lpstr>
      <vt:lpstr>PowerPoint Presentation</vt:lpstr>
      <vt:lpstr>PowerPoint Presentation</vt:lpstr>
      <vt:lpstr>PowerPoint Presentation</vt:lpstr>
      <vt:lpstr>The Altar of Witness Joshua 22</vt:lpstr>
      <vt:lpstr>Joshua’ Farewell Address &amp; Charge Joshua 23-34</vt:lpstr>
      <vt:lpstr>PowerPoint Presentation</vt:lpstr>
      <vt:lpstr>Grace Bible Church  Glorifying God by Making Disciples  of Jesus Christ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Grace Bible Church</dc:title>
  <dc:creator>Scott Harris</dc:creator>
  <cp:lastModifiedBy>Microsoft account</cp:lastModifiedBy>
  <cp:revision>72</cp:revision>
  <dcterms:modified xsi:type="dcterms:W3CDTF">2022-07-23T19:51:37Z</dcterms:modified>
</cp:coreProperties>
</file>