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3"/>
  </p:notesMasterIdLst>
  <p:sldIdLst>
    <p:sldId id="305" r:id="rId2"/>
    <p:sldId id="260" r:id="rId3"/>
    <p:sldId id="289" r:id="rId4"/>
    <p:sldId id="278" r:id="rId5"/>
    <p:sldId id="279" r:id="rId6"/>
    <p:sldId id="290" r:id="rId7"/>
    <p:sldId id="291" r:id="rId8"/>
    <p:sldId id="292" r:id="rId9"/>
    <p:sldId id="280" r:id="rId10"/>
    <p:sldId id="293" r:id="rId11"/>
    <p:sldId id="294" r:id="rId12"/>
    <p:sldId id="281" r:id="rId13"/>
    <p:sldId id="282" r:id="rId14"/>
    <p:sldId id="283" r:id="rId15"/>
    <p:sldId id="295" r:id="rId16"/>
    <p:sldId id="307" r:id="rId17"/>
    <p:sldId id="296" r:id="rId18"/>
    <p:sldId id="284" r:id="rId19"/>
    <p:sldId id="287" r:id="rId20"/>
    <p:sldId id="306" r:id="rId21"/>
    <p:sldId id="288"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6" d="100"/>
          <a:sy n="106" d="100"/>
        </p:scale>
        <p:origin x="112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41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0"/>
            <a:r>
              <a:rPr lang="en-US" altLang="en-US" noProof="0" smtClean="0"/>
              <a:t>Second level</a:t>
            </a:r>
          </a:p>
          <a:p>
            <a:pPr lvl="0"/>
            <a:r>
              <a:rPr lang="en-US" altLang="en-US" noProof="0" smtClean="0"/>
              <a:t>Third level</a:t>
            </a:r>
          </a:p>
          <a:p>
            <a:pPr lvl="0"/>
            <a:r>
              <a:rPr lang="en-US" altLang="en-US" noProof="0" smtClean="0"/>
              <a:t>Fourth level</a:t>
            </a:r>
          </a:p>
          <a:p>
            <a:pPr lvl="0"/>
            <a:r>
              <a:rPr lang="en-US" alt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F0ED46ED-3F55-405F-BFC7-DBFEBF212370}" type="slidenum">
              <a:rPr lang="en-US" altLang="en-US"/>
              <a:pPr>
                <a:defRPr/>
              </a:pPr>
              <a:t>‹#›</a:t>
            </a:fld>
            <a:endParaRPr lang="en-US" altLang="en-US"/>
          </a:p>
        </p:txBody>
      </p:sp>
    </p:spTree>
    <p:extLst>
      <p:ext uri="{BB962C8B-B14F-4D97-AF65-F5344CB8AC3E}">
        <p14:creationId xmlns:p14="http://schemas.microsoft.com/office/powerpoint/2010/main" val="3286779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760FE5-F448-41EA-BA92-713088F0BFC5}"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1551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948ABBF-78E6-44A4-B326-33DDB6C348AF}" type="slidenum">
              <a:rPr lang="en-US" altLang="en-US"/>
              <a:pPr/>
              <a:t>10</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053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94C0A14-2477-4837-867E-7165319ECB09}" type="slidenum">
              <a:rPr lang="en-US" altLang="en-US"/>
              <a:pPr/>
              <a:t>11</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22060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875A3DB-21B6-46F0-BE64-F6E332DA16F7}" type="slidenum">
              <a:rPr lang="en-US" altLang="en-US"/>
              <a:pPr/>
              <a:t>12</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61875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079B01-B722-48E9-9B4C-3A891A310310}" type="slidenum">
              <a:rPr lang="en-US" altLang="en-US"/>
              <a:pPr/>
              <a:t>13</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77124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12D6AA-7527-45D3-975D-CD1490E47042}" type="slidenum">
              <a:rPr lang="en-US" altLang="en-US"/>
              <a:pPr/>
              <a:t>14</a:t>
            </a:fld>
            <a:endParaRPr lang="en-US" alt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25588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52CEB4-9903-4D90-BC11-BF959F8B7BB3}" type="slidenum">
              <a:rPr lang="en-US" altLang="en-US"/>
              <a:pPr/>
              <a:t>15</a:t>
            </a:fld>
            <a:endParaRPr lang="en-US" alt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52137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52CEB4-9903-4D90-BC11-BF959F8B7BB3}" type="slidenum">
              <a:rPr lang="en-US" altLang="en-US">
                <a:solidFill>
                  <a:srgbClr val="000000"/>
                </a:solidFill>
              </a:rPr>
              <a:pPr/>
              <a:t>16</a:t>
            </a:fld>
            <a:endParaRPr lang="en-US" altLang="en-US">
              <a:solidFill>
                <a:srgbClr val="000000"/>
              </a:solidFill>
            </a:endParaRPr>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22838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3FADB43-B833-490B-BBA5-6D2726C29855}" type="slidenum">
              <a:rPr lang="en-US" altLang="en-US"/>
              <a:pPr/>
              <a:t>17</a:t>
            </a:fld>
            <a:endParaRPr lang="en-US" alt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65382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F6978D-13ED-4B65-8CC0-E77DF56B1C13}" type="slidenum">
              <a:rPr lang="en-US" altLang="en-US"/>
              <a:pPr/>
              <a:t>18</a:t>
            </a:fld>
            <a:endParaRPr lang="en-US" alt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48553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B26A10-AACB-49CA-BA36-C87A0663A829}" type="slidenum">
              <a:rPr lang="en-US" altLang="en-US"/>
              <a:pPr/>
              <a:t>19</a:t>
            </a:fld>
            <a:endParaRPr lang="en-US" alt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2981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E5A0CB-C295-4F09-B2A9-9EE33152DE8B}"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22173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1EF648-DB4D-441B-BEE3-42FB8098872F}" type="slidenum">
              <a:rPr lang="en-US" altLang="en-US">
                <a:solidFill>
                  <a:srgbClr val="000000"/>
                </a:solidFill>
              </a:rPr>
              <a:pPr/>
              <a:t>20</a:t>
            </a:fld>
            <a:endParaRPr lang="en-US" altLang="en-US">
              <a:solidFill>
                <a:srgbClr val="000000"/>
              </a:solidFill>
            </a:endParaRP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84927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6B6467-85AF-4B61-B6E7-1CA3FA781381}" type="slidenum">
              <a:rPr lang="en-US" altLang="en-US"/>
              <a:pPr/>
              <a:t>21</a:t>
            </a:fld>
            <a:endParaRPr lang="en-US" alt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66569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E0453F9-01B1-4855-8956-62272419FAE0}"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60120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BA38DF-66E2-44F5-B7C4-E0605497661D}"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4181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7F85AC-8C68-4F24-9ADB-1231B275993E}"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65874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1D2194-C9FC-4CB9-8DD4-E09E1020F9A4}" type="slidenum">
              <a:rPr lang="en-US" altLang="en-US"/>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01458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AF2AE3-4DFF-4F09-AF4E-E2C1462BD0E9}" type="slidenum">
              <a:rPr lang="en-US" altLang="en-US"/>
              <a:pPr/>
              <a:t>7</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14946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6DD79E-6D35-4972-8DCB-862900BDC483}" type="slidenum">
              <a:rPr lang="en-US" altLang="en-US"/>
              <a:pPr/>
              <a:t>8</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687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76B6B1-E74E-4840-84D5-62D32572638E}" type="slidenum">
              <a:rPr lang="en-US" altLang="en-US"/>
              <a:pPr/>
              <a:t>9</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17874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28345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8569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495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642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44165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161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624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3337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73827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2611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i="1" kern="1200">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i="1">
          <a:solidFill>
            <a:schemeClr val="bg1"/>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i="1">
          <a:solidFill>
            <a:schemeClr val="bg1"/>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i="1">
          <a:solidFill>
            <a:schemeClr val="bg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9pPr>
    </p:titleStyle>
    <p:bodyStyle>
      <a:lvl1pPr marL="176213" indent="-176213" algn="l" rtl="0" eaLnBrk="0" fontAlgn="base" hangingPunct="0">
        <a:spcBef>
          <a:spcPct val="20000"/>
        </a:spcBef>
        <a:spcAft>
          <a:spcPct val="0"/>
        </a:spcAft>
        <a:buChar char="•"/>
        <a:defRPr sz="4000" kern="12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kern="1200">
          <a:solidFill>
            <a:schemeClr val="bg1"/>
          </a:solidFill>
          <a:latin typeface="+mn-lt"/>
          <a:ea typeface="+mn-ea"/>
          <a:cs typeface="+mn-cs"/>
        </a:defRPr>
      </a:lvl2pPr>
      <a:lvl3pPr marL="735013" indent="-163513" algn="l" rtl="0" eaLnBrk="0" fontAlgn="base" hangingPunct="0">
        <a:spcBef>
          <a:spcPct val="20000"/>
        </a:spcBef>
        <a:spcAft>
          <a:spcPct val="0"/>
        </a:spcAft>
        <a:buChar char="•"/>
        <a:defRPr sz="3600" kern="1200">
          <a:solidFill>
            <a:schemeClr val="bg1"/>
          </a:solidFill>
          <a:latin typeface="+mn-lt"/>
          <a:ea typeface="+mn-ea"/>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kern="1200">
          <a:solidFill>
            <a:schemeClr val="bg1"/>
          </a:solidFill>
          <a:latin typeface="+mn-lt"/>
          <a:ea typeface="+mn-ea"/>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Manuscript" pitchFamily="18" charset="0"/>
              </a:rPr>
              <a:t>Grace Bible Church</a:t>
            </a:r>
            <a:r>
              <a:rPr lang="en-US" altLang="en-US" sz="7200" b="1" i="0" smtClean="0">
                <a:solidFill>
                  <a:srgbClr val="A0D0FF"/>
                </a:solidFill>
                <a:latin typeface="Manuscript" pitchFamily="18" charset="0"/>
              </a:rPr>
              <a:t/>
            </a:r>
            <a:br>
              <a:rPr lang="en-US" altLang="en-US" sz="7200" b="1" i="0" smtClean="0">
                <a:solidFill>
                  <a:srgbClr val="A0D0FF"/>
                </a:solidFill>
                <a:latin typeface="Manuscript" pitchFamily="18" charset="0"/>
              </a:rPr>
            </a:br>
            <a:r>
              <a:rPr lang="en-US" altLang="en-US" sz="5400" b="1" i="0" smtClean="0">
                <a:solidFill>
                  <a:srgbClr val="A0D0FF"/>
                </a:solidFill>
                <a:latin typeface="Manuscript" pitchFamily="18" charset="0"/>
              </a:rPr>
              <a:t> </a:t>
            </a:r>
            <a:r>
              <a:rPr lang="en-US" altLang="en-US" sz="3600" b="1" smtClean="0">
                <a:solidFill>
                  <a:srgbClr val="FFFF90"/>
                </a:solidFill>
                <a:latin typeface="Manuscript" pitchFamily="18" charset="0"/>
              </a:rPr>
              <a:t>Glorifying God by Making Disciples </a:t>
            </a:r>
            <a:br>
              <a:rPr lang="en-US" altLang="en-US" sz="3600" b="1" smtClean="0">
                <a:solidFill>
                  <a:srgbClr val="FFFF90"/>
                </a:solidFill>
                <a:latin typeface="Manuscript" pitchFamily="18" charset="0"/>
              </a:rPr>
            </a:br>
            <a:r>
              <a:rPr lang="en-US" altLang="en-US" sz="3600" b="1" smtClean="0">
                <a:solidFill>
                  <a:srgbClr val="FFFF90"/>
                </a:solidFill>
                <a:latin typeface="Manuscript" pitchFamily="18" charset="0"/>
              </a:rPr>
              <a:t>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22"/>
                                        </p:tgtEl>
                                        <p:attrNameLst>
                                          <p:attrName>style.visibility</p:attrName>
                                        </p:attrNameLst>
                                      </p:cBhvr>
                                      <p:to>
                                        <p:strVal val="visible"/>
                                      </p:to>
                                    </p:set>
                                    <p:animEffect transition="in" filter="fade">
                                      <p:cBhvr>
                                        <p:cTn id="7" dur="2000"/>
                                        <p:tgtEl>
                                          <p:spTgt spid="133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Peter’s Greeting</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1:1</a:t>
            </a:r>
          </a:p>
        </p:txBody>
      </p:sp>
      <p:sp>
        <p:nvSpPr>
          <p:cNvPr id="84995" name="Rectangle 3"/>
          <p:cNvSpPr>
            <a:spLocks noGrp="1" noChangeArrowheads="1"/>
          </p:cNvSpPr>
          <p:nvPr>
            <p:ph type="body" idx="4294967295"/>
          </p:nvPr>
        </p:nvSpPr>
        <p:spPr>
          <a:xfrm>
            <a:off x="0" y="1143000"/>
            <a:ext cx="9144000" cy="5715000"/>
          </a:xfrm>
          <a:noFill/>
        </p:spPr>
        <p:txBody>
          <a:bodyPr/>
          <a:lstStyle/>
          <a:p>
            <a:pPr eaLnBrk="1" hangingPunct="1"/>
            <a:r>
              <a:rPr lang="en-US" altLang="en-US" b="1" smtClean="0">
                <a:solidFill>
                  <a:srgbClr val="FFFFFF"/>
                </a:solidFill>
                <a:latin typeface="Arial Narrow" panose="020B0606020202030204" pitchFamily="34" charset="0"/>
              </a:rPr>
              <a:t>Writing to those of the </a:t>
            </a:r>
            <a:r>
              <a:rPr lang="en-US" altLang="en-US" b="1" i="1" smtClean="0">
                <a:solidFill>
                  <a:srgbClr val="FFFFFF"/>
                </a:solidFill>
                <a:latin typeface="Arial Narrow" panose="020B0606020202030204" pitchFamily="34" charset="0"/>
              </a:rPr>
              <a:t>“same precious faith” </a:t>
            </a:r>
            <a:r>
              <a:rPr lang="en-US" altLang="en-US" b="1" smtClean="0">
                <a:solidFill>
                  <a:srgbClr val="FFFFFF"/>
                </a:solidFill>
                <a:latin typeface="Arial Narrow" panose="020B0606020202030204" pitchFamily="34" charset="0"/>
              </a:rPr>
              <a:t>scattered throughout what is northern modern Turkey</a:t>
            </a:r>
          </a:p>
          <a:p>
            <a:pPr eaLnBrk="1" hangingPunct="1"/>
            <a:r>
              <a:rPr lang="en-US" altLang="en-US" b="1" smtClean="0">
                <a:solidFill>
                  <a:srgbClr val="FFFFFF"/>
                </a:solidFill>
                <a:latin typeface="Arial Narrow" panose="020B0606020202030204" pitchFamily="34" charset="0"/>
              </a:rPr>
              <a:t>This faith is received</a:t>
            </a:r>
          </a:p>
          <a:p>
            <a:pPr lvl="1" eaLnBrk="1" hangingPunct="1"/>
            <a:r>
              <a:rPr lang="en-US" altLang="en-US" b="1" smtClean="0">
                <a:solidFill>
                  <a:srgbClr val="FFFFFF"/>
                </a:solidFill>
                <a:latin typeface="Arial Narrow" panose="020B0606020202030204" pitchFamily="34" charset="0"/>
              </a:rPr>
              <a:t>a gift (Ephesians 2:8,9) </a:t>
            </a:r>
          </a:p>
          <a:p>
            <a:pPr lvl="1" eaLnBrk="1" hangingPunct="1"/>
            <a:r>
              <a:rPr lang="en-US" altLang="en-US" b="1" smtClean="0">
                <a:solidFill>
                  <a:srgbClr val="FFFFFF"/>
                </a:solidFill>
                <a:latin typeface="Arial Narrow" panose="020B0606020202030204" pitchFamily="34" charset="0"/>
              </a:rPr>
              <a:t>that comes by the will of God alone (John 1:12)</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84995">
                                            <p:txEl>
                                              <p:pRg st="0" end="0"/>
                                            </p:txEl>
                                          </p:spTgt>
                                        </p:tgtEl>
                                        <p:attrNameLst>
                                          <p:attrName>style.visibility</p:attrName>
                                        </p:attrNameLst>
                                      </p:cBhvr>
                                      <p:to>
                                        <p:strVal val="visible"/>
                                      </p:to>
                                    </p:set>
                                    <p:animEffect transition="in" filter="wipe(left)">
                                      <p:cBhvr>
                                        <p:cTn id="9" dur="500"/>
                                        <p:tgtEl>
                                          <p:spTgt spid="84995">
                                            <p:txEl>
                                              <p:pRg st="0" end="0"/>
                                            </p:txEl>
                                          </p:spTgt>
                                        </p:tgtEl>
                                      </p:cBhvr>
                                    </p:animEffect>
                                  </p:childTnLst>
                                  <p:subTnLst>
                                    <p:animClr clrSpc="rgb" dir="cw">
                                      <p:cBhvr override="childStyle">
                                        <p:cTn dur="1" fill="hold" display="0" masterRel="nextClick" afterEffect="1"/>
                                        <p:tgtEl>
                                          <p:spTgt spid="84995">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84995">
                                            <p:txEl>
                                              <p:pRg st="1" end="1"/>
                                            </p:txEl>
                                          </p:spTgt>
                                        </p:tgtEl>
                                        <p:attrNameLst>
                                          <p:attrName>style.visibility</p:attrName>
                                        </p:attrNameLst>
                                      </p:cBhvr>
                                      <p:to>
                                        <p:strVal val="visible"/>
                                      </p:to>
                                    </p:set>
                                    <p:animEffect transition="in" filter="wipe(left)">
                                      <p:cBhvr>
                                        <p:cTn id="14" dur="500"/>
                                        <p:tgtEl>
                                          <p:spTgt spid="84995">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4995">
                                            <p:txEl>
                                              <p:pRg st="2" end="2"/>
                                            </p:txEl>
                                          </p:spTgt>
                                        </p:tgtEl>
                                        <p:attrNameLst>
                                          <p:attrName>style.visibility</p:attrName>
                                        </p:attrNameLst>
                                      </p:cBhvr>
                                      <p:to>
                                        <p:strVal val="visible"/>
                                      </p:to>
                                    </p:set>
                                    <p:animEffect transition="in" filter="wipe(left)">
                                      <p:cBhvr>
                                        <p:cTn id="19" dur="500"/>
                                        <p:tgtEl>
                                          <p:spTgt spid="84995">
                                            <p:txEl>
                                              <p:pRg st="2" end="2"/>
                                            </p:txEl>
                                          </p:spTgt>
                                        </p:tgtEl>
                                      </p:cBhvr>
                                    </p:animEffect>
                                  </p:childTnLst>
                                  <p:subTnLst>
                                    <p:animClr clrSpc="rgb" dir="cw">
                                      <p:cBhvr override="childStyle">
                                        <p:cTn dur="1" fill="hold" display="0" masterRel="nextClick" afterEffect="1"/>
                                        <p:tgtEl>
                                          <p:spTgt spid="84995">
                                            <p:txEl>
                                              <p:pRg st="2" end="2"/>
                                            </p:txEl>
                                          </p:spTgt>
                                        </p:tgtEl>
                                        <p:attrNameLst>
                                          <p:attrName>ppt_c</p:attrName>
                                        </p:attrNameLst>
                                      </p:cBhvr>
                                      <p:to>
                                        <a:srgbClr val="B2B2B2"/>
                                      </p:to>
                                    </p:animClr>
                                  </p:sub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84995">
                                            <p:txEl>
                                              <p:pRg st="3" end="3"/>
                                            </p:txEl>
                                          </p:spTgt>
                                        </p:tgtEl>
                                        <p:attrNameLst>
                                          <p:attrName>style.visibility</p:attrName>
                                        </p:attrNameLst>
                                      </p:cBhvr>
                                      <p:to>
                                        <p:strVal val="visible"/>
                                      </p:to>
                                    </p:set>
                                    <p:animEffect transition="in" filter="wipe(left)">
                                      <p:cBhvr>
                                        <p:cTn id="24" dur="5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Peter’s Greeting</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1:1</a:t>
            </a:r>
          </a:p>
        </p:txBody>
      </p:sp>
      <p:sp>
        <p:nvSpPr>
          <p:cNvPr id="8909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smtClean="0">
                <a:solidFill>
                  <a:srgbClr val="FFFFFF"/>
                </a:solidFill>
                <a:latin typeface="Arial Narrow" panose="020B0606020202030204" pitchFamily="34" charset="0"/>
              </a:rPr>
              <a:t>The source of this faith is </a:t>
            </a:r>
            <a:r>
              <a:rPr lang="en-US" altLang="en-US" sz="4400" b="1" i="1" smtClean="0">
                <a:solidFill>
                  <a:srgbClr val="FFFFFF"/>
                </a:solidFill>
                <a:latin typeface="Arial Narrow" panose="020B0606020202030204" pitchFamily="34" charset="0"/>
              </a:rPr>
              <a:t>“our God and Savior, Jesus Christ.” </a:t>
            </a:r>
          </a:p>
          <a:p>
            <a:pPr eaLnBrk="1" hangingPunct="1"/>
            <a:r>
              <a:rPr lang="en-US" altLang="en-US" sz="4400" b="1" smtClean="0">
                <a:solidFill>
                  <a:srgbClr val="FFFFFF"/>
                </a:solidFill>
                <a:latin typeface="Arial Narrow" panose="020B0606020202030204" pitchFamily="34" charset="0"/>
              </a:rPr>
              <a:t>Jesus is both God and Savior</a:t>
            </a:r>
          </a:p>
          <a:p>
            <a:pPr eaLnBrk="1" hangingPunct="1"/>
            <a:r>
              <a:rPr lang="en-US" altLang="en-US" sz="4400" b="1" smtClean="0">
                <a:solidFill>
                  <a:srgbClr val="FFFFFF"/>
                </a:solidFill>
                <a:latin typeface="Arial Narrow" panose="020B0606020202030204" pitchFamily="34" charset="0"/>
              </a:rPr>
              <a:t>A Jesus who is not God is also not savior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89091">
                                            <p:txEl>
                                              <p:pRg st="0" end="0"/>
                                            </p:txEl>
                                          </p:spTgt>
                                        </p:tgtEl>
                                        <p:attrNameLst>
                                          <p:attrName>style.visibility</p:attrName>
                                        </p:attrNameLst>
                                      </p:cBhvr>
                                      <p:to>
                                        <p:strVal val="visible"/>
                                      </p:to>
                                    </p:set>
                                    <p:animEffect transition="in" filter="wipe(left)">
                                      <p:cBhvr>
                                        <p:cTn id="9" dur="500"/>
                                        <p:tgtEl>
                                          <p:spTgt spid="89091">
                                            <p:txEl>
                                              <p:pRg st="0" end="0"/>
                                            </p:txEl>
                                          </p:spTgt>
                                        </p:tgtEl>
                                      </p:cBhvr>
                                    </p:animEffect>
                                  </p:childTnLst>
                                  <p:subTnLst>
                                    <p:animClr clrSpc="rgb" dir="cw">
                                      <p:cBhvr override="childStyle">
                                        <p:cTn dur="1" fill="hold" display="0" masterRel="nextClick" afterEffect="1"/>
                                        <p:tgtEl>
                                          <p:spTgt spid="89091">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89091">
                                            <p:txEl>
                                              <p:pRg st="1" end="1"/>
                                            </p:txEl>
                                          </p:spTgt>
                                        </p:tgtEl>
                                        <p:attrNameLst>
                                          <p:attrName>style.visibility</p:attrName>
                                        </p:attrNameLst>
                                      </p:cBhvr>
                                      <p:to>
                                        <p:strVal val="visible"/>
                                      </p:to>
                                    </p:set>
                                    <p:animEffect transition="in" filter="wipe(left)">
                                      <p:cBhvr>
                                        <p:cTn id="14" dur="500"/>
                                        <p:tgtEl>
                                          <p:spTgt spid="89091">
                                            <p:txEl>
                                              <p:pRg st="1" end="1"/>
                                            </p:txEl>
                                          </p:spTgt>
                                        </p:tgtEl>
                                      </p:cBhvr>
                                    </p:animEffect>
                                  </p:childTnLst>
                                  <p:subTnLst>
                                    <p:animClr clrSpc="rgb" dir="cw">
                                      <p:cBhvr override="childStyle">
                                        <p:cTn dur="1" fill="hold" display="0" masterRel="nextClick" afterEffect="1"/>
                                        <p:tgtEl>
                                          <p:spTgt spid="89091">
                                            <p:txEl>
                                              <p:pRg st="1" end="1"/>
                                            </p:txEl>
                                          </p:spTgt>
                                        </p:tgtEl>
                                        <p:attrNameLst>
                                          <p:attrName>ppt_c</p:attrName>
                                        </p:attrNameLst>
                                      </p:cBhvr>
                                      <p:to>
                                        <a:srgbClr val="B2B2B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9091">
                                            <p:txEl>
                                              <p:pRg st="2" end="2"/>
                                            </p:txEl>
                                          </p:spTgt>
                                        </p:tgtEl>
                                        <p:attrNameLst>
                                          <p:attrName>style.visibility</p:attrName>
                                        </p:attrNameLst>
                                      </p:cBhvr>
                                      <p:to>
                                        <p:strVal val="visible"/>
                                      </p:to>
                                    </p:set>
                                    <p:animEffect transition="in" filter="wipe(left)">
                                      <p:cBhvr>
                                        <p:cTn id="19" dur="500"/>
                                        <p:tgtEl>
                                          <p:spTgt spid="890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Peter’s Salutation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1:2</a:t>
            </a: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lnSpc>
                <a:spcPct val="90000"/>
              </a:lnSpc>
            </a:pPr>
            <a:r>
              <a:rPr lang="en-US" altLang="en-US" sz="4400" b="1" smtClean="0">
                <a:solidFill>
                  <a:srgbClr val="FFFFFF"/>
                </a:solidFill>
                <a:latin typeface="Arial Narrow" panose="020B0606020202030204" pitchFamily="34" charset="0"/>
              </a:rPr>
              <a:t>Peter wished for them to grow in grace and peace in the knowledge of God and Jesus our Lord</a:t>
            </a:r>
          </a:p>
          <a:p>
            <a:pPr eaLnBrk="1" hangingPunct="1">
              <a:lnSpc>
                <a:spcPct val="90000"/>
              </a:lnSpc>
            </a:pPr>
            <a:r>
              <a:rPr lang="en-US" altLang="en-US" sz="4400" b="1" smtClean="0">
                <a:solidFill>
                  <a:srgbClr val="FFFFFF"/>
                </a:solidFill>
                <a:latin typeface="Arial Narrow" panose="020B0606020202030204" pitchFamily="34" charset="0"/>
              </a:rPr>
              <a:t> </a:t>
            </a:r>
            <a:r>
              <a:rPr lang="en-US" altLang="en-US" sz="4400" b="1" smtClean="0">
                <a:solidFill>
                  <a:srgbClr val="FFFFFF"/>
                </a:solidFill>
                <a:latin typeface="TekniaGreek" panose="02000503060000020004" pitchFamily="2" charset="0"/>
              </a:rPr>
              <a:t>ejpivgnwsiV</a:t>
            </a:r>
            <a:r>
              <a:rPr lang="en-US" altLang="en-US" sz="4400" b="1" smtClean="0">
                <a:solidFill>
                  <a:srgbClr val="FFFFFF"/>
                </a:solidFill>
                <a:latin typeface="Greek Parse" pitchFamily="34" charset="0"/>
              </a:rPr>
              <a:t> </a:t>
            </a:r>
            <a:r>
              <a:rPr lang="en-US" altLang="en-US" sz="4400" b="1" smtClean="0">
                <a:solidFill>
                  <a:srgbClr val="FFFFFF"/>
                </a:solidFill>
                <a:latin typeface="Arial Narrow" panose="020B0606020202030204" pitchFamily="34" charset="0"/>
              </a:rPr>
              <a:t>/ epiginosis - a close, intimate, experiential knowledge</a:t>
            </a:r>
          </a:p>
          <a:p>
            <a:pPr eaLnBrk="1" hangingPunct="1">
              <a:lnSpc>
                <a:spcPct val="90000"/>
              </a:lnSpc>
            </a:pPr>
            <a:r>
              <a:rPr lang="en-US" altLang="en-US" sz="4400" b="1" smtClean="0">
                <a:solidFill>
                  <a:srgbClr val="FFFFFF"/>
                </a:solidFill>
                <a:latin typeface="Arial Narrow" panose="020B0606020202030204" pitchFamily="34" charset="0"/>
              </a:rPr>
              <a:t> Jesus is Lord in the sense of master. </a:t>
            </a:r>
          </a:p>
          <a:p>
            <a:pPr eaLnBrk="1" hangingPunct="1">
              <a:lnSpc>
                <a:spcPct val="90000"/>
              </a:lnSpc>
            </a:pPr>
            <a:r>
              <a:rPr lang="en-US" altLang="en-US" sz="4400" b="1" smtClean="0">
                <a:solidFill>
                  <a:srgbClr val="FFFFFF"/>
                </a:solidFill>
                <a:latin typeface="Arial Narrow" panose="020B0606020202030204" pitchFamily="34" charset="0"/>
              </a:rPr>
              <a:t>Those with a different Jesus have a different faith</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B2B2B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B2B2B2"/>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B2B2B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Effect transition="in" filter="fade">
                                      <p:cBhvr>
                                        <p:cTn id="25"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Divine Power for Godliness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1:3</a:t>
            </a: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lnSpc>
                <a:spcPct val="90000"/>
              </a:lnSpc>
            </a:pPr>
            <a:r>
              <a:rPr lang="en-US" altLang="en-US" b="1" smtClean="0">
                <a:solidFill>
                  <a:srgbClr val="FFFFFF"/>
                </a:solidFill>
                <a:latin typeface="Arial Narrow" panose="020B0606020202030204" pitchFamily="34" charset="0"/>
              </a:rPr>
              <a:t>We have divine power available to us. </a:t>
            </a:r>
          </a:p>
          <a:p>
            <a:pPr eaLnBrk="1" hangingPunct="1">
              <a:lnSpc>
                <a:spcPct val="90000"/>
              </a:lnSpc>
            </a:pPr>
            <a:r>
              <a:rPr lang="en-US" altLang="en-US" b="1" smtClean="0">
                <a:solidFill>
                  <a:srgbClr val="FFFFFF"/>
                </a:solidFill>
                <a:latin typeface="Arial Narrow" panose="020B0606020202030204" pitchFamily="34" charset="0"/>
              </a:rPr>
              <a:t>This power is given so that we have everything needed pertaining to life and godliness</a:t>
            </a:r>
          </a:p>
          <a:p>
            <a:pPr eaLnBrk="1" hangingPunct="1">
              <a:lnSpc>
                <a:spcPct val="90000"/>
              </a:lnSpc>
            </a:pPr>
            <a:r>
              <a:rPr lang="en-US" altLang="en-US" b="1" smtClean="0">
                <a:solidFill>
                  <a:srgbClr val="FFFFFF"/>
                </a:solidFill>
                <a:latin typeface="Arial Narrow" panose="020B0606020202030204" pitchFamily="34" charset="0"/>
              </a:rPr>
              <a:t>Godliness is simply the practical outworking of righteousness in those who have faith in Jesus Christ.  </a:t>
            </a:r>
          </a:p>
          <a:p>
            <a:pPr eaLnBrk="1" hangingPunct="1">
              <a:lnSpc>
                <a:spcPct val="90000"/>
              </a:lnSpc>
            </a:pPr>
            <a:r>
              <a:rPr lang="en-US" altLang="en-US" b="1" smtClean="0">
                <a:solidFill>
                  <a:srgbClr val="FFFFFF"/>
                </a:solidFill>
                <a:latin typeface="Arial Narrow" panose="020B0606020202030204" pitchFamily="34" charset="0"/>
              </a:rPr>
              <a:t>This power is made available through the true knowledge of God</a:t>
            </a: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B2B2B2"/>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B2B2B2"/>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B2B2B2"/>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6"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Precious and Magnificent Promises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1:4</a:t>
            </a:r>
          </a:p>
        </p:txBody>
      </p:sp>
      <p:sp>
        <p:nvSpPr>
          <p:cNvPr id="56323" name="Rectangle 3"/>
          <p:cNvSpPr>
            <a:spLocks noGrp="1" noChangeArrowheads="1"/>
          </p:cNvSpPr>
          <p:nvPr>
            <p:ph type="body" idx="4294967295"/>
          </p:nvPr>
        </p:nvSpPr>
        <p:spPr>
          <a:xfrm>
            <a:off x="0" y="1143000"/>
            <a:ext cx="9144000" cy="5562600"/>
          </a:xfrm>
          <a:noFill/>
        </p:spPr>
        <p:txBody>
          <a:bodyPr/>
          <a:lstStyle/>
          <a:p>
            <a:pPr eaLnBrk="1" hangingPunct="1"/>
            <a:r>
              <a:rPr lang="en-US" altLang="en-US" sz="4400" b="1" smtClean="0">
                <a:solidFill>
                  <a:srgbClr val="FFFFFF"/>
                </a:solidFill>
                <a:latin typeface="Arial Narrow" panose="020B0606020202030204" pitchFamily="34" charset="0"/>
              </a:rPr>
              <a:t>These promises have already been given to us and they will remain in the future. </a:t>
            </a:r>
          </a:p>
          <a:p>
            <a:pPr eaLnBrk="1" hangingPunct="1"/>
            <a:r>
              <a:rPr lang="en-US" altLang="en-US" sz="4400" b="1" smtClean="0">
                <a:solidFill>
                  <a:srgbClr val="FFFFFF"/>
                </a:solidFill>
                <a:latin typeface="Arial Narrow" panose="020B0606020202030204" pitchFamily="34" charset="0"/>
              </a:rPr>
              <a:t>The promises of the beatitudes			Matthew 5 </a:t>
            </a:r>
          </a:p>
          <a:p>
            <a:pPr eaLnBrk="1" hangingPunct="1"/>
            <a:r>
              <a:rPr lang="en-US" altLang="en-US" sz="4400" b="1" smtClean="0">
                <a:solidFill>
                  <a:srgbClr val="FFFFFF"/>
                </a:solidFill>
                <a:latin typeface="Arial Narrow" panose="020B0606020202030204" pitchFamily="34" charset="0"/>
              </a:rPr>
              <a:t>Promises of salvation - 					John 3:16-17,36  &amp; Romans 10:9,10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B2B2B2"/>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B2B2B2"/>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Precious and Magnificent Promises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1:4</a:t>
            </a:r>
          </a:p>
        </p:txBody>
      </p:sp>
      <p:sp>
        <p:nvSpPr>
          <p:cNvPr id="91139" name="Rectangle 3"/>
          <p:cNvSpPr>
            <a:spLocks noGrp="1" noChangeArrowheads="1"/>
          </p:cNvSpPr>
          <p:nvPr>
            <p:ph type="body" idx="4294967295"/>
          </p:nvPr>
        </p:nvSpPr>
        <p:spPr>
          <a:xfrm>
            <a:off x="0" y="1143000"/>
            <a:ext cx="9144000" cy="5562600"/>
          </a:xfrm>
          <a:noFill/>
        </p:spPr>
        <p:txBody>
          <a:bodyPr/>
          <a:lstStyle/>
          <a:p>
            <a:pPr eaLnBrk="1" hangingPunct="1">
              <a:lnSpc>
                <a:spcPct val="90000"/>
              </a:lnSpc>
            </a:pPr>
            <a:r>
              <a:rPr lang="en-US" altLang="en-US" sz="4400" b="1" dirty="0" smtClean="0">
                <a:solidFill>
                  <a:srgbClr val="FFFFFF"/>
                </a:solidFill>
                <a:latin typeface="Arial Narrow" panose="020B0606020202030204" pitchFamily="34" charset="0"/>
              </a:rPr>
              <a:t>Security </a:t>
            </a:r>
            <a:r>
              <a:rPr lang="en-US" altLang="en-US" sz="4400" b="1" dirty="0" smtClean="0">
                <a:solidFill>
                  <a:srgbClr val="FFFFFF"/>
                </a:solidFill>
                <a:latin typeface="Arial Narrow" panose="020B0606020202030204" pitchFamily="34" charset="0"/>
              </a:rPr>
              <a:t>of the believer -  			John 10:27-29</a:t>
            </a:r>
          </a:p>
          <a:p>
            <a:pPr eaLnBrk="1" hangingPunct="1">
              <a:lnSpc>
                <a:spcPct val="90000"/>
              </a:lnSpc>
            </a:pPr>
            <a:r>
              <a:rPr lang="en-US" altLang="en-US" sz="4400" b="1" dirty="0" smtClean="0">
                <a:solidFill>
                  <a:srgbClr val="FFFFFF"/>
                </a:solidFill>
                <a:latin typeface="Arial Narrow" panose="020B0606020202030204" pitchFamily="34" charset="0"/>
              </a:rPr>
              <a:t>Jesus will never leave us - 				</a:t>
            </a:r>
            <a:r>
              <a:rPr lang="en-US" altLang="en-US" sz="4400" b="1" dirty="0" smtClean="0">
                <a:solidFill>
                  <a:srgbClr val="FFFFFF"/>
                </a:solidFill>
                <a:latin typeface="Arial Narrow" panose="020B0606020202030204" pitchFamily="34" charset="0"/>
              </a:rPr>
              <a:t> Matthew 28:20</a:t>
            </a:r>
          </a:p>
          <a:p>
            <a:pPr eaLnBrk="1" hangingPunct="1">
              <a:lnSpc>
                <a:spcPct val="90000"/>
              </a:lnSpc>
            </a:pPr>
            <a:r>
              <a:rPr lang="en-US" altLang="en-US" sz="4400" b="1" dirty="0">
                <a:solidFill>
                  <a:srgbClr val="FFFFFF"/>
                </a:solidFill>
                <a:latin typeface="Arial Narrow" panose="020B0606020202030204" pitchFamily="34" charset="0"/>
              </a:rPr>
              <a:t>The Holy Spirit will indwell, sanctify, empower and seal you - 1 Cor. 3:16; 6:11; 2 Tim. 1:7; Eph. </a:t>
            </a:r>
            <a:r>
              <a:rPr lang="en-US" altLang="en-US" sz="4400" b="1" dirty="0" smtClean="0">
                <a:solidFill>
                  <a:srgbClr val="FFFFFF"/>
                </a:solidFill>
                <a:latin typeface="Arial Narrow" panose="020B0606020202030204" pitchFamily="34" charset="0"/>
              </a:rPr>
              <a:t>1:13</a:t>
            </a:r>
            <a:endParaRPr lang="en-US" altLang="en-US" sz="4400" b="1" dirty="0">
              <a:solidFill>
                <a:srgbClr val="FFFFFF"/>
              </a:solidFill>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childTnLst>
                                </p:cTn>
                              </p:par>
                              <p:par>
                                <p:cTn id="7" presetID="16" presetClass="entr" presetSubtype="37" fill="hold" grpId="0" nodeType="withEffect">
                                  <p:stCondLst>
                                    <p:cond delay="0"/>
                                  </p:stCondLst>
                                  <p:childTnLst>
                                    <p:set>
                                      <p:cBhvr>
                                        <p:cTn id="8" dur="1" fill="hold">
                                          <p:stCondLst>
                                            <p:cond delay="0"/>
                                          </p:stCondLst>
                                        </p:cTn>
                                        <p:tgtEl>
                                          <p:spTgt spid="91139">
                                            <p:txEl>
                                              <p:pRg st="0" end="0"/>
                                            </p:txEl>
                                          </p:spTgt>
                                        </p:tgtEl>
                                        <p:attrNameLst>
                                          <p:attrName>style.visibility</p:attrName>
                                        </p:attrNameLst>
                                      </p:cBhvr>
                                      <p:to>
                                        <p:strVal val="visible"/>
                                      </p:to>
                                    </p:set>
                                    <p:animEffect transition="in" filter="barn(outVertical)">
                                      <p:cBhvr>
                                        <p:cTn id="9" dur="500"/>
                                        <p:tgtEl>
                                          <p:spTgt spid="91139">
                                            <p:txEl>
                                              <p:pRg st="0" end="0"/>
                                            </p:txEl>
                                          </p:spTgt>
                                        </p:tgtEl>
                                      </p:cBhvr>
                                    </p:animEffect>
                                  </p:childTnLst>
                                  <p:subTnLst>
                                    <p:animClr clrSpc="rgb" dir="cw">
                                      <p:cBhvr override="childStyle">
                                        <p:cTn dur="1" fill="hold" display="0" masterRel="nextClick" afterEffect="1"/>
                                        <p:tgtEl>
                                          <p:spTgt spid="91139">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91139">
                                            <p:txEl>
                                              <p:pRg st="1" end="1"/>
                                            </p:txEl>
                                          </p:spTgt>
                                        </p:tgtEl>
                                        <p:attrNameLst>
                                          <p:attrName>style.visibility</p:attrName>
                                        </p:attrNameLst>
                                      </p:cBhvr>
                                      <p:to>
                                        <p:strVal val="visible"/>
                                      </p:to>
                                    </p:set>
                                    <p:animEffect transition="in" filter="barn(outVertical)">
                                      <p:cBhvr>
                                        <p:cTn id="14" dur="500"/>
                                        <p:tgtEl>
                                          <p:spTgt spid="91139">
                                            <p:txEl>
                                              <p:pRg st="1" end="1"/>
                                            </p:txEl>
                                          </p:spTgt>
                                        </p:tgtEl>
                                      </p:cBhvr>
                                    </p:animEffect>
                                  </p:childTnLst>
                                  <p:subTnLst>
                                    <p:animClr clrSpc="rgb" dir="cw">
                                      <p:cBhvr override="childStyle">
                                        <p:cTn dur="1" fill="hold" display="0" masterRel="nextClick" afterEffect="1"/>
                                        <p:tgtEl>
                                          <p:spTgt spid="91139">
                                            <p:txEl>
                                              <p:pRg st="1" end="1"/>
                                            </p:txEl>
                                          </p:spTgt>
                                        </p:tgtEl>
                                        <p:attrNameLst>
                                          <p:attrName>ppt_c</p:attrName>
                                        </p:attrNameLst>
                                      </p:cBhvr>
                                      <p:to>
                                        <a:srgbClr val="B2B2B2"/>
                                      </p:to>
                                    </p:animClr>
                                  </p:sub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91139">
                                            <p:txEl>
                                              <p:pRg st="2" end="2"/>
                                            </p:txEl>
                                          </p:spTgt>
                                        </p:tgtEl>
                                        <p:attrNameLst>
                                          <p:attrName>style.visibility</p:attrName>
                                        </p:attrNameLst>
                                      </p:cBhvr>
                                      <p:to>
                                        <p:strVal val="visible"/>
                                      </p:to>
                                    </p:set>
                                    <p:animEffect transition="in" filter="barn(outVertical)">
                                      <p:cBhvr>
                                        <p:cTn id="19" dur="500"/>
                                        <p:tgtEl>
                                          <p:spTgt spid="911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Precious and Magnificent Promises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1:4</a:t>
            </a:r>
          </a:p>
        </p:txBody>
      </p:sp>
      <p:sp>
        <p:nvSpPr>
          <p:cNvPr id="91139" name="Rectangle 3"/>
          <p:cNvSpPr>
            <a:spLocks noGrp="1" noChangeArrowheads="1"/>
          </p:cNvSpPr>
          <p:nvPr>
            <p:ph type="body" idx="4294967295"/>
          </p:nvPr>
        </p:nvSpPr>
        <p:spPr>
          <a:xfrm>
            <a:off x="0" y="1143000"/>
            <a:ext cx="9144000" cy="5562600"/>
          </a:xfrm>
          <a:noFill/>
        </p:spPr>
        <p:txBody>
          <a:bodyPr/>
          <a:lstStyle/>
          <a:p>
            <a:pPr eaLnBrk="1" hangingPunct="1">
              <a:lnSpc>
                <a:spcPct val="90000"/>
              </a:lnSpc>
            </a:pPr>
            <a:r>
              <a:rPr lang="en-US" altLang="en-US" sz="4400" b="1" dirty="0" smtClean="0">
                <a:solidFill>
                  <a:srgbClr val="FFFFFF"/>
                </a:solidFill>
                <a:latin typeface="Arial Narrow" panose="020B0606020202030204" pitchFamily="34" charset="0"/>
              </a:rPr>
              <a:t>Jesus </a:t>
            </a:r>
            <a:r>
              <a:rPr lang="en-US" altLang="en-US" sz="4400" b="1" dirty="0" smtClean="0">
                <a:solidFill>
                  <a:srgbClr val="FFFFFF"/>
                </a:solidFill>
                <a:latin typeface="Arial Narrow" panose="020B0606020202030204" pitchFamily="34" charset="0"/>
              </a:rPr>
              <a:t>is preparing a place for us and will come back - John 14:1-3</a:t>
            </a:r>
          </a:p>
          <a:p>
            <a:pPr eaLnBrk="1" hangingPunct="1">
              <a:lnSpc>
                <a:spcPct val="90000"/>
              </a:lnSpc>
            </a:pPr>
            <a:r>
              <a:rPr lang="en-US" altLang="en-US" sz="4400" b="1" dirty="0" smtClean="0">
                <a:solidFill>
                  <a:srgbClr val="FFFFFF"/>
                </a:solidFill>
                <a:latin typeface="Arial Narrow" panose="020B0606020202030204" pitchFamily="34" charset="0"/>
              </a:rPr>
              <a:t>We shall be changed from corruptible to incorruptible - 1 </a:t>
            </a:r>
            <a:r>
              <a:rPr lang="en-US" altLang="en-US" sz="4400" b="1" dirty="0" err="1" smtClean="0">
                <a:solidFill>
                  <a:srgbClr val="FFFFFF"/>
                </a:solidFill>
                <a:latin typeface="Arial Narrow" panose="020B0606020202030204" pitchFamily="34" charset="0"/>
              </a:rPr>
              <a:t>Cor</a:t>
            </a:r>
            <a:r>
              <a:rPr lang="en-US" altLang="en-US" sz="4400" b="1" dirty="0" smtClean="0">
                <a:solidFill>
                  <a:srgbClr val="FFFFFF"/>
                </a:solidFill>
                <a:latin typeface="Arial Narrow" panose="020B0606020202030204" pitchFamily="34" charset="0"/>
              </a:rPr>
              <a:t> </a:t>
            </a:r>
            <a:r>
              <a:rPr lang="en-US" altLang="en-US" sz="4400" b="1" dirty="0" smtClean="0">
                <a:solidFill>
                  <a:srgbClr val="FFFFFF"/>
                </a:solidFill>
                <a:latin typeface="Arial Narrow" panose="020B0606020202030204" pitchFamily="34" charset="0"/>
              </a:rPr>
              <a:t>15:51-52</a:t>
            </a:r>
          </a:p>
          <a:p>
            <a:pPr eaLnBrk="1" hangingPunct="1">
              <a:lnSpc>
                <a:spcPct val="90000"/>
              </a:lnSpc>
            </a:pPr>
            <a:r>
              <a:rPr lang="en-US" altLang="en-US" sz="4400" b="1" dirty="0" smtClean="0">
                <a:solidFill>
                  <a:srgbClr val="FFFFFF"/>
                </a:solidFill>
                <a:latin typeface="Arial Narrow" panose="020B0606020202030204" pitchFamily="34" charset="0"/>
              </a:rPr>
              <a:t>Confidence in God in all circumstance	Romans 8:28</a:t>
            </a:r>
          </a:p>
          <a:p>
            <a:pPr eaLnBrk="1" hangingPunct="1">
              <a:lnSpc>
                <a:spcPct val="90000"/>
              </a:lnSpc>
            </a:pPr>
            <a:r>
              <a:rPr lang="en-US" altLang="en-US" sz="4400" b="1" dirty="0" smtClean="0">
                <a:solidFill>
                  <a:srgbClr val="FFFFFF"/>
                </a:solidFill>
                <a:latin typeface="Arial Narrow" panose="020B0606020202030204" pitchFamily="34" charset="0"/>
              </a:rPr>
              <a:t>God will supply our physical needs – 	Matthew 6:25-34</a:t>
            </a:r>
            <a:r>
              <a:rPr lang="en-US" altLang="en-US" sz="4400" b="1" dirty="0" smtClean="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1862772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childTnLst>
                                </p:cTn>
                              </p:par>
                              <p:par>
                                <p:cTn id="7" presetID="16" presetClass="entr" presetSubtype="37" fill="hold" grpId="0" nodeType="withEffect">
                                  <p:stCondLst>
                                    <p:cond delay="0"/>
                                  </p:stCondLst>
                                  <p:childTnLst>
                                    <p:set>
                                      <p:cBhvr>
                                        <p:cTn id="8" dur="1" fill="hold">
                                          <p:stCondLst>
                                            <p:cond delay="0"/>
                                          </p:stCondLst>
                                        </p:cTn>
                                        <p:tgtEl>
                                          <p:spTgt spid="91139">
                                            <p:txEl>
                                              <p:pRg st="0" end="0"/>
                                            </p:txEl>
                                          </p:spTgt>
                                        </p:tgtEl>
                                        <p:attrNameLst>
                                          <p:attrName>style.visibility</p:attrName>
                                        </p:attrNameLst>
                                      </p:cBhvr>
                                      <p:to>
                                        <p:strVal val="visible"/>
                                      </p:to>
                                    </p:set>
                                    <p:animEffect transition="in" filter="barn(outVertical)">
                                      <p:cBhvr>
                                        <p:cTn id="9" dur="500"/>
                                        <p:tgtEl>
                                          <p:spTgt spid="91139">
                                            <p:txEl>
                                              <p:pRg st="0" end="0"/>
                                            </p:txEl>
                                          </p:spTgt>
                                        </p:tgtEl>
                                      </p:cBhvr>
                                    </p:animEffect>
                                  </p:childTnLst>
                                  <p:subTnLst>
                                    <p:animClr clrSpc="rgb" dir="cw">
                                      <p:cBhvr override="childStyle">
                                        <p:cTn dur="1" fill="hold" display="0" masterRel="nextClick" afterEffect="1"/>
                                        <p:tgtEl>
                                          <p:spTgt spid="91139">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91139">
                                            <p:txEl>
                                              <p:pRg st="1" end="1"/>
                                            </p:txEl>
                                          </p:spTgt>
                                        </p:tgtEl>
                                        <p:attrNameLst>
                                          <p:attrName>style.visibility</p:attrName>
                                        </p:attrNameLst>
                                      </p:cBhvr>
                                      <p:to>
                                        <p:strVal val="visible"/>
                                      </p:to>
                                    </p:set>
                                    <p:animEffect transition="in" filter="barn(outVertical)">
                                      <p:cBhvr>
                                        <p:cTn id="14" dur="500"/>
                                        <p:tgtEl>
                                          <p:spTgt spid="91139">
                                            <p:txEl>
                                              <p:pRg st="1" end="1"/>
                                            </p:txEl>
                                          </p:spTgt>
                                        </p:tgtEl>
                                      </p:cBhvr>
                                    </p:animEffect>
                                  </p:childTnLst>
                                  <p:subTnLst>
                                    <p:animClr clrSpc="rgb" dir="cw">
                                      <p:cBhvr override="childStyle">
                                        <p:cTn dur="1" fill="hold" display="0" masterRel="nextClick" afterEffect="1"/>
                                        <p:tgtEl>
                                          <p:spTgt spid="91139">
                                            <p:txEl>
                                              <p:pRg st="1" end="1"/>
                                            </p:txEl>
                                          </p:spTgt>
                                        </p:tgtEl>
                                        <p:attrNameLst>
                                          <p:attrName>ppt_c</p:attrName>
                                        </p:attrNameLst>
                                      </p:cBhvr>
                                      <p:to>
                                        <a:srgbClr val="B2B2B2"/>
                                      </p:to>
                                    </p:animClr>
                                  </p:sub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91139">
                                            <p:txEl>
                                              <p:pRg st="2" end="2"/>
                                            </p:txEl>
                                          </p:spTgt>
                                        </p:tgtEl>
                                        <p:attrNameLst>
                                          <p:attrName>style.visibility</p:attrName>
                                        </p:attrNameLst>
                                      </p:cBhvr>
                                      <p:to>
                                        <p:strVal val="visible"/>
                                      </p:to>
                                    </p:set>
                                    <p:animEffect transition="in" filter="barn(outVertical)">
                                      <p:cBhvr>
                                        <p:cTn id="19" dur="500"/>
                                        <p:tgtEl>
                                          <p:spTgt spid="91139">
                                            <p:txEl>
                                              <p:pRg st="2" end="2"/>
                                            </p:txEl>
                                          </p:spTgt>
                                        </p:tgtEl>
                                      </p:cBhvr>
                                    </p:animEffect>
                                  </p:childTnLst>
                                  <p:subTnLst>
                                    <p:animClr clrSpc="rgb" dir="cw">
                                      <p:cBhvr override="childStyle">
                                        <p:cTn dur="1" fill="hold" display="0" masterRel="nextClick" afterEffect="1"/>
                                        <p:tgtEl>
                                          <p:spTgt spid="91139">
                                            <p:txEl>
                                              <p:pRg st="2" end="2"/>
                                            </p:txEl>
                                          </p:spTgt>
                                        </p:tgtEl>
                                        <p:attrNameLst>
                                          <p:attrName>ppt_c</p:attrName>
                                        </p:attrNameLst>
                                      </p:cBhvr>
                                      <p:to>
                                        <a:srgbClr val="B2B2B2"/>
                                      </p:to>
                                    </p:animClr>
                                  </p:sub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91139">
                                            <p:txEl>
                                              <p:pRg st="3" end="3"/>
                                            </p:txEl>
                                          </p:spTgt>
                                        </p:tgtEl>
                                        <p:attrNameLst>
                                          <p:attrName>style.visibility</p:attrName>
                                        </p:attrNameLst>
                                      </p:cBhvr>
                                      <p:to>
                                        <p:strVal val="visible"/>
                                      </p:to>
                                    </p:set>
                                    <p:animEffect transition="in" filter="barn(outVertical)">
                                      <p:cBhvr>
                                        <p:cTn id="24" dur="500"/>
                                        <p:tgtEl>
                                          <p:spTgt spid="911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Precious and Magnificent Promises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1:4</a:t>
            </a:r>
          </a:p>
        </p:txBody>
      </p:sp>
      <p:sp>
        <p:nvSpPr>
          <p:cNvPr id="95235" name="Rectangle 3"/>
          <p:cNvSpPr>
            <a:spLocks noGrp="1" noChangeArrowheads="1"/>
          </p:cNvSpPr>
          <p:nvPr>
            <p:ph type="body" idx="4294967295"/>
          </p:nvPr>
        </p:nvSpPr>
        <p:spPr>
          <a:xfrm>
            <a:off x="0" y="1143000"/>
            <a:ext cx="9144000" cy="5562600"/>
          </a:xfrm>
          <a:noFill/>
        </p:spPr>
        <p:txBody>
          <a:bodyPr/>
          <a:lstStyle/>
          <a:p>
            <a:pPr eaLnBrk="1" hangingPunct="1">
              <a:lnSpc>
                <a:spcPct val="90000"/>
              </a:lnSpc>
            </a:pPr>
            <a:r>
              <a:rPr lang="en-US" altLang="en-US" sz="4400" b="1" dirty="0" smtClean="0">
                <a:solidFill>
                  <a:srgbClr val="FFFFFF"/>
                </a:solidFill>
                <a:latin typeface="Arial Narrow" panose="020B0606020202030204" pitchFamily="34" charset="0"/>
              </a:rPr>
              <a:t>We </a:t>
            </a:r>
            <a:r>
              <a:rPr lang="en-US" altLang="en-US" sz="4400" b="1" dirty="0" smtClean="0">
                <a:solidFill>
                  <a:srgbClr val="FFFFFF"/>
                </a:solidFill>
                <a:latin typeface="Arial Narrow" panose="020B0606020202030204" pitchFamily="34" charset="0"/>
              </a:rPr>
              <a:t>can have Peace in all circumstances </a:t>
            </a:r>
            <a:r>
              <a:rPr lang="en-US" altLang="en-US" sz="4400" b="1" dirty="0" smtClean="0">
                <a:solidFill>
                  <a:srgbClr val="FFFFFF"/>
                </a:solidFill>
                <a:latin typeface="Arial Narrow" panose="020B0606020202030204" pitchFamily="34" charset="0"/>
              </a:rPr>
              <a:t>	- </a:t>
            </a:r>
            <a:r>
              <a:rPr lang="en-US" altLang="en-US" sz="4400" b="1" dirty="0" smtClean="0">
                <a:solidFill>
                  <a:srgbClr val="FFFFFF"/>
                </a:solidFill>
                <a:latin typeface="Arial Narrow" panose="020B0606020202030204" pitchFamily="34" charset="0"/>
              </a:rPr>
              <a:t>Philippians </a:t>
            </a:r>
            <a:r>
              <a:rPr lang="en-US" altLang="en-US" sz="4400" b="1" dirty="0" smtClean="0">
                <a:solidFill>
                  <a:srgbClr val="FFFFFF"/>
                </a:solidFill>
                <a:latin typeface="Arial Narrow" panose="020B0606020202030204" pitchFamily="34" charset="0"/>
              </a:rPr>
              <a:t>4:6-7</a:t>
            </a:r>
            <a:endParaRPr lang="en-US" altLang="en-US" sz="4400" b="1" dirty="0" smtClean="0">
              <a:solidFill>
                <a:srgbClr val="FFFFFF"/>
              </a:solidFill>
              <a:latin typeface="Arial Narrow" panose="020B0606020202030204" pitchFamily="34" charset="0"/>
            </a:endParaRPr>
          </a:p>
          <a:p>
            <a:pPr eaLnBrk="1" hangingPunct="1">
              <a:lnSpc>
                <a:spcPct val="90000"/>
              </a:lnSpc>
            </a:pPr>
            <a:r>
              <a:rPr lang="en-US" altLang="en-US" sz="4400" b="1" dirty="0" smtClean="0">
                <a:solidFill>
                  <a:srgbClr val="FFFFFF"/>
                </a:solidFill>
                <a:latin typeface="Arial Narrow" panose="020B0606020202030204" pitchFamily="34" charset="0"/>
              </a:rPr>
              <a:t>God provides a way to overcome temptation -  1 Corinthians 10:13</a:t>
            </a:r>
          </a:p>
          <a:p>
            <a:pPr eaLnBrk="1" hangingPunct="1">
              <a:lnSpc>
                <a:spcPct val="90000"/>
              </a:lnSpc>
            </a:pPr>
            <a:r>
              <a:rPr lang="en-US" altLang="en-US" sz="4400" b="1" dirty="0" smtClean="0">
                <a:solidFill>
                  <a:srgbClr val="FFFFFF"/>
                </a:solidFill>
                <a:latin typeface="Arial Narrow" panose="020B0606020202030204" pitchFamily="34" charset="0"/>
              </a:rPr>
              <a:t>Our prayers are heard and answered  - 	1 John </a:t>
            </a:r>
            <a:r>
              <a:rPr lang="en-US" altLang="en-US" sz="4400" b="1" dirty="0" smtClean="0">
                <a:solidFill>
                  <a:srgbClr val="FFFFFF"/>
                </a:solidFill>
                <a:latin typeface="Arial Narrow" panose="020B0606020202030204" pitchFamily="34" charset="0"/>
              </a:rPr>
              <a:t>5:13-14</a:t>
            </a:r>
            <a:endParaRPr lang="en-US" altLang="en-US" sz="4400" b="1" dirty="0" smtClean="0">
              <a:solidFill>
                <a:srgbClr val="FFFFFF"/>
              </a:solidFill>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childTnLst>
                                </p:cTn>
                              </p:par>
                              <p:par>
                                <p:cTn id="7" presetID="16" presetClass="entr" presetSubtype="37" fill="hold" grpId="0" nodeType="withEffect">
                                  <p:stCondLst>
                                    <p:cond delay="0"/>
                                  </p:stCondLst>
                                  <p:childTnLst>
                                    <p:set>
                                      <p:cBhvr>
                                        <p:cTn id="8" dur="1" fill="hold">
                                          <p:stCondLst>
                                            <p:cond delay="0"/>
                                          </p:stCondLst>
                                        </p:cTn>
                                        <p:tgtEl>
                                          <p:spTgt spid="95235">
                                            <p:txEl>
                                              <p:pRg st="0" end="0"/>
                                            </p:txEl>
                                          </p:spTgt>
                                        </p:tgtEl>
                                        <p:attrNameLst>
                                          <p:attrName>style.visibility</p:attrName>
                                        </p:attrNameLst>
                                      </p:cBhvr>
                                      <p:to>
                                        <p:strVal val="visible"/>
                                      </p:to>
                                    </p:set>
                                    <p:animEffect transition="in" filter="barn(outVertical)">
                                      <p:cBhvr>
                                        <p:cTn id="9" dur="500"/>
                                        <p:tgtEl>
                                          <p:spTgt spid="95235">
                                            <p:txEl>
                                              <p:pRg st="0" end="0"/>
                                            </p:txEl>
                                          </p:spTgt>
                                        </p:tgtEl>
                                      </p:cBhvr>
                                    </p:animEffect>
                                  </p:childTnLst>
                                  <p:subTnLst>
                                    <p:animClr clrSpc="rgb" dir="cw">
                                      <p:cBhvr override="childStyle">
                                        <p:cTn dur="1" fill="hold" display="0" masterRel="nextClick" afterEffect="1"/>
                                        <p:tgtEl>
                                          <p:spTgt spid="95235">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95235">
                                            <p:txEl>
                                              <p:pRg st="1" end="1"/>
                                            </p:txEl>
                                          </p:spTgt>
                                        </p:tgtEl>
                                        <p:attrNameLst>
                                          <p:attrName>style.visibility</p:attrName>
                                        </p:attrNameLst>
                                      </p:cBhvr>
                                      <p:to>
                                        <p:strVal val="visible"/>
                                      </p:to>
                                    </p:set>
                                    <p:animEffect transition="in" filter="barn(outVertical)">
                                      <p:cBhvr>
                                        <p:cTn id="14" dur="500"/>
                                        <p:tgtEl>
                                          <p:spTgt spid="95235">
                                            <p:txEl>
                                              <p:pRg st="1" end="1"/>
                                            </p:txEl>
                                          </p:spTgt>
                                        </p:tgtEl>
                                      </p:cBhvr>
                                    </p:animEffect>
                                  </p:childTnLst>
                                  <p:subTnLst>
                                    <p:animClr clrSpc="rgb" dir="cw">
                                      <p:cBhvr override="childStyle">
                                        <p:cTn dur="1" fill="hold" display="0" masterRel="nextClick" afterEffect="1"/>
                                        <p:tgtEl>
                                          <p:spTgt spid="95235">
                                            <p:txEl>
                                              <p:pRg st="1" end="1"/>
                                            </p:txEl>
                                          </p:spTgt>
                                        </p:tgtEl>
                                        <p:attrNameLst>
                                          <p:attrName>ppt_c</p:attrName>
                                        </p:attrNameLst>
                                      </p:cBhvr>
                                      <p:to>
                                        <a:srgbClr val="B2B2B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95235">
                                            <p:txEl>
                                              <p:pRg st="2" end="2"/>
                                            </p:txEl>
                                          </p:spTgt>
                                        </p:tgtEl>
                                        <p:attrNameLst>
                                          <p:attrName>style.visibility</p:attrName>
                                        </p:attrNameLst>
                                      </p:cBhvr>
                                      <p:to>
                                        <p:strVal val="visible"/>
                                      </p:to>
                                    </p:set>
                                    <p:animEffect transition="in" filter="barn(outVertical)">
                                      <p:cBhvr>
                                        <p:cTn id="19" dur="500"/>
                                        <p:tgtEl>
                                          <p:spTgt spid="952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Precious and Magnificent Promises </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1:4</a:t>
            </a: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lnSpc>
                <a:spcPct val="90000"/>
              </a:lnSpc>
            </a:pPr>
            <a:r>
              <a:rPr lang="en-US" altLang="en-US" sz="4400" b="1" smtClean="0">
                <a:solidFill>
                  <a:srgbClr val="FFFFFF"/>
                </a:solidFill>
                <a:latin typeface="Arial Narrow" panose="020B0606020202030204" pitchFamily="34" charset="0"/>
              </a:rPr>
              <a:t>Christ will come back for us &amp; we will be with Him forever - 1 Thess 4:16-17</a:t>
            </a:r>
          </a:p>
          <a:p>
            <a:pPr eaLnBrk="1" hangingPunct="1">
              <a:lnSpc>
                <a:spcPct val="90000"/>
              </a:lnSpc>
            </a:pPr>
            <a:r>
              <a:rPr lang="en-US" altLang="en-US" sz="4400" b="1" smtClean="0">
                <a:solidFill>
                  <a:srgbClr val="FFFFFF"/>
                </a:solidFill>
                <a:latin typeface="Arial Narrow" panose="020B0606020202030204" pitchFamily="34" charset="0"/>
              </a:rPr>
              <a:t>These promises are given so that we can share in the divine nature </a:t>
            </a:r>
          </a:p>
          <a:p>
            <a:pPr eaLnBrk="1" hangingPunct="1">
              <a:lnSpc>
                <a:spcPct val="90000"/>
              </a:lnSpc>
            </a:pPr>
            <a:r>
              <a:rPr lang="en-US" altLang="en-US" sz="4400" b="1" smtClean="0">
                <a:solidFill>
                  <a:srgbClr val="FFFFFF"/>
                </a:solidFill>
                <a:latin typeface="Arial Narrow" panose="020B0606020202030204" pitchFamily="34" charset="0"/>
              </a:rPr>
              <a:t>We are to become more like Jesus (Romans 8:29) -</a:t>
            </a:r>
          </a:p>
          <a:p>
            <a:pPr marL="742950" lvl="1" indent="-452438" eaLnBrk="1" hangingPunct="1">
              <a:lnSpc>
                <a:spcPct val="90000"/>
              </a:lnSpc>
            </a:pPr>
            <a:r>
              <a:rPr lang="en-US" altLang="en-US" sz="4400" b="1" smtClean="0">
                <a:solidFill>
                  <a:srgbClr val="FFFFFF"/>
                </a:solidFill>
                <a:latin typeface="Arial Narrow" panose="020B0606020202030204" pitchFamily="34" charset="0"/>
              </a:rPr>
              <a:t>and less like the world (Romans 12:1-2; 1 John 2:15-17)</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par>
                                <p:cTn id="7" presetID="12" presetClass="entr" presetSubtype="4" fill="hold" grpId="0" nodeType="withEffect">
                                  <p:stCondLst>
                                    <p:cond delay="0"/>
                                  </p:stCondLst>
                                  <p:childTnLst>
                                    <p:set>
                                      <p:cBhvr>
                                        <p:cTn id="8" dur="1" fill="hold">
                                          <p:stCondLst>
                                            <p:cond delay="0"/>
                                          </p:stCondLst>
                                        </p:cTn>
                                        <p:tgtEl>
                                          <p:spTgt spid="57347">
                                            <p:txEl>
                                              <p:pRg st="0" end="0"/>
                                            </p:txEl>
                                          </p:spTgt>
                                        </p:tgtEl>
                                        <p:attrNameLst>
                                          <p:attrName>style.visibility</p:attrName>
                                        </p:attrNameLst>
                                      </p:cBhvr>
                                      <p:to>
                                        <p:strVal val="visible"/>
                                      </p:to>
                                    </p:set>
                                    <p:animEffect transition="in" filter="slide(fromBottom)">
                                      <p:cBhvr>
                                        <p:cTn id="9"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B2B2B2"/>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B2B2B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9"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B2B2B2"/>
                                      </p:to>
                                    </p:animClr>
                                  </p:sub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4"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3175"/>
            <a:ext cx="9144000" cy="12319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Your Part</a:t>
            </a:r>
            <a:br>
              <a:rPr lang="en-US" altLang="en-US" b="1"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1:5-8</a:t>
            </a:r>
          </a:p>
        </p:txBody>
      </p:sp>
      <p:sp>
        <p:nvSpPr>
          <p:cNvPr id="6041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smtClean="0">
                <a:solidFill>
                  <a:srgbClr val="FFFFFF"/>
                </a:solidFill>
                <a:latin typeface="Arial Narrow" panose="020B0606020202030204" pitchFamily="34" charset="0"/>
              </a:rPr>
              <a:t>God will be faithful to do His part, but you must recognize and apply by active faith what He has given</a:t>
            </a:r>
          </a:p>
          <a:p>
            <a:pPr eaLnBrk="1" hangingPunct="1"/>
            <a:r>
              <a:rPr lang="en-US" altLang="en-US" sz="4400" b="1" smtClean="0">
                <a:solidFill>
                  <a:srgbClr val="FFFFFF"/>
                </a:solidFill>
                <a:latin typeface="Arial Narrow" panose="020B0606020202030204" pitchFamily="34" charset="0"/>
              </a:rPr>
              <a:t>God can be trusted because of who He is, His nature &amp; His character</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B2B2B2"/>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 calcmode="lin" valueType="num">
                                      <p:cBhvr>
                                        <p:cTn id="18"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Power for Living</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1:1-4</a:t>
            </a:r>
          </a:p>
        </p:txBody>
      </p:sp>
      <p:sp>
        <p:nvSpPr>
          <p:cNvPr id="6150" name="Rectangle 6"/>
          <p:cNvSpPr>
            <a:spLocks noGrp="1" noChangeArrowheads="1"/>
          </p:cNvSpPr>
          <p:nvPr>
            <p:ph type="body" idx="4294967295"/>
          </p:nvPr>
        </p:nvSpPr>
        <p:spPr>
          <a:xfrm>
            <a:off x="0" y="1143000"/>
            <a:ext cx="9144000" cy="5715000"/>
          </a:xfrm>
          <a:noFill/>
        </p:spPr>
        <p:txBody>
          <a:bodyPr/>
          <a:lstStyle/>
          <a:p>
            <a:pPr eaLnBrk="1" hangingPunct="1">
              <a:lnSpc>
                <a:spcPct val="90000"/>
              </a:lnSpc>
            </a:pPr>
            <a:r>
              <a:rPr lang="en-US" altLang="en-US" sz="4400" b="1" smtClean="0">
                <a:solidFill>
                  <a:srgbClr val="FFFFFF"/>
                </a:solidFill>
                <a:latin typeface="Arial Narrow" panose="020B0606020202030204" pitchFamily="34" charset="0"/>
              </a:rPr>
              <a:t>The way people live has changed radically in the last 200 years: </a:t>
            </a:r>
          </a:p>
          <a:p>
            <a:pPr eaLnBrk="1" hangingPunct="1">
              <a:lnSpc>
                <a:spcPct val="90000"/>
              </a:lnSpc>
            </a:pPr>
            <a:r>
              <a:rPr lang="en-US" altLang="en-US" sz="4400" b="1" smtClean="0">
                <a:solidFill>
                  <a:srgbClr val="FFFFFF"/>
                </a:solidFill>
                <a:latin typeface="Arial Narrow" panose="020B0606020202030204" pitchFamily="34" charset="0"/>
              </a:rPr>
              <a:t>The internal combustion engine has changed the way people work, play and get from place to place. </a:t>
            </a:r>
          </a:p>
          <a:p>
            <a:pPr eaLnBrk="1" hangingPunct="1">
              <a:lnSpc>
                <a:spcPct val="90000"/>
              </a:lnSpc>
            </a:pPr>
            <a:r>
              <a:rPr lang="en-US" altLang="en-US" sz="4400" b="1" smtClean="0">
                <a:solidFill>
                  <a:srgbClr val="FFFFFF"/>
                </a:solidFill>
                <a:latin typeface="Arial Narrow" panose="020B0606020202030204" pitchFamily="34" charset="0"/>
              </a:rPr>
              <a:t>Dependence on electricity &amp; electronics is such that survival becomes a concern without them</a:t>
            </a:r>
          </a:p>
          <a:p>
            <a:pPr eaLnBrk="1" hangingPunct="1">
              <a:lnSpc>
                <a:spcPct val="90000"/>
              </a:lnSpc>
            </a:pPr>
            <a:endParaRPr lang="en-US" altLang="en-US" sz="4400" b="1"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B2B2B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B2B2B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274638"/>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smtClean="0">
                <a:solidFill>
                  <a:srgbClr val="FFFFFF"/>
                </a:solidFill>
                <a:latin typeface="Arial Narrow" panose="020B0606020202030204" pitchFamily="34" charset="0"/>
              </a:rPr>
              <a:t>God has given us all that we need to radically change</a:t>
            </a:r>
          </a:p>
          <a:p>
            <a:pPr eaLnBrk="1" hangingPunct="1"/>
            <a:r>
              <a:rPr lang="en-US" altLang="en-US" sz="4400" b="1" smtClean="0">
                <a:solidFill>
                  <a:srgbClr val="FFFFFF"/>
                </a:solidFill>
                <a:latin typeface="Arial Narrow" panose="020B0606020202030204" pitchFamily="34" charset="0"/>
              </a:rPr>
              <a:t>Are you plugged into the power source?</a:t>
            </a:r>
          </a:p>
          <a:p>
            <a:pPr eaLnBrk="1" hangingPunct="1"/>
            <a:r>
              <a:rPr lang="en-US" altLang="en-US" sz="4400" b="1" smtClean="0">
                <a:solidFill>
                  <a:srgbClr val="FFFFFF"/>
                </a:solidFill>
                <a:latin typeface="Arial Narrow" panose="020B0606020202030204" pitchFamily="34" charset="0"/>
              </a:rPr>
              <a:t>It all begins by knowing God, trusting Him, and walking with Him by faith</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after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B2B2B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Manuscript" pitchFamily="18" charset="0"/>
              </a:rPr>
              <a:t>Grace Bible Church</a:t>
            </a:r>
            <a:r>
              <a:rPr lang="en-US" altLang="en-US" sz="7200" b="1" i="0" smtClean="0">
                <a:solidFill>
                  <a:srgbClr val="A0D0FF"/>
                </a:solidFill>
                <a:latin typeface="Manuscript" pitchFamily="18" charset="0"/>
              </a:rPr>
              <a:t/>
            </a:r>
            <a:br>
              <a:rPr lang="en-US" altLang="en-US" sz="7200" b="1" i="0" smtClean="0">
                <a:solidFill>
                  <a:srgbClr val="A0D0FF"/>
                </a:solidFill>
                <a:latin typeface="Manuscript" pitchFamily="18" charset="0"/>
              </a:rPr>
            </a:br>
            <a:r>
              <a:rPr lang="en-US" altLang="en-US" sz="5400" b="1" i="0" smtClean="0">
                <a:solidFill>
                  <a:srgbClr val="A0D0FF"/>
                </a:solidFill>
                <a:latin typeface="Manuscript" pitchFamily="18" charset="0"/>
              </a:rPr>
              <a:t> </a:t>
            </a:r>
            <a:r>
              <a:rPr lang="en-US" altLang="en-US" sz="3600" b="1" smtClean="0">
                <a:solidFill>
                  <a:srgbClr val="FFFF90"/>
                </a:solidFill>
                <a:latin typeface="Manuscript" pitchFamily="18" charset="0"/>
              </a:rPr>
              <a:t>Glorifying God by Making Disciples </a:t>
            </a:r>
            <a:br>
              <a:rPr lang="en-US" altLang="en-US" sz="3600" b="1" smtClean="0">
                <a:solidFill>
                  <a:srgbClr val="FFFF90"/>
                </a:solidFill>
                <a:latin typeface="Manuscript" pitchFamily="18" charset="0"/>
              </a:rPr>
            </a:br>
            <a:r>
              <a:rPr lang="en-US" altLang="en-US" sz="3600" b="1" smtClean="0">
                <a:solidFill>
                  <a:srgbClr val="FFFF90"/>
                </a:solidFill>
                <a:latin typeface="Manuscript" pitchFamily="18" charset="0"/>
              </a:rPr>
              <a:t>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Power for Living</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1:1-4</a:t>
            </a:r>
          </a:p>
        </p:txBody>
      </p:sp>
      <p:sp>
        <p:nvSpPr>
          <p:cNvPr id="768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smtClean="0">
                <a:solidFill>
                  <a:srgbClr val="FFFFFF"/>
                </a:solidFill>
                <a:latin typeface="Arial Narrow" panose="020B0606020202030204" pitchFamily="34" charset="0"/>
              </a:rPr>
              <a:t>All power sources have existed since Creation</a:t>
            </a:r>
          </a:p>
          <a:p>
            <a:pPr eaLnBrk="1" hangingPunct="1"/>
            <a:r>
              <a:rPr lang="en-US" altLang="en-US" sz="4400" b="1" smtClean="0">
                <a:solidFill>
                  <a:srgbClr val="FFFFFF"/>
                </a:solidFill>
                <a:latin typeface="Arial Narrow" panose="020B0606020202030204" pitchFamily="34" charset="0"/>
              </a:rPr>
              <a:t>Man was just unaware of them or  how they could be used</a:t>
            </a:r>
          </a:p>
          <a:p>
            <a:pPr eaLnBrk="1" hangingPunct="1"/>
            <a:r>
              <a:rPr lang="en-US" altLang="en-US" sz="4400" b="1" smtClean="0">
                <a:solidFill>
                  <a:srgbClr val="FFFFFF"/>
                </a:solidFill>
                <a:latin typeface="Arial Narrow" panose="020B0606020202030204" pitchFamily="34" charset="0"/>
              </a:rPr>
              <a:t>There is a power source in God that can radically change your life if you will use it.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childTnLst>
                                </p:cTn>
                              </p:par>
                              <p:par>
                                <p:cTn id="7" presetID="2" presetClass="entr" presetSubtype="8" fill="hold" grpId="0" nodeType="withEffect">
                                  <p:stCondLst>
                                    <p:cond delay="0"/>
                                  </p:stCondLst>
                                  <p:childTnLst>
                                    <p:set>
                                      <p:cBhvr>
                                        <p:cTn id="8" dur="1" fill="hold">
                                          <p:stCondLst>
                                            <p:cond delay="0"/>
                                          </p:stCondLst>
                                        </p:cTn>
                                        <p:tgtEl>
                                          <p:spTgt spid="76803">
                                            <p:txEl>
                                              <p:pRg st="0" end="0"/>
                                            </p:txEl>
                                          </p:spTgt>
                                        </p:tgtEl>
                                        <p:attrNameLst>
                                          <p:attrName>style.visibility</p:attrName>
                                        </p:attrNameLst>
                                      </p:cBhvr>
                                      <p:to>
                                        <p:strVal val="visible"/>
                                      </p:to>
                                    </p:set>
                                    <p:anim calcmode="lin" valueType="num">
                                      <p:cBhvr additive="base">
                                        <p:cTn id="9"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10" dur="500" fill="hold"/>
                                        <p:tgtEl>
                                          <p:spTgt spid="7680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6803">
                                            <p:txEl>
                                              <p:pRg st="0" end="0"/>
                                            </p:txEl>
                                          </p:spTgt>
                                        </p:tgtEl>
                                        <p:attrNameLst>
                                          <p:attrName>ppt_c</p:attrName>
                                        </p:attrNameLst>
                                      </p:cBhvr>
                                      <p:to>
                                        <a:srgbClr val="B2B2B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6803">
                                            <p:txEl>
                                              <p:pRg st="1" end="1"/>
                                            </p:txEl>
                                          </p:spTgt>
                                        </p:tgtEl>
                                        <p:attrNameLst>
                                          <p:attrName>style.visibility</p:attrName>
                                        </p:attrNameLst>
                                      </p:cBhvr>
                                      <p:to>
                                        <p:strVal val="visible"/>
                                      </p:to>
                                    </p:set>
                                    <p:anim calcmode="lin" valueType="num">
                                      <p:cBhvr additive="base">
                                        <p:cTn id="15"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680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6803">
                                            <p:txEl>
                                              <p:pRg st="1" end="1"/>
                                            </p:txEl>
                                          </p:spTgt>
                                        </p:tgtEl>
                                        <p:attrNameLst>
                                          <p:attrName>ppt_c</p:attrName>
                                        </p:attrNameLst>
                                      </p:cBhvr>
                                      <p:to>
                                        <a:srgbClr val="B2B2B2"/>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76803">
                                            <p:txEl>
                                              <p:pRg st="2" end="2"/>
                                            </p:txEl>
                                          </p:spTgt>
                                        </p:tgtEl>
                                        <p:attrNameLst>
                                          <p:attrName>style.visibility</p:attrName>
                                        </p:attrNameLst>
                                      </p:cBhvr>
                                      <p:to>
                                        <p:strVal val="visible"/>
                                      </p:to>
                                    </p:set>
                                    <p:anim calcmode="lin" valueType="num">
                                      <p:cBhvr additive="base">
                                        <p:cTn id="21"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68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A Changed Life</a:t>
            </a:r>
            <a:endParaRPr lang="en-US" altLang="en-US" sz="3600" b="1"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914400"/>
            <a:ext cx="9144000" cy="5943600"/>
          </a:xfrm>
          <a:noFill/>
        </p:spPr>
        <p:txBody>
          <a:bodyPr/>
          <a:lstStyle/>
          <a:p>
            <a:pPr eaLnBrk="1" hangingPunct="1">
              <a:lnSpc>
                <a:spcPct val="90000"/>
              </a:lnSpc>
            </a:pPr>
            <a:r>
              <a:rPr lang="en-US" altLang="en-US" sz="4400" b="1" smtClean="0">
                <a:solidFill>
                  <a:srgbClr val="FFFFFF"/>
                </a:solidFill>
                <a:latin typeface="Arial Narrow" panose="020B0606020202030204" pitchFamily="34" charset="0"/>
              </a:rPr>
              <a:t>Many people want to live for God, but continually stumble and fall despite their desire and zeal</a:t>
            </a:r>
          </a:p>
          <a:p>
            <a:pPr eaLnBrk="1" hangingPunct="1">
              <a:lnSpc>
                <a:spcPct val="90000"/>
              </a:lnSpc>
            </a:pPr>
            <a:r>
              <a:rPr lang="en-US" altLang="en-US" sz="4400" b="1" smtClean="0">
                <a:solidFill>
                  <a:srgbClr val="FFFFFF"/>
                </a:solidFill>
                <a:latin typeface="Arial Narrow" panose="020B0606020202030204" pitchFamily="34" charset="0"/>
              </a:rPr>
              <a:t>The man radically changed in one day from failure to success once he had the source of power</a:t>
            </a:r>
          </a:p>
          <a:p>
            <a:pPr eaLnBrk="1" hangingPunct="1">
              <a:lnSpc>
                <a:spcPct val="90000"/>
              </a:lnSpc>
            </a:pPr>
            <a:r>
              <a:rPr lang="en-US" altLang="en-US" sz="4400" b="1" smtClean="0">
                <a:solidFill>
                  <a:srgbClr val="FFFFFF"/>
                </a:solidFill>
                <a:latin typeface="Arial Narrow" panose="020B0606020202030204" pitchFamily="34" charset="0"/>
              </a:rPr>
              <a:t>That man was Simon Peter who finally learned to live by the power of the Holy Spirit</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 calcmode="lin" valueType="num">
                                      <p:cBhvr additive="base">
                                        <p:cTn id="11"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120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1203">
                                            <p:txEl>
                                              <p:pRg st="0" end="0"/>
                                            </p:txEl>
                                          </p:spTgt>
                                        </p:tgtEl>
                                        <p:attrNameLst>
                                          <p:attrName>ppt_c</p:attrName>
                                        </p:attrNameLst>
                                      </p:cBhvr>
                                      <p:to>
                                        <a:srgbClr val="B2B2B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 calcmode="lin" valueType="num">
                                      <p:cBhvr additive="base">
                                        <p:cTn id="17"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120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1203">
                                            <p:txEl>
                                              <p:pRg st="1" end="1"/>
                                            </p:txEl>
                                          </p:spTgt>
                                        </p:tgtEl>
                                        <p:attrNameLst>
                                          <p:attrName>ppt_c</p:attrName>
                                        </p:attrNameLst>
                                      </p:cBhvr>
                                      <p:to>
                                        <a:srgbClr val="B2B2B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51203">
                                            <p:txEl>
                                              <p:pRg st="2" end="2"/>
                                            </p:txEl>
                                          </p:spTgt>
                                        </p:tgtEl>
                                        <p:attrNameLst>
                                          <p:attrName>style.visibility</p:attrName>
                                        </p:attrNameLst>
                                      </p:cBhvr>
                                      <p:to>
                                        <p:strVal val="visible"/>
                                      </p:to>
                                    </p:set>
                                    <p:anim calcmode="lin" valueType="num">
                                      <p:cBhvr additive="base">
                                        <p:cTn id="23"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The Text - 2 Peter 1:1-4</a:t>
            </a:r>
            <a:endParaRPr lang="en-US" altLang="en-US" sz="3600" b="1"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838200"/>
            <a:ext cx="9144000" cy="6019800"/>
          </a:xfrm>
          <a:noFill/>
        </p:spPr>
        <p:txBody>
          <a:bodyPr/>
          <a:lstStyle/>
          <a:p>
            <a:pPr eaLnBrk="1" hangingPunct="1">
              <a:buFontTx/>
              <a:buNone/>
            </a:pPr>
            <a:r>
              <a:rPr lang="en-US" altLang="en-US" sz="4400" b="1" smtClean="0">
                <a:solidFill>
                  <a:srgbClr val="FFFFFF"/>
                </a:solidFill>
                <a:latin typeface="Arial Narrow" panose="020B0606020202030204" pitchFamily="34" charset="0"/>
              </a:rPr>
              <a:t> </a:t>
            </a:r>
            <a:r>
              <a:rPr lang="en-US" altLang="en-US" sz="4400" b="1" i="1" smtClean="0">
                <a:solidFill>
                  <a:srgbClr val="FFFFFF"/>
                </a:solidFill>
                <a:latin typeface="Arial Narrow" panose="020B0606020202030204" pitchFamily="34" charset="0"/>
              </a:rPr>
              <a:t>Simon Peter, a bondslave of Jesus Christ who has been sent by him with His authority. I am writing to you who have received the same precious faith that we have, a faith that was received by the righteousness of Jesus Christ, who is our God and Savior. </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fade">
                                      <p:cBhvr>
                                        <p:cTn id="11" dur="20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idx="4294967295"/>
          </p:nvPr>
        </p:nvSpPr>
        <p:spPr>
          <a:xfrm>
            <a:off x="0" y="0"/>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The Text - 2 Peter 1:2</a:t>
            </a:r>
            <a:endParaRPr lang="en-US" altLang="en-US" sz="3600" b="1" smtClean="0">
              <a:solidFill>
                <a:srgbClr val="FFFF99"/>
              </a:solidFill>
              <a:latin typeface="Arial Narrow" panose="020B0606020202030204" pitchFamily="34" charset="0"/>
            </a:endParaRPr>
          </a:p>
        </p:txBody>
      </p:sp>
      <p:sp>
        <p:nvSpPr>
          <p:cNvPr id="78851" name="Rectangle 3"/>
          <p:cNvSpPr>
            <a:spLocks noGrp="1" noChangeArrowheads="1"/>
          </p:cNvSpPr>
          <p:nvPr>
            <p:ph type="body" idx="4294967295"/>
          </p:nvPr>
        </p:nvSpPr>
        <p:spPr>
          <a:xfrm>
            <a:off x="0" y="838200"/>
            <a:ext cx="9144000" cy="6019800"/>
          </a:xfrm>
          <a:noFill/>
        </p:spPr>
        <p:txBody>
          <a:bodyPr/>
          <a:lstStyle/>
          <a:p>
            <a:pPr eaLnBrk="1" hangingPunct="1">
              <a:buFontTx/>
              <a:buNone/>
            </a:pPr>
            <a:r>
              <a:rPr lang="en-US" altLang="en-US" sz="4400" b="1" smtClean="0">
                <a:solidFill>
                  <a:srgbClr val="FFFFFF"/>
                </a:solidFill>
                <a:latin typeface="Arial Narrow" panose="020B0606020202030204" pitchFamily="34" charset="0"/>
              </a:rPr>
              <a:t> </a:t>
            </a:r>
            <a:r>
              <a:rPr lang="en-US" altLang="en-US" sz="4400" b="1" i="1" smtClean="0">
                <a:solidFill>
                  <a:srgbClr val="FFFFFF"/>
                </a:solidFill>
                <a:latin typeface="Arial Narrow" panose="020B0606020202030204" pitchFamily="34" charset="0"/>
              </a:rPr>
              <a:t>My desire concerning you is that grace and peace will be increased in you through your intimate personal knowledge of God and intimate personal knowledge of Jesus who is our Lord / master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8850"/>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78851">
                                            <p:txEl>
                                              <p:pRg st="0" end="0"/>
                                            </p:txEl>
                                          </p:spTgt>
                                        </p:tgtEl>
                                        <p:attrNameLst>
                                          <p:attrName>style.visibility</p:attrName>
                                        </p:attrNameLst>
                                      </p:cBhvr>
                                      <p:to>
                                        <p:strVal val="visible"/>
                                      </p:to>
                                    </p:set>
                                    <p:animEffect transition="in" filter="fade">
                                      <p:cBhvr>
                                        <p:cTn id="9" dur="2000"/>
                                        <p:tgtEl>
                                          <p:spTgt spid="788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7885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idx="4294967295"/>
          </p:nvPr>
        </p:nvSpPr>
        <p:spPr>
          <a:xfrm>
            <a:off x="0" y="0"/>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The Text - 2 Peter 1:3</a:t>
            </a:r>
            <a:endParaRPr lang="en-US" altLang="en-US" sz="3600" b="1" smtClean="0">
              <a:solidFill>
                <a:srgbClr val="FFFF99"/>
              </a:solidFill>
              <a:latin typeface="Arial Narrow" panose="020B0606020202030204" pitchFamily="34" charset="0"/>
            </a:endParaRPr>
          </a:p>
        </p:txBody>
      </p:sp>
      <p:sp>
        <p:nvSpPr>
          <p:cNvPr id="80899" name="Rectangle 3"/>
          <p:cNvSpPr>
            <a:spLocks noGrp="1" noChangeArrowheads="1"/>
          </p:cNvSpPr>
          <p:nvPr>
            <p:ph type="body" idx="4294967295"/>
          </p:nvPr>
        </p:nvSpPr>
        <p:spPr>
          <a:xfrm>
            <a:off x="0" y="838200"/>
            <a:ext cx="9144000" cy="6019800"/>
          </a:xfrm>
          <a:noFill/>
        </p:spPr>
        <p:txBody>
          <a:bodyPr/>
          <a:lstStyle/>
          <a:p>
            <a:pPr eaLnBrk="1" hangingPunct="1">
              <a:buFontTx/>
              <a:buNone/>
            </a:pPr>
            <a:r>
              <a:rPr lang="en-US" altLang="en-US" sz="4400" b="1" i="1" smtClean="0">
                <a:solidFill>
                  <a:srgbClr val="FFFFFF"/>
                </a:solidFill>
                <a:latin typeface="Arial Narrow" panose="020B0606020202030204" pitchFamily="34" charset="0"/>
              </a:rPr>
              <a:t> I desire this because God's power has already given us everything we need concerning our new life in Christ and the practical application of that in every day life through the intimate personal knowledge of God who has called us to this new life by His own glory and excellence.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childTnLst>
                                </p:cTn>
                              </p:par>
                              <p:par>
                                <p:cTn id="7" presetID="3" presetClass="entr" presetSubtype="5" fill="hold" grpId="0" nodeType="withEffect">
                                  <p:stCondLst>
                                    <p:cond delay="0"/>
                                  </p:stCondLst>
                                  <p:childTnLst>
                                    <p:set>
                                      <p:cBhvr>
                                        <p:cTn id="8" dur="1" fill="hold">
                                          <p:stCondLst>
                                            <p:cond delay="0"/>
                                          </p:stCondLst>
                                        </p:cTn>
                                        <p:tgtEl>
                                          <p:spTgt spid="80899">
                                            <p:txEl>
                                              <p:pRg st="0" end="0"/>
                                            </p:txEl>
                                          </p:spTgt>
                                        </p:tgtEl>
                                        <p:attrNameLst>
                                          <p:attrName>style.visibility</p:attrName>
                                        </p:attrNameLst>
                                      </p:cBhvr>
                                      <p:to>
                                        <p:strVal val="visible"/>
                                      </p:to>
                                    </p:set>
                                    <p:animEffect transition="in" filter="blinds(vertical)">
                                      <p:cBhvr>
                                        <p:cTn id="9" dur="500"/>
                                        <p:tgtEl>
                                          <p:spTgt spid="808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idx="4294967295"/>
          </p:nvPr>
        </p:nvSpPr>
        <p:spPr>
          <a:xfrm>
            <a:off x="0" y="0"/>
            <a:ext cx="9144000" cy="669925"/>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The Text - 2 Peter 1:4</a:t>
            </a:r>
            <a:endParaRPr lang="en-US" altLang="en-US" sz="3600" b="1" smtClean="0">
              <a:solidFill>
                <a:srgbClr val="FFFF99"/>
              </a:solidFill>
              <a:latin typeface="Arial Narrow" panose="020B0606020202030204" pitchFamily="34" charset="0"/>
            </a:endParaRPr>
          </a:p>
        </p:txBody>
      </p:sp>
      <p:sp>
        <p:nvSpPr>
          <p:cNvPr id="82947" name="Rectangle 3"/>
          <p:cNvSpPr>
            <a:spLocks noGrp="1" noChangeArrowheads="1"/>
          </p:cNvSpPr>
          <p:nvPr>
            <p:ph type="body" idx="4294967295"/>
          </p:nvPr>
        </p:nvSpPr>
        <p:spPr>
          <a:xfrm>
            <a:off x="0" y="838200"/>
            <a:ext cx="9144000" cy="6019800"/>
          </a:xfrm>
          <a:noFill/>
        </p:spPr>
        <p:txBody>
          <a:bodyPr/>
          <a:lstStyle/>
          <a:p>
            <a:pPr eaLnBrk="1" hangingPunct="1">
              <a:buFontTx/>
              <a:buNone/>
            </a:pPr>
            <a:r>
              <a:rPr lang="en-US" altLang="en-US" sz="4400" b="1" i="1" smtClean="0">
                <a:solidFill>
                  <a:srgbClr val="FFFFFF"/>
                </a:solidFill>
                <a:latin typeface="Arial Narrow" panose="020B0606020202030204" pitchFamily="34" charset="0"/>
              </a:rPr>
              <a:t> And by His own glory and excellence God has also granted to us His precious promises, so that by these precious promises we might partake or share in the moral qualities of God, since we have escaped the corruption that is in the world because of man's sinful desires.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childTnLst>
                                </p:cTn>
                              </p:par>
                              <p:par>
                                <p:cTn id="7" presetID="3" presetClass="entr" presetSubtype="5" fill="hold" grpId="0" nodeType="withEffect">
                                  <p:stCondLst>
                                    <p:cond delay="0"/>
                                  </p:stCondLst>
                                  <p:childTnLst>
                                    <p:set>
                                      <p:cBhvr>
                                        <p:cTn id="8" dur="1" fill="hold">
                                          <p:stCondLst>
                                            <p:cond delay="0"/>
                                          </p:stCondLst>
                                        </p:cTn>
                                        <p:tgtEl>
                                          <p:spTgt spid="82947">
                                            <p:txEl>
                                              <p:pRg st="0" end="0"/>
                                            </p:txEl>
                                          </p:spTgt>
                                        </p:tgtEl>
                                        <p:attrNameLst>
                                          <p:attrName>style.visibility</p:attrName>
                                        </p:attrNameLst>
                                      </p:cBhvr>
                                      <p:to>
                                        <p:strVal val="visible"/>
                                      </p:to>
                                    </p:set>
                                    <p:animEffect transition="in" filter="blinds(vertical)">
                                      <p:cBhvr>
                                        <p:cTn id="9" dur="500"/>
                                        <p:tgtEl>
                                          <p:spTgt spid="829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Peter’s Greeting</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2 Peter 1:1</a:t>
            </a: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lnSpc>
                <a:spcPct val="90000"/>
              </a:lnSpc>
            </a:pPr>
            <a:r>
              <a:rPr lang="en-US" altLang="en-US" b="1" smtClean="0">
                <a:solidFill>
                  <a:srgbClr val="FFFFFF"/>
                </a:solidFill>
                <a:latin typeface="Arial Narrow" panose="020B0606020202030204" pitchFamily="34" charset="0"/>
              </a:rPr>
              <a:t>Simon - named by his parents signifying all he was from birth. </a:t>
            </a:r>
          </a:p>
          <a:p>
            <a:pPr eaLnBrk="1" hangingPunct="1">
              <a:lnSpc>
                <a:spcPct val="90000"/>
              </a:lnSpc>
            </a:pPr>
            <a:r>
              <a:rPr lang="en-US" altLang="en-US" b="1" smtClean="0">
                <a:solidFill>
                  <a:srgbClr val="FFFFFF"/>
                </a:solidFill>
                <a:latin typeface="Arial Narrow" panose="020B0606020202030204" pitchFamily="34" charset="0"/>
              </a:rPr>
              <a:t>Peter - named by Jesus signifying all he became after the new birth</a:t>
            </a:r>
          </a:p>
          <a:p>
            <a:pPr eaLnBrk="1" hangingPunct="1">
              <a:lnSpc>
                <a:spcPct val="90000"/>
              </a:lnSpc>
            </a:pPr>
            <a:r>
              <a:rPr lang="en-US" altLang="en-US" b="1" smtClean="0">
                <a:solidFill>
                  <a:srgbClr val="FFFFFF"/>
                </a:solidFill>
                <a:latin typeface="Arial Narrow" panose="020B0606020202030204" pitchFamily="34" charset="0"/>
              </a:rPr>
              <a:t> </a:t>
            </a:r>
            <a:r>
              <a:rPr lang="en-US" altLang="en-US" b="1" smtClean="0">
                <a:latin typeface="TekniaGreek" panose="02000503060000020004" pitchFamily="2" charset="0"/>
              </a:rPr>
              <a:t>dou:loV</a:t>
            </a:r>
            <a:r>
              <a:rPr lang="en-US" altLang="en-US" smtClean="0"/>
              <a:t> </a:t>
            </a:r>
            <a:r>
              <a:rPr lang="en-US" altLang="en-US" b="1" smtClean="0">
                <a:solidFill>
                  <a:srgbClr val="FFFFFF"/>
                </a:solidFill>
                <a:latin typeface="Arial Narrow" panose="020B0606020202030204" pitchFamily="34" charset="0"/>
              </a:rPr>
              <a:t> / doulos - a slave: someone under the authority of a master who owns them</a:t>
            </a:r>
          </a:p>
          <a:p>
            <a:pPr eaLnBrk="1" hangingPunct="1">
              <a:lnSpc>
                <a:spcPct val="90000"/>
              </a:lnSpc>
            </a:pPr>
            <a:r>
              <a:rPr lang="en-US" altLang="en-US" b="1" smtClean="0">
                <a:solidFill>
                  <a:srgbClr val="FFFFFF"/>
                </a:solidFill>
                <a:latin typeface="Arial Narrow" panose="020B0606020202030204" pitchFamily="34" charset="0"/>
              </a:rPr>
              <a:t> </a:t>
            </a:r>
            <a:r>
              <a:rPr lang="en-US" altLang="en-US" b="1" smtClean="0">
                <a:latin typeface="TekniaGreek" panose="02000503060000020004" pitchFamily="2" charset="0"/>
              </a:rPr>
              <a:t>ajpovstoloV</a:t>
            </a:r>
            <a:r>
              <a:rPr lang="en-US" altLang="en-US" b="1" smtClean="0">
                <a:solidFill>
                  <a:srgbClr val="FFFFFF"/>
                </a:solidFill>
                <a:latin typeface="Arial Narrow" panose="020B0606020202030204" pitchFamily="34" charset="0"/>
              </a:rPr>
              <a:t> / apostolos - an apostle: sent by the Lord as His representative and with His authority.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B2B2B2"/>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B2B2B2"/>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B2B2B2"/>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3251">
                                            <p:txEl>
                                              <p:pRg st="3" end="3"/>
                                            </p:txEl>
                                          </p:spTgt>
                                        </p:tgtEl>
                                        <p:attrNameLst>
                                          <p:attrName>style.visibility</p:attrName>
                                        </p:attrNameLst>
                                      </p:cBhvr>
                                      <p:to>
                                        <p:strVal val="visible"/>
                                      </p:to>
                                    </p:set>
                                    <p:animEffect transition="in" filter="wipe(left)">
                                      <p:cBhvr>
                                        <p:cTn id="26"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Sermon 1</Template>
  <TotalTime>1290</TotalTime>
  <Words>852</Words>
  <Application>Microsoft Office PowerPoint</Application>
  <PresentationFormat>On-screen Show (4:3)</PresentationFormat>
  <Paragraphs>96</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Wingdings</vt:lpstr>
      <vt:lpstr>Manuscript</vt:lpstr>
      <vt:lpstr>Arial Narrow</vt:lpstr>
      <vt:lpstr>TekniaGreek</vt:lpstr>
      <vt:lpstr>Greek Parse</vt:lpstr>
      <vt:lpstr>Custom Design</vt:lpstr>
      <vt:lpstr>Grace Bible Church  Glorifying God by Making Disciples  of Jesus Christ</vt:lpstr>
      <vt:lpstr>Power for Living 2 Peter 1:1-4</vt:lpstr>
      <vt:lpstr>Power for Living 2 Peter 1:1-4</vt:lpstr>
      <vt:lpstr>A Changed Life</vt:lpstr>
      <vt:lpstr>The Text - 2 Peter 1:1-4</vt:lpstr>
      <vt:lpstr>The Text - 2 Peter 1:2</vt:lpstr>
      <vt:lpstr>The Text - 2 Peter 1:3</vt:lpstr>
      <vt:lpstr>The Text - 2 Peter 1:4</vt:lpstr>
      <vt:lpstr>Peter’s Greeting 2 Peter 1:1</vt:lpstr>
      <vt:lpstr>Peter’s Greeting 2 Peter 1:1</vt:lpstr>
      <vt:lpstr>Peter’s Greeting 2 Peter 1:1</vt:lpstr>
      <vt:lpstr>Peter’s Salutation  2 Peter 1:2</vt:lpstr>
      <vt:lpstr>Divine Power for Godliness  2 Peter 1:3</vt:lpstr>
      <vt:lpstr>Precious and Magnificent Promises  2 Peter 1:4</vt:lpstr>
      <vt:lpstr>Precious and Magnificent Promises  2 Peter 1:4</vt:lpstr>
      <vt:lpstr>Precious and Magnificent Promises  2 Peter 1:4</vt:lpstr>
      <vt:lpstr>Precious and Magnificent Promises  2 Peter 1:4</vt:lpstr>
      <vt:lpstr>Precious and Magnificent Promises  2 Peter 1:4</vt:lpstr>
      <vt:lpstr>Your Part 2 Peter 1:5-8</vt:lpstr>
      <vt:lpstr>Conclusions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 Harris</dc:creator>
  <cp:lastModifiedBy>Microsoft account</cp:lastModifiedBy>
  <cp:revision>55</cp:revision>
  <dcterms:modified xsi:type="dcterms:W3CDTF">2022-06-26T11:29:12Z</dcterms:modified>
</cp:coreProperties>
</file>