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2" r:id="rId2"/>
  </p:sldMasterIdLst>
  <p:notesMasterIdLst>
    <p:notesMasterId r:id="rId32"/>
  </p:notesMasterIdLst>
  <p:sldIdLst>
    <p:sldId id="296" r:id="rId3"/>
    <p:sldId id="299" r:id="rId4"/>
    <p:sldId id="260" r:id="rId5"/>
    <p:sldId id="303" r:id="rId6"/>
    <p:sldId id="301" r:id="rId7"/>
    <p:sldId id="302" r:id="rId8"/>
    <p:sldId id="278" r:id="rId9"/>
    <p:sldId id="304" r:id="rId10"/>
    <p:sldId id="305" r:id="rId11"/>
    <p:sldId id="279" r:id="rId12"/>
    <p:sldId id="306" r:id="rId13"/>
    <p:sldId id="280" r:id="rId14"/>
    <p:sldId id="281" r:id="rId15"/>
    <p:sldId id="307" r:id="rId16"/>
    <p:sldId id="282" r:id="rId17"/>
    <p:sldId id="315" r:id="rId18"/>
    <p:sldId id="308" r:id="rId19"/>
    <p:sldId id="316" r:id="rId20"/>
    <p:sldId id="283" r:id="rId21"/>
    <p:sldId id="309" r:id="rId22"/>
    <p:sldId id="310" r:id="rId23"/>
    <p:sldId id="284" r:id="rId24"/>
    <p:sldId id="311" r:id="rId25"/>
    <p:sldId id="312" r:id="rId26"/>
    <p:sldId id="313" r:id="rId27"/>
    <p:sldId id="286" r:id="rId28"/>
    <p:sldId id="314" r:id="rId29"/>
    <p:sldId id="287" r:id="rId30"/>
    <p:sldId id="297"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6" d="100"/>
          <a:sy n="106" d="100"/>
        </p:scale>
        <p:origin x="112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22F175CB-32DA-43C4-B02B-FEB8FD6F1D2F}" type="slidenum">
              <a:rPr lang="en-US" altLang="en-US"/>
              <a:pPr>
                <a:defRPr/>
              </a:pPr>
              <a:t>‹#›</a:t>
            </a:fld>
            <a:endParaRPr lang="en-US" altLang="en-US"/>
          </a:p>
        </p:txBody>
      </p:sp>
    </p:spTree>
    <p:extLst>
      <p:ext uri="{BB962C8B-B14F-4D97-AF65-F5344CB8AC3E}">
        <p14:creationId xmlns:p14="http://schemas.microsoft.com/office/powerpoint/2010/main" val="24421022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E5EFAEE-527B-4777-8D56-28D28AD713AA}" type="slidenum">
              <a:rPr lang="en-US" altLang="en-US"/>
              <a:pPr>
                <a:spcBef>
                  <a:spcPct val="0"/>
                </a:spcBef>
              </a:pPr>
              <a:t>1</a:t>
            </a:fld>
            <a:endParaRPr lang="en-US"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90640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32B6AF8-ECA1-4494-96F3-A1A0DF6ECAC4}" type="slidenum">
              <a:rPr lang="en-US" altLang="en-US"/>
              <a:pPr>
                <a:spcBef>
                  <a:spcPct val="0"/>
                </a:spcBef>
              </a:pPr>
              <a:t>10</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08247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32B6AF8-ECA1-4494-96F3-A1A0DF6ECAC4}" type="slidenum">
              <a:rPr lang="en-US" altLang="en-US">
                <a:solidFill>
                  <a:srgbClr val="000000"/>
                </a:solidFill>
              </a:rPr>
              <a:pPr>
                <a:spcBef>
                  <a:spcPct val="0"/>
                </a:spcBef>
              </a:pPr>
              <a:t>11</a:t>
            </a:fld>
            <a:endParaRPr lang="en-US" altLang="en-US">
              <a:solidFill>
                <a:srgbClr val="000000"/>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614765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D1266DE-CBDE-4ADB-B5A7-70354D913A2C}" type="slidenum">
              <a:rPr lang="en-US" altLang="en-US"/>
              <a:pPr>
                <a:spcBef>
                  <a:spcPct val="0"/>
                </a:spcBef>
              </a:pPr>
              <a:t>12</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56488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1E1B2D5-6D5C-49C9-A64B-B6B664974B27}" type="slidenum">
              <a:rPr lang="en-US" altLang="en-US"/>
              <a:pPr>
                <a:spcBef>
                  <a:spcPct val="0"/>
                </a:spcBef>
              </a:pPr>
              <a:t>13</a:t>
            </a:fld>
            <a:endParaRPr lang="en-US"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49442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1E1B2D5-6D5C-49C9-A64B-B6B664974B27}" type="slidenum">
              <a:rPr lang="en-US" altLang="en-US">
                <a:solidFill>
                  <a:srgbClr val="000000"/>
                </a:solidFill>
              </a:rPr>
              <a:pPr>
                <a:spcBef>
                  <a:spcPct val="0"/>
                </a:spcBef>
              </a:pPr>
              <a:t>14</a:t>
            </a:fld>
            <a:endParaRPr lang="en-US" altLang="en-US">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00148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7140E29-E5F6-4BD9-A1F9-668482F6C4BB}" type="slidenum">
              <a:rPr lang="en-US" altLang="en-US"/>
              <a:pPr>
                <a:spcBef>
                  <a:spcPct val="0"/>
                </a:spcBef>
              </a:pPr>
              <a:t>15</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07747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7140E29-E5F6-4BD9-A1F9-668482F6C4BB}" type="slidenum">
              <a:rPr lang="en-US" altLang="en-US">
                <a:solidFill>
                  <a:srgbClr val="000000"/>
                </a:solidFill>
              </a:rPr>
              <a:pPr>
                <a:spcBef>
                  <a:spcPct val="0"/>
                </a:spcBef>
              </a:pPr>
              <a:t>16</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870871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7140E29-E5F6-4BD9-A1F9-668482F6C4BB}" type="slidenum">
              <a:rPr lang="en-US" altLang="en-US">
                <a:solidFill>
                  <a:srgbClr val="000000"/>
                </a:solidFill>
              </a:rPr>
              <a:pPr>
                <a:spcBef>
                  <a:spcPct val="0"/>
                </a:spcBef>
              </a:pPr>
              <a:t>17</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06400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7140E29-E5F6-4BD9-A1F9-668482F6C4BB}" type="slidenum">
              <a:rPr lang="en-US" altLang="en-US">
                <a:solidFill>
                  <a:srgbClr val="000000"/>
                </a:solidFill>
              </a:rPr>
              <a:pPr>
                <a:spcBef>
                  <a:spcPct val="0"/>
                </a:spcBef>
              </a:pPr>
              <a:t>18</a:t>
            </a:fld>
            <a:endParaRPr lang="en-US" altLang="en-US">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307697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25EC6F7-2979-4E84-9572-271062F13C1D}" type="slidenum">
              <a:rPr lang="en-US" altLang="en-US"/>
              <a:pPr>
                <a:spcBef>
                  <a:spcPct val="0"/>
                </a:spcBef>
              </a:pPr>
              <a:t>19</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20050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7DBBB28-3737-4681-A482-5467CA3B0767}" type="slidenum">
              <a:rPr lang="en-US" altLang="en-US">
                <a:solidFill>
                  <a:srgbClr val="000000"/>
                </a:solidFill>
              </a:rPr>
              <a:pPr>
                <a:spcBef>
                  <a:spcPct val="0"/>
                </a:spcBef>
              </a:pPr>
              <a:t>2</a:t>
            </a:fld>
            <a:endParaRPr lang="en-US" altLang="en-US">
              <a:solidFill>
                <a:srgbClr val="000000"/>
              </a:solidFill>
            </a:endParaRPr>
          </a:p>
        </p:txBody>
      </p:sp>
      <p:sp>
        <p:nvSpPr>
          <p:cNvPr id="71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983D6E63-74AB-420C-AE3D-3E6A20191BB9}" type="slidenum">
              <a:rPr lang="en-US" altLang="en-US">
                <a:solidFill>
                  <a:srgbClr val="000000"/>
                </a:solidFill>
              </a:rPr>
              <a:pPr algn="r">
                <a:spcBef>
                  <a:spcPct val="0"/>
                </a:spcBef>
              </a:pPr>
              <a:t>2</a:t>
            </a:fld>
            <a:endParaRPr lang="en-US" altLang="en-US">
              <a:solidFill>
                <a:srgbClr val="000000"/>
              </a:solidFill>
            </a:endParaRPr>
          </a:p>
        </p:txBody>
      </p:sp>
      <p:sp>
        <p:nvSpPr>
          <p:cNvPr id="7172" name="Rectangle 2"/>
          <p:cNvSpPr>
            <a:spLocks noGrp="1" noRot="1" noChangeAspect="1" noChangeArrowheads="1" noTextEdit="1"/>
          </p:cNvSpPr>
          <p:nvPr>
            <p:ph type="sldImg"/>
          </p:nvPr>
        </p:nvSpPr>
        <p:spPr>
          <a:ln/>
        </p:spPr>
      </p:sp>
      <p:sp>
        <p:nvSpPr>
          <p:cNvPr id="71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84658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25EC6F7-2979-4E84-9572-271062F13C1D}" type="slidenum">
              <a:rPr lang="en-US" altLang="en-US">
                <a:solidFill>
                  <a:srgbClr val="000000"/>
                </a:solidFill>
              </a:rPr>
              <a:pPr>
                <a:spcBef>
                  <a:spcPct val="0"/>
                </a:spcBef>
              </a:pPr>
              <a:t>20</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44560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25EC6F7-2979-4E84-9572-271062F13C1D}" type="slidenum">
              <a:rPr lang="en-US" altLang="en-US">
                <a:solidFill>
                  <a:srgbClr val="000000"/>
                </a:solidFill>
              </a:rPr>
              <a:pPr>
                <a:spcBef>
                  <a:spcPct val="0"/>
                </a:spcBef>
              </a:pPr>
              <a:t>21</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63842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B3FB26B-AC39-4ABE-A32C-9397E1D33DDC}" type="slidenum">
              <a:rPr lang="en-US" altLang="en-US"/>
              <a:pPr>
                <a:spcBef>
                  <a:spcPct val="0"/>
                </a:spcBef>
              </a:pPr>
              <a:t>22</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608040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B3FB26B-AC39-4ABE-A32C-9397E1D33DDC}" type="slidenum">
              <a:rPr lang="en-US" altLang="en-US">
                <a:solidFill>
                  <a:srgbClr val="000000"/>
                </a:solidFill>
              </a:rPr>
              <a:pPr>
                <a:spcBef>
                  <a:spcPct val="0"/>
                </a:spcBef>
              </a:pPr>
              <a:t>23</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483571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B3FB26B-AC39-4ABE-A32C-9397E1D33DDC}" type="slidenum">
              <a:rPr lang="en-US" altLang="en-US">
                <a:solidFill>
                  <a:srgbClr val="000000"/>
                </a:solidFill>
              </a:rPr>
              <a:pPr>
                <a:spcBef>
                  <a:spcPct val="0"/>
                </a:spcBef>
              </a:pPr>
              <a:t>24</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214556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B3FB26B-AC39-4ABE-A32C-9397E1D33DDC}" type="slidenum">
              <a:rPr lang="en-US" altLang="en-US">
                <a:solidFill>
                  <a:srgbClr val="000000"/>
                </a:solidFill>
              </a:rPr>
              <a:pPr>
                <a:spcBef>
                  <a:spcPct val="0"/>
                </a:spcBef>
              </a:pPr>
              <a:t>25</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566960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058C8B8-1800-43BD-9EAE-B5DE63BCE2CC}" type="slidenum">
              <a:rPr lang="en-US" altLang="en-US"/>
              <a:pPr>
                <a:spcBef>
                  <a:spcPct val="0"/>
                </a:spcBef>
              </a:pPr>
              <a:t>26</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762802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058C8B8-1800-43BD-9EAE-B5DE63BCE2CC}" type="slidenum">
              <a:rPr lang="en-US" altLang="en-US">
                <a:solidFill>
                  <a:srgbClr val="000000"/>
                </a:solidFill>
              </a:rPr>
              <a:pPr>
                <a:spcBef>
                  <a:spcPct val="0"/>
                </a:spcBef>
              </a:pPr>
              <a:t>27</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878940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EFBC766-5814-4B0A-BA75-61C1C15C2A62}" type="slidenum">
              <a:rPr lang="en-US" altLang="en-US"/>
              <a:pPr>
                <a:spcBef>
                  <a:spcPct val="0"/>
                </a:spcBef>
              </a:pPr>
              <a:t>28</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335380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BB05EF8-6E83-45B5-AE4C-8EE9018D48D4}" type="slidenum">
              <a:rPr lang="en-US" altLang="en-US"/>
              <a:pPr>
                <a:spcBef>
                  <a:spcPct val="0"/>
                </a:spcBef>
              </a:pPr>
              <a:t>29</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79214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5D647C2-0C5B-4386-BD91-1BDF32026A86}" type="slidenum">
              <a:rPr lang="en-US" altLang="en-US"/>
              <a:pPr>
                <a:spcBef>
                  <a:spcPct val="0"/>
                </a:spcBef>
              </a:pPr>
              <a:t>3</a:t>
            </a:fld>
            <a:endParaRPr lang="en-US" alt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56857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5D647C2-0C5B-4386-BD91-1BDF32026A86}" type="slidenum">
              <a:rPr lang="en-US" altLang="en-US">
                <a:solidFill>
                  <a:srgbClr val="000000"/>
                </a:solidFill>
              </a:rPr>
              <a:pPr>
                <a:spcBef>
                  <a:spcPct val="0"/>
                </a:spcBef>
              </a:pPr>
              <a:t>4</a:t>
            </a:fld>
            <a:endParaRPr lang="en-US" altLang="en-US">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267702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5D647C2-0C5B-4386-BD91-1BDF32026A86}" type="slidenum">
              <a:rPr lang="en-US" altLang="en-US">
                <a:solidFill>
                  <a:srgbClr val="000000"/>
                </a:solidFill>
              </a:rPr>
              <a:pPr>
                <a:spcBef>
                  <a:spcPct val="0"/>
                </a:spcBef>
              </a:pPr>
              <a:t>5</a:t>
            </a:fld>
            <a:endParaRPr lang="en-US" altLang="en-US">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78080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5D647C2-0C5B-4386-BD91-1BDF32026A86}" type="slidenum">
              <a:rPr lang="en-US" altLang="en-US">
                <a:solidFill>
                  <a:srgbClr val="000000"/>
                </a:solidFill>
              </a:rPr>
              <a:pPr>
                <a:spcBef>
                  <a:spcPct val="0"/>
                </a:spcBef>
              </a:pPr>
              <a:t>6</a:t>
            </a:fld>
            <a:endParaRPr lang="en-US" altLang="en-US">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48756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00DC65A-D33F-404F-9059-2D217A69889E}" type="slidenum">
              <a:rPr lang="en-US" altLang="en-US"/>
              <a:pPr>
                <a:spcBef>
                  <a:spcPct val="0"/>
                </a:spcBef>
              </a:pPr>
              <a:t>7</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098588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00DC65A-D33F-404F-9059-2D217A69889E}" type="slidenum">
              <a:rPr lang="en-US" altLang="en-US">
                <a:solidFill>
                  <a:srgbClr val="000000"/>
                </a:solidFill>
              </a:rPr>
              <a:pPr>
                <a:spcBef>
                  <a:spcPct val="0"/>
                </a:spcBef>
              </a:pPr>
              <a:t>8</a:t>
            </a:fld>
            <a:endParaRPr lang="en-US" altLang="en-US">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64874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00DC65A-D33F-404F-9059-2D217A69889E}" type="slidenum">
              <a:rPr lang="en-US" altLang="en-US">
                <a:solidFill>
                  <a:srgbClr val="000000"/>
                </a:solidFill>
              </a:rPr>
              <a:pPr>
                <a:spcBef>
                  <a:spcPct val="0"/>
                </a:spcBef>
              </a:pPr>
              <a:t>9</a:t>
            </a:fld>
            <a:endParaRPr lang="en-US" altLang="en-US">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80526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7968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805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2108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DADEE1-11FF-4FD5-AFC1-0BD28B527BA8}" type="slidenum">
              <a:rPr lang="en-US" altLang="en-US"/>
              <a:pPr>
                <a:defRPr/>
              </a:pPr>
              <a:t>‹#›</a:t>
            </a:fld>
            <a:endParaRPr lang="en-US" altLang="en-US"/>
          </a:p>
        </p:txBody>
      </p:sp>
    </p:spTree>
    <p:extLst>
      <p:ext uri="{BB962C8B-B14F-4D97-AF65-F5344CB8AC3E}">
        <p14:creationId xmlns:p14="http://schemas.microsoft.com/office/powerpoint/2010/main" val="1487116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4F2987-EA6A-4830-B16E-0F377140496B}" type="slidenum">
              <a:rPr lang="en-US" altLang="en-US"/>
              <a:pPr>
                <a:defRPr/>
              </a:pPr>
              <a:t>‹#›</a:t>
            </a:fld>
            <a:endParaRPr lang="en-US" altLang="en-US"/>
          </a:p>
        </p:txBody>
      </p:sp>
    </p:spTree>
    <p:extLst>
      <p:ext uri="{BB962C8B-B14F-4D97-AF65-F5344CB8AC3E}">
        <p14:creationId xmlns:p14="http://schemas.microsoft.com/office/powerpoint/2010/main" val="2982830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C04544-640B-4879-917D-5945BE81AE34}" type="slidenum">
              <a:rPr lang="en-US" altLang="en-US"/>
              <a:pPr>
                <a:defRPr/>
              </a:pPr>
              <a:t>‹#›</a:t>
            </a:fld>
            <a:endParaRPr lang="en-US" altLang="en-US"/>
          </a:p>
        </p:txBody>
      </p:sp>
    </p:spTree>
    <p:extLst>
      <p:ext uri="{BB962C8B-B14F-4D97-AF65-F5344CB8AC3E}">
        <p14:creationId xmlns:p14="http://schemas.microsoft.com/office/powerpoint/2010/main" val="3021945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519677-A0B2-407A-91C3-4F6F11F68376}" type="slidenum">
              <a:rPr lang="en-US" altLang="en-US"/>
              <a:pPr>
                <a:defRPr/>
              </a:pPr>
              <a:t>‹#›</a:t>
            </a:fld>
            <a:endParaRPr lang="en-US" altLang="en-US"/>
          </a:p>
        </p:txBody>
      </p:sp>
    </p:spTree>
    <p:extLst>
      <p:ext uri="{BB962C8B-B14F-4D97-AF65-F5344CB8AC3E}">
        <p14:creationId xmlns:p14="http://schemas.microsoft.com/office/powerpoint/2010/main" val="1798651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5DDEA3-5290-4F01-992D-5C527ADC95D1}" type="slidenum">
              <a:rPr lang="en-US" altLang="en-US"/>
              <a:pPr>
                <a:defRPr/>
              </a:pPr>
              <a:t>‹#›</a:t>
            </a:fld>
            <a:endParaRPr lang="en-US" altLang="en-US"/>
          </a:p>
        </p:txBody>
      </p:sp>
    </p:spTree>
    <p:extLst>
      <p:ext uri="{BB962C8B-B14F-4D97-AF65-F5344CB8AC3E}">
        <p14:creationId xmlns:p14="http://schemas.microsoft.com/office/powerpoint/2010/main" val="3477768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6B78FD-E10D-464B-9DA7-3DB78FA37299}" type="slidenum">
              <a:rPr lang="en-US" altLang="en-US"/>
              <a:pPr>
                <a:defRPr/>
              </a:pPr>
              <a:t>‹#›</a:t>
            </a:fld>
            <a:endParaRPr lang="en-US" altLang="en-US"/>
          </a:p>
        </p:txBody>
      </p:sp>
    </p:spTree>
    <p:extLst>
      <p:ext uri="{BB962C8B-B14F-4D97-AF65-F5344CB8AC3E}">
        <p14:creationId xmlns:p14="http://schemas.microsoft.com/office/powerpoint/2010/main" val="1301917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7D25FBB-606D-4C84-9FB8-D982996EC613}" type="slidenum">
              <a:rPr lang="en-US" altLang="en-US"/>
              <a:pPr>
                <a:defRPr/>
              </a:pPr>
              <a:t>‹#›</a:t>
            </a:fld>
            <a:endParaRPr lang="en-US" altLang="en-US"/>
          </a:p>
        </p:txBody>
      </p:sp>
    </p:spTree>
    <p:extLst>
      <p:ext uri="{BB962C8B-B14F-4D97-AF65-F5344CB8AC3E}">
        <p14:creationId xmlns:p14="http://schemas.microsoft.com/office/powerpoint/2010/main" val="3906071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260819-D8CC-4A5A-9F9F-80D624751397}" type="slidenum">
              <a:rPr lang="en-US" altLang="en-US"/>
              <a:pPr>
                <a:defRPr/>
              </a:pPr>
              <a:t>‹#›</a:t>
            </a:fld>
            <a:endParaRPr lang="en-US" altLang="en-US"/>
          </a:p>
        </p:txBody>
      </p:sp>
    </p:spTree>
    <p:extLst>
      <p:ext uri="{BB962C8B-B14F-4D97-AF65-F5344CB8AC3E}">
        <p14:creationId xmlns:p14="http://schemas.microsoft.com/office/powerpoint/2010/main" val="127171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0608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E362A6-69AC-4610-B980-27677172D5F3}" type="slidenum">
              <a:rPr lang="en-US" altLang="en-US"/>
              <a:pPr>
                <a:defRPr/>
              </a:pPr>
              <a:t>‹#›</a:t>
            </a:fld>
            <a:endParaRPr lang="en-US" altLang="en-US"/>
          </a:p>
        </p:txBody>
      </p:sp>
    </p:spTree>
    <p:extLst>
      <p:ext uri="{BB962C8B-B14F-4D97-AF65-F5344CB8AC3E}">
        <p14:creationId xmlns:p14="http://schemas.microsoft.com/office/powerpoint/2010/main" val="29259481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4F9C52-1112-4ED0-B777-98B1E86C1688}" type="slidenum">
              <a:rPr lang="en-US" altLang="en-US"/>
              <a:pPr>
                <a:defRPr/>
              </a:pPr>
              <a:t>‹#›</a:t>
            </a:fld>
            <a:endParaRPr lang="en-US" altLang="en-US"/>
          </a:p>
        </p:txBody>
      </p:sp>
    </p:spTree>
    <p:extLst>
      <p:ext uri="{BB962C8B-B14F-4D97-AF65-F5344CB8AC3E}">
        <p14:creationId xmlns:p14="http://schemas.microsoft.com/office/powerpoint/2010/main" val="1126073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68F9D7-3233-4D02-A777-0833B2A01210}" type="slidenum">
              <a:rPr lang="en-US" altLang="en-US"/>
              <a:pPr>
                <a:defRPr/>
              </a:pPr>
              <a:t>‹#›</a:t>
            </a:fld>
            <a:endParaRPr lang="en-US" altLang="en-US"/>
          </a:p>
        </p:txBody>
      </p:sp>
    </p:spTree>
    <p:extLst>
      <p:ext uri="{BB962C8B-B14F-4D97-AF65-F5344CB8AC3E}">
        <p14:creationId xmlns:p14="http://schemas.microsoft.com/office/powerpoint/2010/main" val="45255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25493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715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620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104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222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900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1250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Arial" charset="0"/>
              </a:defRPr>
            </a:lvl1pPr>
          </a:lstStyle>
          <a:p>
            <a:pPr>
              <a:defRPr/>
            </a:pPr>
            <a:endParaRPr lang="en-US"/>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Arial" charset="0"/>
              </a:defRPr>
            </a:lvl1pPr>
          </a:lstStyle>
          <a:p>
            <a:pPr>
              <a:defRPr/>
            </a:pPr>
            <a:endParaRPr lang="en-US"/>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000000"/>
                </a:solidFill>
              </a:defRPr>
            </a:lvl1pPr>
          </a:lstStyle>
          <a:p>
            <a:pPr>
              <a:defRPr/>
            </a:pPr>
            <a:fld id="{2543CCD0-6AE4-4086-BB1C-23BE8D383DD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Defining Grace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Greek</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 </a:t>
            </a:r>
            <a:r>
              <a:rPr lang="en-US" altLang="en-US" sz="4400" b="1" dirty="0" err="1" smtClean="0">
                <a:solidFill>
                  <a:srgbClr val="FFFFFF"/>
                </a:solidFill>
                <a:latin typeface="TekniaGreek" panose="02000503060000020004" pitchFamily="2" charset="0"/>
              </a:rPr>
              <a:t>cavriV</a:t>
            </a:r>
            <a:r>
              <a:rPr lang="en-US" altLang="en-US" sz="4400" b="1" dirty="0">
                <a:solidFill>
                  <a:srgbClr val="FFFFFF"/>
                </a:solidFill>
                <a:latin typeface="TekniaGreek" panose="02000503060000020004" pitchFamily="2" charset="0"/>
              </a:rPr>
              <a:t>, </a:t>
            </a:r>
            <a:r>
              <a:rPr lang="en-US" altLang="en-US" sz="4400" b="1" dirty="0" err="1">
                <a:solidFill>
                  <a:srgbClr val="FFFFFF"/>
                </a:solidFill>
                <a:latin typeface="TekniaGreek" panose="02000503060000020004" pitchFamily="2" charset="0"/>
              </a:rPr>
              <a:t>carivzomai</a:t>
            </a:r>
            <a:r>
              <a:rPr lang="en-US" altLang="en-US" sz="4400" b="1" dirty="0">
                <a:solidFill>
                  <a:srgbClr val="FFFFFF"/>
                </a:solidFill>
                <a:latin typeface="TekniaGreek" panose="02000503060000020004" pitchFamily="2" charset="0"/>
              </a:rPr>
              <a:t>, </a:t>
            </a:r>
            <a:r>
              <a:rPr lang="en-US" altLang="en-US" sz="4400" b="1" dirty="0" err="1">
                <a:solidFill>
                  <a:srgbClr val="FFFFFF"/>
                </a:solidFill>
                <a:latin typeface="TekniaGreek" panose="02000503060000020004" pitchFamily="2" charset="0"/>
              </a:rPr>
              <a:t>caritovw</a:t>
            </a:r>
            <a:r>
              <a:rPr lang="en-US" altLang="en-US" sz="4400" b="1" dirty="0">
                <a:solidFill>
                  <a:srgbClr val="FFFFFF"/>
                </a:solidFill>
                <a:latin typeface="TekniaGreek" panose="02000503060000020004" pitchFamily="2" charset="0"/>
              </a:rPr>
              <a:t> </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Arial Narrow" panose="020B0606020202030204" pitchFamily="34" charset="0"/>
              </a:rPr>
              <a:t>charis</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Arial Narrow" panose="020B0606020202030204" pitchFamily="34" charset="0"/>
              </a:rPr>
              <a:t>charizomai</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Arial Narrow" panose="020B0606020202030204" pitchFamily="34" charset="0"/>
              </a:rPr>
              <a:t>charitoō</a:t>
            </a:r>
            <a:r>
              <a:rPr lang="en-US" altLang="en-US" sz="4400" b="1" dirty="0">
                <a:solidFill>
                  <a:srgbClr val="FFFFFF"/>
                </a:solidFill>
                <a:latin typeface="Arial Narrow" panose="020B0606020202030204" pitchFamily="34" charset="0"/>
              </a:rPr>
              <a:t> word group: </a:t>
            </a:r>
            <a:r>
              <a:rPr lang="en-US" altLang="en-US" sz="4400" b="1" dirty="0" smtClean="0">
                <a:solidFill>
                  <a:srgbClr val="FFFFFF"/>
                </a:solidFill>
                <a:latin typeface="Arial Narrow" panose="020B0606020202030204" pitchFamily="34" charset="0"/>
              </a:rPr>
              <a:t>Its meaning </a:t>
            </a:r>
            <a:r>
              <a:rPr lang="en-US" altLang="en-US" sz="4400" b="1" dirty="0">
                <a:solidFill>
                  <a:srgbClr val="FFFFFF"/>
                </a:solidFill>
                <a:latin typeface="Arial Narrow" panose="020B0606020202030204" pitchFamily="34" charset="0"/>
              </a:rPr>
              <a:t>developed over time</a:t>
            </a:r>
          </a:p>
          <a:p>
            <a:pPr lvl="1" eaLnBrk="1" hangingPunct="1"/>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what delights” ➔ </a:t>
            </a:r>
            <a:endParaRPr lang="en-US" altLang="en-US" sz="4400" b="1" dirty="0" smtClean="0">
              <a:solidFill>
                <a:srgbClr val="FFFFFF"/>
              </a:solidFill>
              <a:latin typeface="Arial Narrow" panose="020B0606020202030204" pitchFamily="34" charset="0"/>
            </a:endParaRPr>
          </a:p>
          <a:p>
            <a:pPr marL="687388" lvl="1" indent="-396875" eaLnBrk="1" hangingPunct="1"/>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a state causing joy or an act accompanying it,” ➔ </a:t>
            </a:r>
            <a:endParaRPr lang="en-US" altLang="en-US" sz="4400" b="1" dirty="0" smtClean="0">
              <a:solidFill>
                <a:srgbClr val="FFFFFF"/>
              </a:solidFill>
              <a:latin typeface="Arial Narrow" panose="020B0606020202030204" pitchFamily="34" charset="0"/>
            </a:endParaRPr>
          </a:p>
          <a:p>
            <a:pPr lvl="1" eaLnBrk="1" hangingPunct="1"/>
            <a:r>
              <a:rPr lang="en-US" altLang="en-US" sz="4400" b="1" dirty="0" err="1" smtClean="0">
                <a:solidFill>
                  <a:srgbClr val="FFFFFF"/>
                </a:solidFill>
                <a:latin typeface="Arial Narrow" panose="020B0606020202030204" pitchFamily="34" charset="0"/>
              </a:rPr>
              <a:t>favour</a:t>
            </a:r>
            <a:r>
              <a:rPr lang="en-US" altLang="en-US" sz="4400" b="1" dirty="0" smtClean="0">
                <a:solidFill>
                  <a:srgbClr val="FFFFFF"/>
                </a:solidFill>
                <a:latin typeface="Arial Narrow" panose="020B0606020202030204" pitchFamily="34" charset="0"/>
              </a:rPr>
              <a:t> </a:t>
            </a:r>
            <a:r>
              <a:rPr lang="en-US" altLang="en-US" sz="4400" b="1" dirty="0">
                <a:solidFill>
                  <a:srgbClr val="FFFFFF"/>
                </a:solidFill>
                <a:latin typeface="Arial Narrow" panose="020B0606020202030204" pitchFamily="34" charset="0"/>
              </a:rPr>
              <a:t>of fortune and </a:t>
            </a:r>
            <a:r>
              <a:rPr lang="en-US" altLang="en-US" sz="4400" b="1" dirty="0" smtClean="0">
                <a:solidFill>
                  <a:srgbClr val="FFFFFF"/>
                </a:solidFill>
                <a:latin typeface="Arial Narrow" panose="020B0606020202030204" pitchFamily="34" charset="0"/>
              </a:rPr>
              <a:t>kindness</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par>
                          <p:cTn id="16" fill="hold">
                            <p:stCondLst>
                              <p:cond delay="500"/>
                            </p:stCondLst>
                            <p:childTnLst>
                              <p:par>
                                <p:cTn id="17" presetID="3" presetClass="entr" presetSubtype="5" fill="hold" grpId="0" nodeType="afterEffect">
                                  <p:stCondLst>
                                    <p:cond delay="500"/>
                                  </p:stCondLst>
                                  <p:childTnLst>
                                    <p:set>
                                      <p:cBhvr>
                                        <p:cTn id="18" dur="1" fill="hold">
                                          <p:stCondLst>
                                            <p:cond delay="0"/>
                                          </p:stCondLst>
                                        </p:cTn>
                                        <p:tgtEl>
                                          <p:spTgt spid="52227">
                                            <p:txEl>
                                              <p:pRg st="2" end="2"/>
                                            </p:txEl>
                                          </p:spTgt>
                                        </p:tgtEl>
                                        <p:attrNameLst>
                                          <p:attrName>style.visibility</p:attrName>
                                        </p:attrNameLst>
                                      </p:cBhvr>
                                      <p:to>
                                        <p:strVal val="visible"/>
                                      </p:to>
                                    </p:set>
                                    <p:animEffect transition="in" filter="blinds(vertical)">
                                      <p:cBhvr>
                                        <p:cTn id="19" dur="500"/>
                                        <p:tgtEl>
                                          <p:spTgt spid="52227">
                                            <p:txEl>
                                              <p:pRg st="2" end="2"/>
                                            </p:txEl>
                                          </p:spTgt>
                                        </p:tgtEl>
                                      </p:cBhvr>
                                    </p:animEffect>
                                  </p:childTnLst>
                                </p:cTn>
                              </p:par>
                            </p:childTnLst>
                          </p:cTn>
                        </p:par>
                        <p:par>
                          <p:cTn id="20" fill="hold">
                            <p:stCondLst>
                              <p:cond delay="1500"/>
                            </p:stCondLst>
                            <p:childTnLst>
                              <p:par>
                                <p:cTn id="21" presetID="3" presetClass="entr" presetSubtype="5" fill="hold" grpId="0" nodeType="afterEffect">
                                  <p:stCondLst>
                                    <p:cond delay="500"/>
                                  </p:stCondLst>
                                  <p:childTnLst>
                                    <p:set>
                                      <p:cBhvr>
                                        <p:cTn id="22" dur="1" fill="hold">
                                          <p:stCondLst>
                                            <p:cond delay="0"/>
                                          </p:stCondLst>
                                        </p:cTn>
                                        <p:tgtEl>
                                          <p:spTgt spid="52227">
                                            <p:txEl>
                                              <p:pRg st="3" end="3"/>
                                            </p:txEl>
                                          </p:spTgt>
                                        </p:tgtEl>
                                        <p:attrNameLst>
                                          <p:attrName>style.visibility</p:attrName>
                                        </p:attrNameLst>
                                      </p:cBhvr>
                                      <p:to>
                                        <p:strVal val="visible"/>
                                      </p:to>
                                    </p:set>
                                    <p:animEffect transition="in" filter="blinds(vertical)">
                                      <p:cBhvr>
                                        <p:cTn id="23"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Defining Grace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Greek</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lvl="1" eaLnBrk="1" hangingPunct="1"/>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to show pleasure,” ➔</a:t>
            </a:r>
            <a:endParaRPr lang="en-US" altLang="en-US" sz="4400" b="1" dirty="0" smtClean="0">
              <a:solidFill>
                <a:srgbClr val="FFFFFF"/>
              </a:solidFill>
              <a:latin typeface="Arial Narrow" panose="020B0606020202030204" pitchFamily="34" charset="0"/>
            </a:endParaRPr>
          </a:p>
          <a:p>
            <a:pPr lvl="1" eaLnBrk="1" hangingPunct="1"/>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to show oneself to be pleasant” </a:t>
            </a:r>
            <a:r>
              <a:rPr lang="en-US" altLang="en-US" sz="4400" b="1" dirty="0" smtClean="0">
                <a:solidFill>
                  <a:srgbClr val="FFFFFF"/>
                </a:solidFill>
                <a:latin typeface="Arial Narrow" panose="020B0606020202030204" pitchFamily="34" charset="0"/>
              </a:rPr>
              <a:t>➔</a:t>
            </a:r>
          </a:p>
          <a:p>
            <a:pPr lvl="1" eaLnBrk="1" hangingPunct="1"/>
            <a:r>
              <a:rPr lang="en-US" altLang="en-US" sz="4400" b="1" dirty="0" smtClean="0">
                <a:solidFill>
                  <a:srgbClr val="FFFFFF"/>
                </a:solidFill>
                <a:latin typeface="Arial Narrow" panose="020B0606020202030204" pitchFamily="34" charset="0"/>
              </a:rPr>
              <a:t> </a:t>
            </a:r>
            <a:r>
              <a:rPr lang="en-US" altLang="en-US" sz="4400" b="1" dirty="0">
                <a:solidFill>
                  <a:srgbClr val="FFFFFF"/>
                </a:solidFill>
                <a:latin typeface="Arial Narrow" panose="020B0606020202030204" pitchFamily="34" charset="0"/>
              </a:rPr>
              <a:t>a ruler’s </a:t>
            </a:r>
            <a:r>
              <a:rPr lang="en-US" altLang="en-US" sz="4400" b="1" dirty="0" smtClean="0">
                <a:solidFill>
                  <a:srgbClr val="FFFFFF"/>
                </a:solidFill>
                <a:latin typeface="Arial Narrow" panose="020B0606020202030204" pitchFamily="34" charset="0"/>
              </a:rPr>
              <a:t>favor </a:t>
            </a:r>
            <a:r>
              <a:rPr lang="en-US" altLang="en-US" sz="4400" b="1" dirty="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a:p>
            <a:pPr lvl="1" eaLnBrk="1" hangingPunct="1"/>
            <a:r>
              <a:rPr lang="en-US" altLang="en-US" sz="4400" b="1" dirty="0" smtClean="0">
                <a:solidFill>
                  <a:srgbClr val="FFFFFF"/>
                </a:solidFill>
                <a:latin typeface="Arial Narrow" panose="020B0606020202030204" pitchFamily="34" charset="0"/>
              </a:rPr>
              <a:t>a </a:t>
            </a:r>
            <a:r>
              <a:rPr lang="en-US" altLang="en-US" sz="4400" b="1" dirty="0">
                <a:solidFill>
                  <a:srgbClr val="FFFFFF"/>
                </a:solidFill>
                <a:latin typeface="Arial Narrow" panose="020B0606020202030204" pitchFamily="34" charset="0"/>
              </a:rPr>
              <a:t>gift </a:t>
            </a:r>
            <a:r>
              <a:rPr lang="en-US" altLang="en-US" sz="4400" b="1" dirty="0" smtClean="0">
                <a:solidFill>
                  <a:srgbClr val="FFFFFF"/>
                </a:solidFill>
                <a:latin typeface="Arial Narrow" panose="020B0606020202030204" pitchFamily="34" charset="0"/>
              </a:rPr>
              <a:t>➔</a:t>
            </a:r>
          </a:p>
          <a:p>
            <a:pPr lvl="1" eaLnBrk="1" hangingPunct="1"/>
            <a:r>
              <a:rPr lang="en-US" altLang="en-US" sz="4400" b="1" dirty="0" smtClean="0">
                <a:solidFill>
                  <a:srgbClr val="FFFFFF"/>
                </a:solidFill>
                <a:latin typeface="Arial Narrow" panose="020B0606020202030204" pitchFamily="34" charset="0"/>
              </a:rPr>
              <a:t>power </a:t>
            </a:r>
            <a:r>
              <a:rPr lang="en-US" altLang="en-US" sz="4400" b="1" dirty="0">
                <a:solidFill>
                  <a:srgbClr val="FFFFFF"/>
                </a:solidFill>
                <a:latin typeface="Arial Narrow" panose="020B0606020202030204" pitchFamily="34" charset="0"/>
              </a:rPr>
              <a:t>from above (gods)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8322235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par>
                          <p:cTn id="11" fill="hold">
                            <p:stCondLst>
                              <p:cond delay="500"/>
                            </p:stCondLst>
                            <p:childTnLst>
                              <p:par>
                                <p:cTn id="12" presetID="3" presetClass="entr" presetSubtype="5" fill="hold" grpId="0" nodeType="afterEffect">
                                  <p:stCondLst>
                                    <p:cond delay="500"/>
                                  </p:stCondLst>
                                  <p:childTnLst>
                                    <p:set>
                                      <p:cBhvr>
                                        <p:cTn id="13" dur="1" fill="hold">
                                          <p:stCondLst>
                                            <p:cond delay="0"/>
                                          </p:stCondLst>
                                        </p:cTn>
                                        <p:tgtEl>
                                          <p:spTgt spid="52227">
                                            <p:txEl>
                                              <p:pRg st="1" end="1"/>
                                            </p:txEl>
                                          </p:spTgt>
                                        </p:tgtEl>
                                        <p:attrNameLst>
                                          <p:attrName>style.visibility</p:attrName>
                                        </p:attrNameLst>
                                      </p:cBhvr>
                                      <p:to>
                                        <p:strVal val="visible"/>
                                      </p:to>
                                    </p:set>
                                    <p:animEffect transition="in" filter="blinds(vertical)">
                                      <p:cBhvr>
                                        <p:cTn id="14" dur="500"/>
                                        <p:tgtEl>
                                          <p:spTgt spid="52227">
                                            <p:txEl>
                                              <p:pRg st="1" end="1"/>
                                            </p:txEl>
                                          </p:spTgt>
                                        </p:tgtEl>
                                      </p:cBhvr>
                                    </p:animEffect>
                                  </p:childTnLst>
                                </p:cTn>
                              </p:par>
                            </p:childTnLst>
                          </p:cTn>
                        </p:par>
                        <p:par>
                          <p:cTn id="15" fill="hold">
                            <p:stCondLst>
                              <p:cond delay="1500"/>
                            </p:stCondLst>
                            <p:childTnLst>
                              <p:par>
                                <p:cTn id="16" presetID="3" presetClass="entr" presetSubtype="5" fill="hold" grpId="0" nodeType="afterEffect">
                                  <p:stCondLst>
                                    <p:cond delay="500"/>
                                  </p:stCondLst>
                                  <p:childTnLst>
                                    <p:set>
                                      <p:cBhvr>
                                        <p:cTn id="17" dur="1" fill="hold">
                                          <p:stCondLst>
                                            <p:cond delay="0"/>
                                          </p:stCondLst>
                                        </p:cTn>
                                        <p:tgtEl>
                                          <p:spTgt spid="52227">
                                            <p:txEl>
                                              <p:pRg st="2" end="2"/>
                                            </p:txEl>
                                          </p:spTgt>
                                        </p:tgtEl>
                                        <p:attrNameLst>
                                          <p:attrName>style.visibility</p:attrName>
                                        </p:attrNameLst>
                                      </p:cBhvr>
                                      <p:to>
                                        <p:strVal val="visible"/>
                                      </p:to>
                                    </p:set>
                                    <p:animEffect transition="in" filter="blinds(vertical)">
                                      <p:cBhvr>
                                        <p:cTn id="18" dur="500"/>
                                        <p:tgtEl>
                                          <p:spTgt spid="52227">
                                            <p:txEl>
                                              <p:pRg st="2" end="2"/>
                                            </p:txEl>
                                          </p:spTgt>
                                        </p:tgtEl>
                                      </p:cBhvr>
                                    </p:animEffect>
                                  </p:childTnLst>
                                </p:cTn>
                              </p:par>
                            </p:childTnLst>
                          </p:cTn>
                        </p:par>
                        <p:par>
                          <p:cTn id="19" fill="hold">
                            <p:stCondLst>
                              <p:cond delay="2500"/>
                            </p:stCondLst>
                            <p:childTnLst>
                              <p:par>
                                <p:cTn id="20" presetID="3" presetClass="entr" presetSubtype="5" fill="hold" grpId="0" nodeType="afterEffect">
                                  <p:stCondLst>
                                    <p:cond delay="50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blinds(vertical)">
                                      <p:cBhvr>
                                        <p:cTn id="22" dur="500"/>
                                        <p:tgtEl>
                                          <p:spTgt spid="52227">
                                            <p:txEl>
                                              <p:pRg st="3" end="3"/>
                                            </p:txEl>
                                          </p:spTgt>
                                        </p:tgtEl>
                                      </p:cBhvr>
                                    </p:animEffect>
                                  </p:childTnLst>
                                </p:cTn>
                              </p:par>
                            </p:childTnLst>
                          </p:cTn>
                        </p:par>
                        <p:par>
                          <p:cTn id="23" fill="hold">
                            <p:stCondLst>
                              <p:cond delay="3500"/>
                            </p:stCondLst>
                            <p:childTnLst>
                              <p:par>
                                <p:cTn id="24" presetID="3" presetClass="entr" presetSubtype="5" fill="hold" grpId="0" nodeType="afterEffect">
                                  <p:stCondLst>
                                    <p:cond delay="500"/>
                                  </p:stCondLst>
                                  <p:childTnLst>
                                    <p:set>
                                      <p:cBhvr>
                                        <p:cTn id="25" dur="1" fill="hold">
                                          <p:stCondLst>
                                            <p:cond delay="0"/>
                                          </p:stCondLst>
                                        </p:cTn>
                                        <p:tgtEl>
                                          <p:spTgt spid="52227">
                                            <p:txEl>
                                              <p:pRg st="4" end="4"/>
                                            </p:txEl>
                                          </p:spTgt>
                                        </p:tgtEl>
                                        <p:attrNameLst>
                                          <p:attrName>style.visibility</p:attrName>
                                        </p:attrNameLst>
                                      </p:cBhvr>
                                      <p:to>
                                        <p:strVal val="visible"/>
                                      </p:to>
                                    </p:set>
                                    <p:animEffect transition="in" filter="blinds(vertical)">
                                      <p:cBhvr>
                                        <p:cTn id="26"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Defining Grace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Gospels &amp; Acts</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In the New Testament, </a:t>
            </a:r>
            <a:r>
              <a:rPr lang="en-US" altLang="en-US" sz="4400" b="1" dirty="0" err="1">
                <a:solidFill>
                  <a:srgbClr val="FFFFFF"/>
                </a:solidFill>
                <a:latin typeface="TekniaGreek" panose="02000503060000020004" pitchFamily="2" charset="0"/>
              </a:rPr>
              <a:t>cavriV</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charis</a:t>
            </a:r>
            <a:r>
              <a:rPr lang="en-US" altLang="en-US" sz="4400" b="1" dirty="0">
                <a:solidFill>
                  <a:srgbClr val="FFFFFF"/>
                </a:solidFill>
                <a:latin typeface="Arial Narrow" panose="020B0606020202030204" pitchFamily="34" charset="0"/>
              </a:rPr>
              <a:t> word group: a favor for someone; favor among people; giving thanks</a:t>
            </a:r>
          </a:p>
          <a:p>
            <a:pPr eaLnBrk="1" hangingPunct="1"/>
            <a:r>
              <a:rPr lang="en-US" altLang="en-US" sz="4400" b="1" dirty="0" smtClean="0">
                <a:solidFill>
                  <a:srgbClr val="FFFFFF"/>
                </a:solidFill>
                <a:latin typeface="Arial Narrow" panose="020B0606020202030204" pitchFamily="34" charset="0"/>
              </a:rPr>
              <a:t>Having </a:t>
            </a:r>
            <a:r>
              <a:rPr lang="en-US" altLang="en-US" sz="4400" b="1" dirty="0">
                <a:solidFill>
                  <a:srgbClr val="FFFFFF"/>
                </a:solidFill>
                <a:latin typeface="Arial Narrow" panose="020B0606020202030204" pitchFamily="34" charset="0"/>
              </a:rPr>
              <a:t>favor with God; God showing favor;  delightful; the gospel; salvation; power to walk with God</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Defining Grace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Epistles</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Paul’s usage: thanksgiving; salutation / benediction wish for God’s favor / blessing</a:t>
            </a:r>
          </a:p>
          <a:p>
            <a:pPr eaLnBrk="1" hangingPunct="1"/>
            <a:r>
              <a:rPr lang="en-US" altLang="en-US" sz="4400" b="1" dirty="0" smtClean="0">
                <a:solidFill>
                  <a:srgbClr val="FFFFFF"/>
                </a:solidFill>
                <a:latin typeface="Arial Narrow" panose="020B0606020202030204" pitchFamily="34" charset="0"/>
              </a:rPr>
              <a:t>God’s </a:t>
            </a:r>
            <a:r>
              <a:rPr lang="en-US" altLang="en-US" sz="4400" b="1" dirty="0">
                <a:solidFill>
                  <a:srgbClr val="FFFFFF"/>
                </a:solidFill>
                <a:latin typeface="Arial Narrow" panose="020B0606020202030204" pitchFamily="34" charset="0"/>
              </a:rPr>
              <a:t>extending favor to sinful man in the gift of salvation from sin - arising from “making glad by gifts</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Defining Grace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Epistles</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Paul </a:t>
            </a:r>
            <a:r>
              <a:rPr lang="en-US" altLang="en-US" sz="4400" b="1" dirty="0">
                <a:solidFill>
                  <a:srgbClr val="FFFFFF"/>
                </a:solidFill>
                <a:latin typeface="Arial Narrow" panose="020B0606020202030204" pitchFamily="34" charset="0"/>
              </a:rPr>
              <a:t>ties salvation to God’s unmerited favor to such a degree he declares salvation is by God’s grace</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1435866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15089"/>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Grace &amp; </a:t>
            </a:r>
            <a:r>
              <a:rPr lang="en-US" altLang="en-US" b="1" u="sng" dirty="0" smtClean="0">
                <a:solidFill>
                  <a:srgbClr val="A0D0FF"/>
                </a:solidFill>
                <a:latin typeface="Arial Narrow" panose="020B0606020202030204" pitchFamily="34" charset="0"/>
              </a:rPr>
              <a:t>Mercy</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92197"/>
            <a:ext cx="9144000" cy="6165803"/>
          </a:xfrm>
          <a:noFill/>
        </p:spPr>
        <p:txBody>
          <a:bodyPr/>
          <a:lstStyle/>
          <a:p>
            <a:pPr eaLnBrk="1" hangingPunct="1"/>
            <a:r>
              <a:rPr lang="en-US" altLang="en-US" sz="4400" b="1" i="1" dirty="0">
                <a:solidFill>
                  <a:srgbClr val="FFFFFF"/>
                </a:solidFill>
                <a:latin typeface="Arial Narrow" panose="020B0606020202030204" pitchFamily="34" charset="0"/>
              </a:rPr>
              <a:t>In God, mercy and grace are one; but as they reach us they are seen as two, related but not identical</a:t>
            </a:r>
            <a:r>
              <a:rPr lang="en-US" altLang="en-US" sz="4400" b="1" i="1" dirty="0" smtClean="0">
                <a:solidFill>
                  <a:srgbClr val="FFFFFF"/>
                </a:solidFill>
                <a:latin typeface="Arial Narrow" panose="020B0606020202030204" pitchFamily="34" charset="0"/>
              </a:rPr>
              <a:t>. – </a:t>
            </a:r>
            <a:r>
              <a:rPr lang="en-US" altLang="en-US" sz="4400" b="1" dirty="0" smtClean="0">
                <a:solidFill>
                  <a:srgbClr val="FFFFFF"/>
                </a:solidFill>
                <a:latin typeface="Arial Narrow" panose="020B0606020202030204" pitchFamily="34" charset="0"/>
              </a:rPr>
              <a:t>A.W. Tozer</a:t>
            </a:r>
          </a:p>
          <a:p>
            <a:pPr eaLnBrk="1" hangingPunct="1"/>
            <a:r>
              <a:rPr lang="en-US" altLang="en-US" sz="4400" b="1" dirty="0" smtClean="0">
                <a:solidFill>
                  <a:srgbClr val="FFFFFF"/>
                </a:solidFill>
                <a:latin typeface="Arial Narrow" panose="020B0606020202030204" pitchFamily="34" charset="0"/>
              </a:rPr>
              <a:t>Mercy </a:t>
            </a:r>
            <a:r>
              <a:rPr lang="en-US" altLang="en-US" sz="4400" b="1" dirty="0">
                <a:solidFill>
                  <a:srgbClr val="FFFFFF"/>
                </a:solidFill>
                <a:latin typeface="Arial Narrow" panose="020B0606020202030204" pitchFamily="34" charset="0"/>
              </a:rPr>
              <a:t>emphasizes alleviation of suffering by withholding just punishment</a:t>
            </a:r>
          </a:p>
          <a:p>
            <a:pPr eaLnBrk="1" hangingPunct="1"/>
            <a:r>
              <a:rPr lang="en-US" altLang="en-US" sz="4400" b="1" dirty="0" smtClean="0">
                <a:solidFill>
                  <a:srgbClr val="FFFFFF"/>
                </a:solidFill>
                <a:latin typeface="Arial Narrow" panose="020B0606020202030204" pitchFamily="34" charset="0"/>
              </a:rPr>
              <a:t>Grace </a:t>
            </a:r>
            <a:r>
              <a:rPr lang="en-US" altLang="en-US" sz="4400" b="1" dirty="0">
                <a:solidFill>
                  <a:srgbClr val="FFFFFF"/>
                </a:solidFill>
                <a:latin typeface="Arial Narrow" panose="020B0606020202030204" pitchFamily="34" charset="0"/>
              </a:rPr>
              <a:t>emphasizes the giving and reception of unmerited </a:t>
            </a:r>
            <a:r>
              <a:rPr lang="en-US" altLang="en-US" sz="4400" b="1" dirty="0" smtClean="0">
                <a:solidFill>
                  <a:srgbClr val="FFFFFF"/>
                </a:solidFill>
                <a:latin typeface="Arial Narrow" panose="020B0606020202030204" pitchFamily="34" charset="0"/>
              </a:rPr>
              <a:t>blessings</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15089"/>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Grace &amp; </a:t>
            </a:r>
            <a:r>
              <a:rPr lang="en-US" altLang="en-US" b="1" u="sng" dirty="0" smtClean="0">
                <a:solidFill>
                  <a:srgbClr val="A0D0FF"/>
                </a:solidFill>
                <a:latin typeface="Arial Narrow" panose="020B0606020202030204" pitchFamily="34" charset="0"/>
              </a:rPr>
              <a:t>Mercy</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92197"/>
            <a:ext cx="9144000" cy="6165803"/>
          </a:xfrm>
          <a:noFill/>
        </p:spPr>
        <p:txBody>
          <a:bodyPr/>
          <a:lstStyle/>
          <a:p>
            <a:pPr eaLnBrk="1" hangingPunct="1"/>
            <a:r>
              <a:rPr lang="en-US" altLang="en-US" sz="4400" b="1" dirty="0" smtClean="0">
                <a:solidFill>
                  <a:srgbClr val="FFFFFF"/>
                </a:solidFill>
                <a:latin typeface="Arial Narrow" panose="020B0606020202030204" pitchFamily="34" charset="0"/>
              </a:rPr>
              <a:t>If the benefits or mercy or grace could be earned / merited, then mercy &amp; grace would not be needed</a:t>
            </a:r>
          </a:p>
          <a:p>
            <a:pPr eaLnBrk="1" hangingPunct="1"/>
            <a:r>
              <a:rPr lang="en-US" altLang="en-US" sz="4400" b="1" dirty="0" smtClean="0">
                <a:solidFill>
                  <a:srgbClr val="FFFFFF"/>
                </a:solidFill>
                <a:latin typeface="Arial Narrow" panose="020B0606020202030204" pitchFamily="34" charset="0"/>
              </a:rPr>
              <a:t>Hebrews 4:16 - the reception of mercy &amp; grace are joined and tied to God’s character</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6102248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15089"/>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Grace &amp; </a:t>
            </a:r>
            <a:r>
              <a:rPr lang="en-US" altLang="en-US" b="1" u="sng" dirty="0" smtClean="0">
                <a:solidFill>
                  <a:srgbClr val="A0D0FF"/>
                </a:solidFill>
                <a:latin typeface="Arial Narrow" panose="020B0606020202030204" pitchFamily="34" charset="0"/>
              </a:rPr>
              <a:t>Mercy</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92197"/>
            <a:ext cx="9144000" cy="6165803"/>
          </a:xfrm>
          <a:noFill/>
        </p:spPr>
        <p:txBody>
          <a:bodyPr/>
          <a:lstStyle/>
          <a:p>
            <a:pPr marL="227013" indent="0" eaLnBrk="1" hangingPunct="1">
              <a:buNone/>
            </a:pPr>
            <a:r>
              <a:rPr lang="en-US" altLang="en-US" sz="4400" b="1" i="1" dirty="0">
                <a:solidFill>
                  <a:srgbClr val="FFFFFF"/>
                </a:solidFill>
                <a:latin typeface="Arial Narrow" panose="020B0606020202030204" pitchFamily="34" charset="0"/>
              </a:rPr>
              <a:t>As mercy is God’s goodness confronting human misery and guilt, so grace is His goodness directed toward human debt and demerit. It is by His grace that God imputes merit where none previously existed and declares no debt to be where one had been </a:t>
            </a:r>
            <a:r>
              <a:rPr lang="en-US" altLang="en-US" sz="4400" b="1" i="1" dirty="0" smtClean="0">
                <a:solidFill>
                  <a:srgbClr val="FFFFFF"/>
                </a:solidFill>
                <a:latin typeface="Arial Narrow" panose="020B0606020202030204" pitchFamily="34" charset="0"/>
              </a:rPr>
              <a:t>before – </a:t>
            </a:r>
            <a:r>
              <a:rPr lang="en-US" altLang="en-US" sz="4400" b="1" dirty="0" smtClean="0">
                <a:solidFill>
                  <a:srgbClr val="FFFFFF"/>
                </a:solidFill>
                <a:latin typeface="Arial Narrow" panose="020B0606020202030204" pitchFamily="34" charset="0"/>
              </a:rPr>
              <a:t>A. W. Tozer</a:t>
            </a:r>
            <a:endParaRPr lang="en-US" altLang="en-US" sz="4400" b="1" i="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763223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15089"/>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Grace &amp; </a:t>
            </a:r>
            <a:r>
              <a:rPr lang="en-US" altLang="en-US" b="1" u="sng" dirty="0" smtClean="0">
                <a:solidFill>
                  <a:srgbClr val="A0D0FF"/>
                </a:solidFill>
                <a:latin typeface="Arial Narrow" panose="020B0606020202030204" pitchFamily="34" charset="0"/>
              </a:rPr>
              <a:t>Mercy</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92197"/>
            <a:ext cx="9144000" cy="6165803"/>
          </a:xfrm>
          <a:noFill/>
        </p:spPr>
        <p:txBody>
          <a:bodyPr/>
          <a:lstStyle/>
          <a:p>
            <a:pPr eaLnBrk="1" hangingPunct="1"/>
            <a:r>
              <a:rPr lang="en-US" altLang="en-US" sz="4400" b="1" dirty="0" smtClean="0">
                <a:solidFill>
                  <a:srgbClr val="FFFFFF"/>
                </a:solidFill>
                <a:latin typeface="Arial Narrow" panose="020B0606020202030204" pitchFamily="34" charset="0"/>
              </a:rPr>
              <a:t>Mercy </a:t>
            </a:r>
            <a:r>
              <a:rPr lang="en-US" altLang="en-US" sz="4400" b="1" dirty="0">
                <a:solidFill>
                  <a:srgbClr val="FFFFFF"/>
                </a:solidFill>
                <a:latin typeface="Arial Narrow" panose="020B0606020202030204" pitchFamily="34" charset="0"/>
              </a:rPr>
              <a:t>results in forgiveness while grace results in justification </a:t>
            </a:r>
            <a:r>
              <a:rPr lang="en-US" altLang="en-US" sz="4400" b="1" dirty="0" smtClean="0">
                <a:solidFill>
                  <a:srgbClr val="FFFFFF"/>
                </a:solidFill>
                <a:latin typeface="Arial Narrow" panose="020B0606020202030204" pitchFamily="34" charset="0"/>
              </a:rPr>
              <a:t>&amp; adoption</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6466012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Need for </a:t>
            </a:r>
            <a:r>
              <a:rPr lang="en-US" altLang="en-US" b="1" u="sng" dirty="0" smtClean="0">
                <a:solidFill>
                  <a:srgbClr val="A0D0FF"/>
                </a:solidFill>
                <a:latin typeface="Arial Narrow" panose="020B0606020202030204" pitchFamily="34" charset="0"/>
              </a:rPr>
              <a:t>Grace</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a:solidFill>
                  <a:srgbClr val="FFFFFF"/>
                </a:solidFill>
                <a:latin typeface="Arial Narrow" panose="020B0606020202030204" pitchFamily="34" charset="0"/>
              </a:rPr>
              <a:t>God’s grace is needed in overcoming the suffering of this life &amp; even more so in going to heaven for eternity</a:t>
            </a:r>
          </a:p>
          <a:p>
            <a:pPr eaLnBrk="1" hangingPunct="1"/>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But Noah found grace </a:t>
            </a:r>
            <a:r>
              <a:rPr lang="en-US" altLang="en-US" sz="4400" b="1" dirty="0" smtClean="0">
                <a:solidFill>
                  <a:srgbClr val="FFFFFF"/>
                </a:solidFill>
                <a:latin typeface="Arial Narrow" panose="020B0606020202030204" pitchFamily="34" charset="0"/>
              </a:rPr>
              <a:t>(</a:t>
            </a:r>
            <a:r>
              <a:rPr lang="en-US" altLang="en-US" sz="4400" b="1" dirty="0" smtClean="0">
                <a:solidFill>
                  <a:srgbClr val="FFFFFF"/>
                </a:solidFill>
                <a:latin typeface="TekniaHebrew" panose="02000400000000000000" pitchFamily="2" charset="0"/>
              </a:rPr>
              <a:t>,</a:t>
            </a:r>
            <a:r>
              <a:rPr lang="en-US" altLang="en-US" sz="4400" b="1" dirty="0">
                <a:solidFill>
                  <a:srgbClr val="FFFFFF"/>
                </a:solidFill>
                <a:latin typeface="TekniaHebrew" panose="02000400000000000000" pitchFamily="2" charset="0"/>
              </a:rPr>
              <a:t>j1 </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Arial Narrow" panose="020B0606020202030204" pitchFamily="34" charset="0"/>
              </a:rPr>
              <a:t>chen</a:t>
            </a:r>
            <a:r>
              <a:rPr lang="en-US" altLang="en-US" sz="4400" b="1" dirty="0">
                <a:solidFill>
                  <a:srgbClr val="FFFFFF"/>
                </a:solidFill>
                <a:latin typeface="Arial Narrow" panose="020B0606020202030204" pitchFamily="34" charset="0"/>
              </a:rPr>
              <a:t>) in the eyes of the Lord”  - God’s grace enabled life to continue on earth</a:t>
            </a:r>
          </a:p>
          <a:p>
            <a:pPr eaLnBrk="1" hangingPunct="1"/>
            <a:r>
              <a:rPr lang="en-US" altLang="en-US" sz="4400" b="1" dirty="0" smtClean="0">
                <a:solidFill>
                  <a:srgbClr val="FFFFFF"/>
                </a:solidFill>
                <a:latin typeface="Arial Narrow" panose="020B0606020202030204" pitchFamily="34" charset="0"/>
              </a:rPr>
              <a:t>God’s </a:t>
            </a:r>
            <a:r>
              <a:rPr lang="en-US" altLang="en-US" sz="4400" b="1" dirty="0">
                <a:solidFill>
                  <a:srgbClr val="FFFFFF"/>
                </a:solidFill>
                <a:latin typeface="Arial Narrow" panose="020B0606020202030204" pitchFamily="34" charset="0"/>
              </a:rPr>
              <a:t>grace brought about the Exodus &amp; God leading Israel - Exodus </a:t>
            </a:r>
            <a:r>
              <a:rPr lang="en-US" altLang="en-US" sz="4400" b="1" dirty="0" smtClean="0">
                <a:solidFill>
                  <a:srgbClr val="FFFFFF"/>
                </a:solidFill>
                <a:latin typeface="Arial Narrow" panose="020B0606020202030204" pitchFamily="34" charset="0"/>
              </a:rPr>
              <a:t>33:17</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685800" y="304800"/>
            <a:ext cx="7696200" cy="762000"/>
          </a:xfrm>
        </p:spPr>
        <p:txBody>
          <a:bodyPr/>
          <a:lstStyle/>
          <a:p>
            <a:pPr eaLnBrk="1" hangingPunct="1"/>
            <a:r>
              <a:rPr lang="en-US" altLang="en-US" sz="4000" b="1" smtClean="0"/>
              <a:t>A reminder to consider others Please:</a:t>
            </a:r>
          </a:p>
        </p:txBody>
      </p:sp>
      <p:sp>
        <p:nvSpPr>
          <p:cNvPr id="6147" name="Rectangle 3"/>
          <p:cNvSpPr>
            <a:spLocks noGrp="1" noChangeArrowheads="1"/>
          </p:cNvSpPr>
          <p:nvPr>
            <p:ph type="subTitle" idx="4294967295"/>
          </p:nvPr>
        </p:nvSpPr>
        <p:spPr>
          <a:xfrm>
            <a:off x="304800" y="1295400"/>
            <a:ext cx="8458200" cy="5334000"/>
          </a:xfrm>
        </p:spPr>
        <p:txBody>
          <a:bodyPr/>
          <a:lstStyle/>
          <a:p>
            <a:pPr marL="395288" indent="-395288" eaLnBrk="1" hangingPunct="1">
              <a:buFont typeface="Wingdings" panose="05000000000000000000" pitchFamily="2" charset="2"/>
              <a:buChar char="§"/>
            </a:pPr>
            <a:r>
              <a:rPr lang="en-US" altLang="en-US" b="1" smtClean="0"/>
              <a:t>Turn off your cell phone or set to vibrate only</a:t>
            </a:r>
          </a:p>
          <a:p>
            <a:pPr marL="395288" indent="-395288" eaLnBrk="1" hangingPunct="1">
              <a:buFont typeface="Wingdings" panose="05000000000000000000" pitchFamily="2" charset="2"/>
              <a:buChar char="§"/>
            </a:pPr>
            <a:r>
              <a:rPr lang="en-US" altLang="en-US" b="1" smtClean="0"/>
              <a:t>Turn off sound to all electronic devices</a:t>
            </a:r>
          </a:p>
          <a:p>
            <a:pPr marL="395288" indent="-395288" eaLnBrk="1" hangingPunct="1">
              <a:buFont typeface="Wingdings" panose="05000000000000000000" pitchFamily="2" charset="2"/>
              <a:buChar char="§"/>
            </a:pPr>
            <a:r>
              <a:rPr lang="en-US" altLang="en-US" b="1" smtClean="0"/>
              <a:t>Use the nursery or cry room if your child is fussy</a:t>
            </a:r>
          </a:p>
          <a:p>
            <a:pPr marL="395288" indent="-395288" eaLnBrk="1" hangingPunct="1">
              <a:buFont typeface="Wingdings" panose="05000000000000000000" pitchFamily="2" charset="2"/>
              <a:buChar char="§"/>
            </a:pPr>
            <a:r>
              <a:rPr lang="en-US" altLang="en-US" b="1" smtClean="0"/>
              <a:t>Get up during the preaching only if absolutely necessary (please sit in back if you must leave early)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Need for </a:t>
            </a:r>
            <a:r>
              <a:rPr lang="en-US" altLang="en-US" b="1" u="sng" dirty="0" smtClean="0">
                <a:solidFill>
                  <a:srgbClr val="A0D0FF"/>
                </a:solidFill>
                <a:latin typeface="Arial Narrow" panose="020B0606020202030204" pitchFamily="34" charset="0"/>
              </a:rPr>
              <a:t>Grace</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smtClean="0">
                <a:solidFill>
                  <a:srgbClr val="FFFFFF"/>
                </a:solidFill>
                <a:latin typeface="Arial Narrow" panose="020B0606020202030204" pitchFamily="34" charset="0"/>
              </a:rPr>
              <a:t>God’s </a:t>
            </a:r>
            <a:r>
              <a:rPr lang="en-US" altLang="en-US" sz="4400" b="1" dirty="0">
                <a:solidFill>
                  <a:srgbClr val="FFFFFF"/>
                </a:solidFill>
                <a:latin typeface="Arial Narrow" panose="020B0606020202030204" pitchFamily="34" charset="0"/>
              </a:rPr>
              <a:t>grace allowed a remnant to survive the destruction of Jerusalem &amp; remnant to return to Israel later</a:t>
            </a:r>
          </a:p>
          <a:p>
            <a:pPr eaLnBrk="1" hangingPunct="1"/>
            <a:r>
              <a:rPr lang="en-US" altLang="en-US" sz="4400" b="1" dirty="0" smtClean="0">
                <a:solidFill>
                  <a:srgbClr val="FFFFFF"/>
                </a:solidFill>
                <a:latin typeface="Arial Narrow" panose="020B0606020202030204" pitchFamily="34" charset="0"/>
              </a:rPr>
              <a:t>God’s </a:t>
            </a:r>
            <a:r>
              <a:rPr lang="en-US" altLang="en-US" sz="4400" b="1" dirty="0">
                <a:solidFill>
                  <a:srgbClr val="FFFFFF"/>
                </a:solidFill>
                <a:latin typeface="Arial Narrow" panose="020B0606020202030204" pitchFamily="34" charset="0"/>
              </a:rPr>
              <a:t>grace extends to the future in a promised restoration of Israel &amp; reestablishment of David’s throne</a:t>
            </a:r>
          </a:p>
          <a:p>
            <a:pPr eaLnBrk="1" hangingPunct="1"/>
            <a:r>
              <a:rPr lang="en-US" altLang="en-US" sz="4400" b="1" dirty="0" smtClean="0">
                <a:solidFill>
                  <a:srgbClr val="FFFFFF"/>
                </a:solidFill>
                <a:latin typeface="Arial Narrow" panose="020B0606020202030204" pitchFamily="34" charset="0"/>
              </a:rPr>
              <a:t>Mary </a:t>
            </a:r>
            <a:r>
              <a:rPr lang="en-US" altLang="en-US" sz="4400" b="1" dirty="0">
                <a:solidFill>
                  <a:srgbClr val="FFFFFF"/>
                </a:solidFill>
                <a:latin typeface="Arial Narrow" panose="020B0606020202030204" pitchFamily="34" charset="0"/>
              </a:rPr>
              <a:t>was chosen because she found favor (grace) with God - Luke </a:t>
            </a:r>
            <a:r>
              <a:rPr lang="en-US" altLang="en-US" sz="4400" b="1" dirty="0" smtClean="0">
                <a:solidFill>
                  <a:srgbClr val="FFFFFF"/>
                </a:solidFill>
                <a:latin typeface="Arial Narrow" panose="020B0606020202030204" pitchFamily="34" charset="0"/>
              </a:rPr>
              <a:t>1:30</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8176400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Need for </a:t>
            </a:r>
            <a:r>
              <a:rPr lang="en-US" altLang="en-US" b="1" u="sng" dirty="0" smtClean="0">
                <a:solidFill>
                  <a:srgbClr val="A0D0FF"/>
                </a:solidFill>
                <a:latin typeface="Arial Narrow" panose="020B0606020202030204" pitchFamily="34" charset="0"/>
              </a:rPr>
              <a:t>Grace</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77108"/>
            <a:ext cx="9144000" cy="6180892"/>
          </a:xfrm>
          <a:noFill/>
        </p:spPr>
        <p:txBody>
          <a:bodyPr/>
          <a:lstStyle/>
          <a:p>
            <a:pPr eaLnBrk="1" hangingPunct="1"/>
            <a:r>
              <a:rPr lang="en-US" altLang="en-US" sz="4400" b="1" dirty="0" smtClean="0">
                <a:solidFill>
                  <a:srgbClr val="FFFFFF"/>
                </a:solidFill>
                <a:latin typeface="Arial Narrow" panose="020B0606020202030204" pitchFamily="34" charset="0"/>
              </a:rPr>
              <a:t>Being </a:t>
            </a:r>
            <a:r>
              <a:rPr lang="en-US" altLang="en-US" sz="4400" b="1" dirty="0">
                <a:solidFill>
                  <a:srgbClr val="FFFFFF"/>
                </a:solidFill>
                <a:latin typeface="Arial Narrow" panose="020B0606020202030204" pitchFamily="34" charset="0"/>
              </a:rPr>
              <a:t>righteous does not earn God’s favor but it does put you in a better position to receive it</a:t>
            </a:r>
          </a:p>
          <a:p>
            <a:pPr eaLnBrk="1" hangingPunct="1"/>
            <a:r>
              <a:rPr lang="en-US" altLang="en-US" sz="4400" b="1" dirty="0" smtClean="0">
                <a:solidFill>
                  <a:srgbClr val="FFFFFF"/>
                </a:solidFill>
                <a:latin typeface="Arial Narrow" panose="020B0606020202030204" pitchFamily="34" charset="0"/>
              </a:rPr>
              <a:t>Man </a:t>
            </a:r>
            <a:r>
              <a:rPr lang="en-US" altLang="en-US" sz="4400" b="1" dirty="0">
                <a:solidFill>
                  <a:srgbClr val="FFFFFF"/>
                </a:solidFill>
                <a:latin typeface="Arial Narrow" panose="020B0606020202030204" pitchFamily="34" charset="0"/>
              </a:rPr>
              <a:t>cannot earn God’s favor and the Law condemns so justification must come as a gift of God’s grace</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1617709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24143"/>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Grace and </a:t>
            </a:r>
            <a:r>
              <a:rPr lang="en-US" altLang="en-US" b="1" u="sng" dirty="0" smtClean="0">
                <a:solidFill>
                  <a:srgbClr val="A0D0FF"/>
                </a:solidFill>
                <a:latin typeface="Arial Narrow" panose="020B0606020202030204" pitchFamily="34" charset="0"/>
              </a:rPr>
              <a:t>Salvation</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701251"/>
            <a:ext cx="9144000" cy="6156749"/>
          </a:xfrm>
          <a:noFill/>
        </p:spPr>
        <p:txBody>
          <a:bodyPr/>
          <a:lstStyle/>
          <a:p>
            <a:pPr eaLnBrk="1" hangingPunct="1"/>
            <a:r>
              <a:rPr lang="en-US" altLang="en-US" sz="4400" b="1" dirty="0">
                <a:solidFill>
                  <a:srgbClr val="FFFFFF"/>
                </a:solidFill>
                <a:latin typeface="Arial Narrow" panose="020B0606020202030204" pitchFamily="34" charset="0"/>
              </a:rPr>
              <a:t>Salvation has always been an issue of the heart in loving &amp; trusting God </a:t>
            </a:r>
          </a:p>
          <a:p>
            <a:pPr eaLnBrk="1" hangingPunct="1"/>
            <a:r>
              <a:rPr lang="en-US" altLang="en-US" sz="4400" b="1" dirty="0" smtClean="0">
                <a:solidFill>
                  <a:srgbClr val="FFFFFF"/>
                </a:solidFill>
                <a:latin typeface="Arial Narrow" panose="020B0606020202030204" pitchFamily="34" charset="0"/>
              </a:rPr>
              <a:t>Prior </a:t>
            </a:r>
            <a:r>
              <a:rPr lang="en-US" altLang="en-US" sz="4400" b="1" dirty="0">
                <a:solidFill>
                  <a:srgbClr val="FFFFFF"/>
                </a:solidFill>
                <a:latin typeface="Arial Narrow" panose="020B0606020202030204" pitchFamily="34" charset="0"/>
              </a:rPr>
              <a:t>to Jesus’ </a:t>
            </a:r>
            <a:r>
              <a:rPr lang="en-US" altLang="en-US" sz="4400" b="1" dirty="0" smtClean="0">
                <a:solidFill>
                  <a:srgbClr val="FFFFFF"/>
                </a:solidFill>
                <a:latin typeface="Arial Narrow" panose="020B0606020202030204" pitchFamily="34" charset="0"/>
              </a:rPr>
              <a:t>atonement</a:t>
            </a:r>
            <a:r>
              <a:rPr lang="en-US" altLang="en-US" sz="4400" b="1" dirty="0">
                <a:solidFill>
                  <a:srgbClr val="FFFFFF"/>
                </a:solidFill>
                <a:latin typeface="Arial Narrow" panose="020B0606020202030204" pitchFamily="34" charset="0"/>
              </a:rPr>
              <a:t>, the righteous looked forward to &amp; trusted God for a future Messiah &amp; redemption</a:t>
            </a:r>
          </a:p>
          <a:p>
            <a:pPr eaLnBrk="1" hangingPunct="1"/>
            <a:r>
              <a:rPr lang="en-US" altLang="en-US" sz="4400" b="1" dirty="0" smtClean="0">
                <a:solidFill>
                  <a:srgbClr val="FFFFFF"/>
                </a:solidFill>
                <a:latin typeface="Arial Narrow" panose="020B0606020202030204" pitchFamily="34" charset="0"/>
              </a:rPr>
              <a:t>After </a:t>
            </a:r>
            <a:r>
              <a:rPr lang="en-US" altLang="en-US" sz="4400" b="1" dirty="0">
                <a:solidFill>
                  <a:srgbClr val="FFFFFF"/>
                </a:solidFill>
                <a:latin typeface="Arial Narrow" panose="020B0606020202030204" pitchFamily="34" charset="0"/>
              </a:rPr>
              <a:t>Jesus’ resurrection, saints look back at the </a:t>
            </a:r>
            <a:r>
              <a:rPr lang="en-US" altLang="en-US" sz="4400" b="1" dirty="0" smtClean="0">
                <a:solidFill>
                  <a:srgbClr val="FFFFFF"/>
                </a:solidFill>
                <a:latin typeface="Arial Narrow" panose="020B0606020202030204" pitchFamily="34" charset="0"/>
              </a:rPr>
              <a:t>atonement </a:t>
            </a:r>
            <a:r>
              <a:rPr lang="en-US" altLang="en-US" sz="4400" b="1" dirty="0">
                <a:solidFill>
                  <a:srgbClr val="FFFFFF"/>
                </a:solidFill>
                <a:latin typeface="Arial Narrow" panose="020B0606020202030204" pitchFamily="34" charset="0"/>
              </a:rPr>
              <a:t>&amp; trust God for fulfilling His future </a:t>
            </a:r>
            <a:r>
              <a:rPr lang="en-US" altLang="en-US" sz="4400" b="1" dirty="0" smtClean="0">
                <a:solidFill>
                  <a:srgbClr val="FFFFFF"/>
                </a:solidFill>
                <a:latin typeface="Arial Narrow" panose="020B0606020202030204" pitchFamily="34" charset="0"/>
              </a:rPr>
              <a:t>promises</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6"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1"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24143"/>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Grace and </a:t>
            </a:r>
            <a:r>
              <a:rPr lang="en-US" altLang="en-US" b="1" u="sng" dirty="0" smtClean="0">
                <a:solidFill>
                  <a:srgbClr val="A0D0FF"/>
                </a:solidFill>
                <a:latin typeface="Arial Narrow" panose="020B0606020202030204" pitchFamily="34" charset="0"/>
              </a:rPr>
              <a:t>Salvation</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701251"/>
            <a:ext cx="9144000" cy="6156749"/>
          </a:xfrm>
          <a:noFill/>
        </p:spPr>
        <p:txBody>
          <a:bodyPr/>
          <a:lstStyle/>
          <a:p>
            <a:pPr eaLnBrk="1" hangingPunct="1"/>
            <a:r>
              <a:rPr lang="en-US" altLang="en-US" sz="4400" b="1" dirty="0" smtClean="0">
                <a:solidFill>
                  <a:srgbClr val="FFFFFF"/>
                </a:solidFill>
                <a:latin typeface="Arial Narrow" panose="020B0606020202030204" pitchFamily="34" charset="0"/>
              </a:rPr>
              <a:t>God’s </a:t>
            </a:r>
            <a:r>
              <a:rPr lang="en-US" altLang="en-US" sz="4400" b="1" dirty="0">
                <a:solidFill>
                  <a:srgbClr val="FFFFFF"/>
                </a:solidFill>
                <a:latin typeface="Arial Narrow" panose="020B0606020202030204" pitchFamily="34" charset="0"/>
              </a:rPr>
              <a:t>grace in salvation begins with His election of the saints - Eph. 1:4-8; Rom. 8:29-30</a:t>
            </a:r>
          </a:p>
          <a:p>
            <a:pPr eaLnBrk="1" hangingPunct="1"/>
            <a:r>
              <a:rPr lang="en-US" altLang="en-US" sz="4400" b="1" dirty="0" smtClean="0">
                <a:solidFill>
                  <a:srgbClr val="FFFFFF"/>
                </a:solidFill>
                <a:latin typeface="Arial Narrow" panose="020B0606020202030204" pitchFamily="34" charset="0"/>
              </a:rPr>
              <a:t>God’s </a:t>
            </a:r>
            <a:r>
              <a:rPr lang="en-US" altLang="en-US" sz="4400" b="1" dirty="0">
                <a:solidFill>
                  <a:srgbClr val="FFFFFF"/>
                </a:solidFill>
                <a:latin typeface="Arial Narrow" panose="020B0606020202030204" pitchFamily="34" charset="0"/>
              </a:rPr>
              <a:t>grace is His unmerited favor to lost sinners, to those seeking mercy (Luke 5:32; 18:13-14; 19:10</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3916467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24143"/>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Grace and </a:t>
            </a:r>
            <a:r>
              <a:rPr lang="en-US" altLang="en-US" b="1" u="sng" dirty="0" smtClean="0">
                <a:solidFill>
                  <a:srgbClr val="A0D0FF"/>
                </a:solidFill>
                <a:latin typeface="Arial Narrow" panose="020B0606020202030204" pitchFamily="34" charset="0"/>
              </a:rPr>
              <a:t>Salvation</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701251"/>
            <a:ext cx="9144000" cy="6156749"/>
          </a:xfrm>
          <a:noFill/>
        </p:spPr>
        <p:txBody>
          <a:bodyPr/>
          <a:lstStyle/>
          <a:p>
            <a:pPr eaLnBrk="1" hangingPunct="1"/>
            <a:r>
              <a:rPr lang="en-US" altLang="en-US" sz="4400" b="1" dirty="0" smtClean="0">
                <a:solidFill>
                  <a:srgbClr val="FFFFFF"/>
                </a:solidFill>
                <a:latin typeface="Arial Narrow" panose="020B0606020202030204" pitchFamily="34" charset="0"/>
              </a:rPr>
              <a:t>God’s </a:t>
            </a:r>
            <a:r>
              <a:rPr lang="en-US" altLang="en-US" sz="4400" b="1" dirty="0">
                <a:solidFill>
                  <a:srgbClr val="FFFFFF"/>
                </a:solidFill>
                <a:latin typeface="Arial Narrow" panose="020B0606020202030204" pitchFamily="34" charset="0"/>
              </a:rPr>
              <a:t>grace comes through Jesus’ sacrifice upon which redemption is based (Eph. 1:7). </a:t>
            </a:r>
          </a:p>
          <a:p>
            <a:pPr eaLnBrk="1" hangingPunct="1"/>
            <a:r>
              <a:rPr lang="en-US" altLang="en-US" sz="4400" b="1" dirty="0" smtClean="0">
                <a:solidFill>
                  <a:srgbClr val="FFFFFF"/>
                </a:solidFill>
                <a:latin typeface="Arial Narrow" panose="020B0606020202030204" pitchFamily="34" charset="0"/>
              </a:rPr>
              <a:t>Justification </a:t>
            </a:r>
            <a:r>
              <a:rPr lang="en-US" altLang="en-US" sz="4400" b="1" dirty="0">
                <a:solidFill>
                  <a:srgbClr val="FFFFFF"/>
                </a:solidFill>
                <a:latin typeface="Arial Narrow" panose="020B0606020202030204" pitchFamily="34" charset="0"/>
              </a:rPr>
              <a:t>is a gift of God’s grace by which faith in Christ is credited as righteousness (Rm. 3:24; 4:5</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97523932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24143"/>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Grace and </a:t>
            </a:r>
            <a:r>
              <a:rPr lang="en-US" altLang="en-US" b="1" u="sng" dirty="0" smtClean="0">
                <a:solidFill>
                  <a:srgbClr val="A0D0FF"/>
                </a:solidFill>
                <a:latin typeface="Arial Narrow" panose="020B0606020202030204" pitchFamily="34" charset="0"/>
              </a:rPr>
              <a:t>Salvation</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701251"/>
            <a:ext cx="9144000" cy="6156749"/>
          </a:xfrm>
          <a:noFill/>
        </p:spPr>
        <p:txBody>
          <a:bodyPr/>
          <a:lstStyle/>
          <a:p>
            <a:pPr eaLnBrk="1" hangingPunct="1"/>
            <a:r>
              <a:rPr lang="en-US" altLang="en-US" sz="4400" b="1" dirty="0" smtClean="0">
                <a:solidFill>
                  <a:srgbClr val="FFFFFF"/>
                </a:solidFill>
                <a:latin typeface="Arial Narrow" panose="020B0606020202030204" pitchFamily="34" charset="0"/>
              </a:rPr>
              <a:t>Salvation </a:t>
            </a:r>
            <a:r>
              <a:rPr lang="en-US" altLang="en-US" sz="4400" b="1" dirty="0">
                <a:solidFill>
                  <a:srgbClr val="FFFFFF"/>
                </a:solidFill>
                <a:latin typeface="Arial Narrow" panose="020B0606020202030204" pitchFamily="34" charset="0"/>
              </a:rPr>
              <a:t>puts you into Christ’s kingdom, gives you a new master, a new nature, &amp; the promise of heaven</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0799896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3018"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Additional Blessings of God’s </a:t>
            </a:r>
            <a:r>
              <a:rPr lang="en-US" altLang="en-US" b="1" u="sng" dirty="0" smtClean="0">
                <a:solidFill>
                  <a:srgbClr val="A0D0FF"/>
                </a:solidFill>
                <a:latin typeface="Arial Narrow" panose="020B0606020202030204" pitchFamily="34" charset="0"/>
              </a:rPr>
              <a:t>Grace</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77108"/>
            <a:ext cx="9144000" cy="6180892"/>
          </a:xfrm>
          <a:noFill/>
        </p:spPr>
        <p:txBody>
          <a:bodyPr/>
          <a:lstStyle/>
          <a:p>
            <a:pPr marL="0" indent="0" eaLnBrk="1" hangingPunct="1">
              <a:buNone/>
            </a:pPr>
            <a:r>
              <a:rPr lang="en-US" altLang="en-US" sz="4400" b="1" dirty="0">
                <a:solidFill>
                  <a:srgbClr val="FFFFFF"/>
                </a:solidFill>
                <a:latin typeface="Arial Narrow" panose="020B0606020202030204" pitchFamily="34" charset="0"/>
              </a:rPr>
              <a:t>*The quickening of the Spirit; </a:t>
            </a:r>
            <a:r>
              <a:rPr lang="en-US" altLang="en-US" sz="4400" b="1" dirty="0" smtClean="0">
                <a:solidFill>
                  <a:srgbClr val="FFFFFF"/>
                </a:solidFill>
                <a:latin typeface="Arial Narrow" panose="020B0606020202030204" pitchFamily="34" charset="0"/>
              </a:rPr>
              <a:t>	</a:t>
            </a:r>
          </a:p>
          <a:p>
            <a:pPr marL="0" indent="0" eaLnBrk="1" hangingPunct="1">
              <a:buNone/>
            </a:pPr>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Faith; </a:t>
            </a:r>
            <a:endParaRPr lang="en-US" altLang="en-US" sz="4400" b="1" dirty="0" smtClean="0">
              <a:solidFill>
                <a:srgbClr val="FFFFFF"/>
              </a:solidFill>
              <a:latin typeface="Arial Narrow" panose="020B0606020202030204" pitchFamily="34" charset="0"/>
            </a:endParaRPr>
          </a:p>
          <a:p>
            <a:pPr marL="0" indent="0" eaLnBrk="1" hangingPunct="1">
              <a:buNone/>
            </a:pPr>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Justification, </a:t>
            </a:r>
            <a:r>
              <a:rPr lang="en-US" altLang="en-US" sz="4400" b="1" dirty="0" smtClean="0">
                <a:solidFill>
                  <a:srgbClr val="FFFFFF"/>
                </a:solidFill>
                <a:latin typeface="Arial Narrow" panose="020B0606020202030204" pitchFamily="34" charset="0"/>
              </a:rPr>
              <a:t>	</a:t>
            </a:r>
          </a:p>
          <a:p>
            <a:pPr marL="0" indent="0" eaLnBrk="1" hangingPunct="1">
              <a:buNone/>
            </a:pPr>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Sanctification; </a:t>
            </a:r>
            <a:endParaRPr lang="en-US" altLang="en-US" sz="4400" b="1" dirty="0" smtClean="0">
              <a:solidFill>
                <a:srgbClr val="FFFFFF"/>
              </a:solidFill>
              <a:latin typeface="Arial Narrow" panose="020B0606020202030204" pitchFamily="34" charset="0"/>
            </a:endParaRPr>
          </a:p>
          <a:p>
            <a:pPr marL="0" indent="0" eaLnBrk="1" hangingPunct="1">
              <a:buNone/>
            </a:pPr>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A changed nature; </a:t>
            </a:r>
            <a:endParaRPr lang="en-US" altLang="en-US" sz="4400" b="1" dirty="0" smtClean="0">
              <a:solidFill>
                <a:srgbClr val="FFFFFF"/>
              </a:solidFill>
              <a:latin typeface="Arial Narrow" panose="020B0606020202030204" pitchFamily="34" charset="0"/>
            </a:endParaRPr>
          </a:p>
          <a:p>
            <a:pPr marL="0" indent="0" eaLnBrk="1" hangingPunct="1">
              <a:buNone/>
            </a:pPr>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Adoption; </a:t>
            </a:r>
            <a:endParaRPr lang="en-US" altLang="en-US" sz="4400" b="1" dirty="0" smtClean="0">
              <a:solidFill>
                <a:srgbClr val="FFFFFF"/>
              </a:solidFill>
              <a:latin typeface="Arial Narrow" panose="020B0606020202030204" pitchFamily="34" charset="0"/>
            </a:endParaRPr>
          </a:p>
          <a:p>
            <a:pPr marL="0" indent="0" eaLnBrk="1" hangingPunct="1">
              <a:buNone/>
            </a:pPr>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Baptism into the church; </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nodeType="withGroup">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4" dur="500"/>
                                        <p:tgtEl>
                                          <p:spTgt spid="59395">
                                            <p:txEl>
                                              <p:pRg st="1" end="1"/>
                                            </p:txEl>
                                          </p:spTgt>
                                        </p:tgtEl>
                                      </p:cBhvr>
                                    </p:animEffect>
                                  </p:childTnLst>
                                </p:cTn>
                              </p:par>
                            </p:childTnLst>
                          </p:cTn>
                        </p:par>
                        <p:par>
                          <p:cTn id="15" fill="hold">
                            <p:stCondLst>
                              <p:cond delay="1000"/>
                            </p:stCondLst>
                            <p:childTnLst>
                              <p:par>
                                <p:cTn id="16" presetID="14" presetClass="entr" presetSubtype="10" fill="hold" grpId="0" nodeType="afterEffect">
                                  <p:stCondLst>
                                    <p:cond delay="500"/>
                                  </p:stCondLst>
                                  <p:childTnLst>
                                    <p:set>
                                      <p:cBhvr>
                                        <p:cTn id="17"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18" dur="500"/>
                                        <p:tgtEl>
                                          <p:spTgt spid="59395">
                                            <p:txEl>
                                              <p:pRg st="2" end="2"/>
                                            </p:txEl>
                                          </p:spTgt>
                                        </p:tgtEl>
                                      </p:cBhvr>
                                    </p:animEffect>
                                  </p:childTnLst>
                                </p:cTn>
                              </p:par>
                            </p:childTnLst>
                          </p:cTn>
                        </p:par>
                        <p:par>
                          <p:cTn id="19" fill="hold">
                            <p:stCondLst>
                              <p:cond delay="2000"/>
                            </p:stCondLst>
                            <p:childTnLst>
                              <p:par>
                                <p:cTn id="20" presetID="14" presetClass="entr" presetSubtype="10" fill="hold" grpId="0" nodeType="afterEffect">
                                  <p:stCondLst>
                                    <p:cond delay="50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2" dur="500"/>
                                        <p:tgtEl>
                                          <p:spTgt spid="59395">
                                            <p:txEl>
                                              <p:pRg st="3" end="3"/>
                                            </p:txEl>
                                          </p:spTgt>
                                        </p:tgtEl>
                                      </p:cBhvr>
                                    </p:animEffect>
                                  </p:childTnLst>
                                </p:cTn>
                              </p:par>
                            </p:childTnLst>
                          </p:cTn>
                        </p:par>
                        <p:par>
                          <p:cTn id="23" fill="hold">
                            <p:stCondLst>
                              <p:cond delay="3000"/>
                            </p:stCondLst>
                            <p:childTnLst>
                              <p:par>
                                <p:cTn id="24" presetID="14" presetClass="entr" presetSubtype="10" fill="hold" grpId="0" nodeType="afterEffect">
                                  <p:stCondLst>
                                    <p:cond delay="500"/>
                                  </p:stCondLst>
                                  <p:childTnLst>
                                    <p:set>
                                      <p:cBhvr>
                                        <p:cTn id="25"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26" dur="500"/>
                                        <p:tgtEl>
                                          <p:spTgt spid="59395">
                                            <p:txEl>
                                              <p:pRg st="4" end="4"/>
                                            </p:txEl>
                                          </p:spTgt>
                                        </p:tgtEl>
                                      </p:cBhvr>
                                    </p:animEffect>
                                  </p:childTnLst>
                                </p:cTn>
                              </p:par>
                            </p:childTnLst>
                          </p:cTn>
                        </p:par>
                        <p:par>
                          <p:cTn id="27" fill="hold">
                            <p:stCondLst>
                              <p:cond delay="4000"/>
                            </p:stCondLst>
                            <p:childTnLst>
                              <p:par>
                                <p:cTn id="28" presetID="14" presetClass="entr" presetSubtype="10" fill="hold" grpId="0" nodeType="afterEffect">
                                  <p:stCondLst>
                                    <p:cond delay="500"/>
                                  </p:stCondLst>
                                  <p:childTnLst>
                                    <p:set>
                                      <p:cBhvr>
                                        <p:cTn id="29" dur="1" fill="hold">
                                          <p:stCondLst>
                                            <p:cond delay="0"/>
                                          </p:stCondLst>
                                        </p:cTn>
                                        <p:tgtEl>
                                          <p:spTgt spid="59395">
                                            <p:txEl>
                                              <p:pRg st="5" end="5"/>
                                            </p:txEl>
                                          </p:spTgt>
                                        </p:tgtEl>
                                        <p:attrNameLst>
                                          <p:attrName>style.visibility</p:attrName>
                                        </p:attrNameLst>
                                      </p:cBhvr>
                                      <p:to>
                                        <p:strVal val="visible"/>
                                      </p:to>
                                    </p:set>
                                    <p:animEffect transition="in" filter="randombar(horizontal)">
                                      <p:cBhvr>
                                        <p:cTn id="30" dur="500"/>
                                        <p:tgtEl>
                                          <p:spTgt spid="59395">
                                            <p:txEl>
                                              <p:pRg st="5" end="5"/>
                                            </p:txEl>
                                          </p:spTgt>
                                        </p:tgtEl>
                                      </p:cBhvr>
                                    </p:animEffect>
                                  </p:childTnLst>
                                </p:cTn>
                              </p:par>
                            </p:childTnLst>
                          </p:cTn>
                        </p:par>
                        <p:par>
                          <p:cTn id="31" fill="hold">
                            <p:stCondLst>
                              <p:cond delay="5000"/>
                            </p:stCondLst>
                            <p:childTnLst>
                              <p:par>
                                <p:cTn id="32" presetID="14" presetClass="entr" presetSubtype="10" fill="hold" grpId="0" nodeType="afterEffect">
                                  <p:stCondLst>
                                    <p:cond delay="500"/>
                                  </p:stCondLst>
                                  <p:childTnLst>
                                    <p:set>
                                      <p:cBhvr>
                                        <p:cTn id="33" dur="1" fill="hold">
                                          <p:stCondLst>
                                            <p:cond delay="0"/>
                                          </p:stCondLst>
                                        </p:cTn>
                                        <p:tgtEl>
                                          <p:spTgt spid="59395">
                                            <p:txEl>
                                              <p:pRg st="6" end="6"/>
                                            </p:txEl>
                                          </p:spTgt>
                                        </p:tgtEl>
                                        <p:attrNameLst>
                                          <p:attrName>style.visibility</p:attrName>
                                        </p:attrNameLst>
                                      </p:cBhvr>
                                      <p:to>
                                        <p:strVal val="visible"/>
                                      </p:to>
                                    </p:set>
                                    <p:animEffect transition="in" filter="randombar(horizontal)">
                                      <p:cBhvr>
                                        <p:cTn id="34" dur="500"/>
                                        <p:tgtEl>
                                          <p:spTgt spid="593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3018" y="0"/>
            <a:ext cx="9144000" cy="677108"/>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Additional Blessings of God’s </a:t>
            </a:r>
            <a:r>
              <a:rPr lang="en-US" altLang="en-US" b="1" u="sng" dirty="0" smtClean="0">
                <a:solidFill>
                  <a:srgbClr val="A0D0FF"/>
                </a:solidFill>
                <a:latin typeface="Arial Narrow" panose="020B0606020202030204" pitchFamily="34" charset="0"/>
              </a:rPr>
              <a:t>Grace</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77108"/>
            <a:ext cx="9144000" cy="6180892"/>
          </a:xfrm>
          <a:noFill/>
        </p:spPr>
        <p:txBody>
          <a:bodyPr/>
          <a:lstStyle/>
          <a:p>
            <a:pPr marL="0" indent="0" eaLnBrk="1" hangingPunct="1">
              <a:buNone/>
            </a:pPr>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Spiritual gifts, ministry &amp; </a:t>
            </a:r>
            <a:r>
              <a:rPr lang="en-US" altLang="en-US" sz="4400" b="1" dirty="0" smtClean="0">
                <a:solidFill>
                  <a:srgbClr val="FFFFFF"/>
                </a:solidFill>
                <a:latin typeface="Arial Narrow" panose="020B0606020202030204" pitchFamily="34" charset="0"/>
              </a:rPr>
              <a:t>power;</a:t>
            </a:r>
          </a:p>
          <a:p>
            <a:pPr marL="0" indent="0" eaLnBrk="1" hangingPunct="1">
              <a:buNone/>
            </a:pPr>
            <a:r>
              <a:rPr lang="en-US" altLang="en-US" sz="4400" b="1" dirty="0">
                <a:solidFill>
                  <a:srgbClr val="FFFFFF"/>
                </a:solidFill>
                <a:latin typeface="Arial Narrow" panose="020B0606020202030204" pitchFamily="34" charset="0"/>
              </a:rPr>
              <a:t>*</a:t>
            </a:r>
            <a:r>
              <a:rPr lang="en-US" altLang="en-US" sz="4400" b="1" dirty="0" smtClean="0">
                <a:solidFill>
                  <a:srgbClr val="FFFFFF"/>
                </a:solidFill>
                <a:latin typeface="Arial Narrow" panose="020B0606020202030204" pitchFamily="34" charset="0"/>
              </a:rPr>
              <a:t>Enlightening</a:t>
            </a:r>
            <a:r>
              <a:rPr lang="en-US" altLang="en-US" sz="4400" b="1" dirty="0">
                <a:solidFill>
                  <a:srgbClr val="FFFFFF"/>
                </a:solidFill>
                <a:latin typeface="Arial Narrow" panose="020B0606020202030204" pitchFamily="34" charset="0"/>
              </a:rPr>
              <a:t>, *Indwelling, *Sealing &amp; 	*Empowerment of the Spirit; </a:t>
            </a:r>
          </a:p>
          <a:p>
            <a:pPr marL="0" indent="0" eaLnBrk="1" hangingPunct="1">
              <a:buNone/>
            </a:pPr>
            <a:r>
              <a:rPr lang="en-US" altLang="en-US" sz="4400" b="1" dirty="0" smtClean="0">
                <a:solidFill>
                  <a:srgbClr val="FFFFFF"/>
                </a:solidFill>
                <a:latin typeface="Arial Narrow" panose="020B0606020202030204" pitchFamily="34" charset="0"/>
              </a:rPr>
              <a:t>Christ’s </a:t>
            </a:r>
            <a:r>
              <a:rPr lang="en-US" altLang="en-US" sz="4400" b="1" dirty="0">
                <a:solidFill>
                  <a:srgbClr val="FFFFFF"/>
                </a:solidFill>
                <a:latin typeface="Arial Narrow" panose="020B0606020202030204" pitchFamily="34" charset="0"/>
              </a:rPr>
              <a:t>peace; </a:t>
            </a:r>
            <a:endParaRPr lang="en-US" altLang="en-US" sz="4400" b="1" dirty="0" smtClean="0">
              <a:solidFill>
                <a:srgbClr val="FFFFFF"/>
              </a:solidFill>
              <a:latin typeface="Arial Narrow" panose="020B0606020202030204" pitchFamily="34" charset="0"/>
            </a:endParaRPr>
          </a:p>
          <a:p>
            <a:pPr marL="0" indent="0" eaLnBrk="1" hangingPunct="1">
              <a:buNone/>
            </a:pPr>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Promise of heaven; </a:t>
            </a:r>
            <a:endParaRPr lang="en-US" altLang="en-US" sz="4400" b="1" dirty="0" smtClean="0">
              <a:solidFill>
                <a:srgbClr val="FFFFFF"/>
              </a:solidFill>
              <a:latin typeface="Arial Narrow" panose="020B0606020202030204" pitchFamily="34" charset="0"/>
            </a:endParaRPr>
          </a:p>
          <a:p>
            <a:pPr marL="227013" indent="-227013" eaLnBrk="1" hangingPunct="1">
              <a:buNone/>
            </a:pPr>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Promise of immortal, incorruptible bodies; </a:t>
            </a:r>
            <a:endParaRPr lang="en-US" altLang="en-US" sz="4400" b="1" dirty="0" smtClean="0">
              <a:solidFill>
                <a:srgbClr val="FFFFFF"/>
              </a:solidFill>
              <a:latin typeface="Arial Narrow" panose="020B0606020202030204" pitchFamily="34" charset="0"/>
            </a:endParaRPr>
          </a:p>
          <a:p>
            <a:pPr marL="0" indent="0" eaLnBrk="1" hangingPunct="1">
              <a:buNone/>
            </a:pPr>
            <a:r>
              <a:rPr lang="en-US" altLang="en-US" sz="4400" b="1" dirty="0" smtClean="0">
                <a:solidFill>
                  <a:srgbClr val="FFFFFF"/>
                </a:solidFill>
                <a:latin typeface="Arial Narrow" panose="020B0606020202030204" pitchFamily="34" charset="0"/>
              </a:rPr>
              <a:t>*</a:t>
            </a:r>
            <a:r>
              <a:rPr lang="en-US" altLang="en-US" sz="4400" b="1" dirty="0">
                <a:solidFill>
                  <a:srgbClr val="FFFFFF"/>
                </a:solidFill>
                <a:latin typeface="Arial Narrow" panose="020B0606020202030204" pitchFamily="34" charset="0"/>
              </a:rPr>
              <a:t>Future glorification</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2871976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grpId="0" nodeType="afterEffect">
                                  <p:stCondLst>
                                    <p:cond delay="50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cTn>
                              </p:par>
                            </p:childTnLst>
                          </p:cTn>
                        </p:par>
                        <p:par>
                          <p:cTn id="11" fill="hold">
                            <p:stCondLst>
                              <p:cond delay="1000"/>
                            </p:stCondLst>
                            <p:childTnLst>
                              <p:par>
                                <p:cTn id="12" presetID="14" presetClass="entr" presetSubtype="10" fill="hold" grpId="0" nodeType="afterEffect">
                                  <p:stCondLst>
                                    <p:cond delay="50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4" dur="500"/>
                                        <p:tgtEl>
                                          <p:spTgt spid="59395">
                                            <p:txEl>
                                              <p:pRg st="1" end="1"/>
                                            </p:txEl>
                                          </p:spTgt>
                                        </p:tgtEl>
                                      </p:cBhvr>
                                    </p:animEffect>
                                  </p:childTnLst>
                                </p:cTn>
                              </p:par>
                            </p:childTnLst>
                          </p:cTn>
                        </p:par>
                        <p:par>
                          <p:cTn id="15" fill="hold">
                            <p:stCondLst>
                              <p:cond delay="2000"/>
                            </p:stCondLst>
                            <p:childTnLst>
                              <p:par>
                                <p:cTn id="16" presetID="14" presetClass="entr" presetSubtype="10" fill="hold" grpId="0" nodeType="afterEffect">
                                  <p:stCondLst>
                                    <p:cond delay="500"/>
                                  </p:stCondLst>
                                  <p:childTnLst>
                                    <p:set>
                                      <p:cBhvr>
                                        <p:cTn id="17"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18" dur="500"/>
                                        <p:tgtEl>
                                          <p:spTgt spid="59395">
                                            <p:txEl>
                                              <p:pRg st="2" end="2"/>
                                            </p:txEl>
                                          </p:spTgt>
                                        </p:tgtEl>
                                      </p:cBhvr>
                                    </p:animEffect>
                                  </p:childTnLst>
                                </p:cTn>
                              </p:par>
                            </p:childTnLst>
                          </p:cTn>
                        </p:par>
                        <p:par>
                          <p:cTn id="19" fill="hold">
                            <p:stCondLst>
                              <p:cond delay="3000"/>
                            </p:stCondLst>
                            <p:childTnLst>
                              <p:par>
                                <p:cTn id="20" presetID="14" presetClass="entr" presetSubtype="10" fill="hold" grpId="0" nodeType="afterEffect">
                                  <p:stCondLst>
                                    <p:cond delay="50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2" dur="500"/>
                                        <p:tgtEl>
                                          <p:spTgt spid="59395">
                                            <p:txEl>
                                              <p:pRg st="3" end="3"/>
                                            </p:txEl>
                                          </p:spTgt>
                                        </p:tgtEl>
                                      </p:cBhvr>
                                    </p:animEffect>
                                  </p:childTnLst>
                                </p:cTn>
                              </p:par>
                            </p:childTnLst>
                          </p:cTn>
                        </p:par>
                        <p:par>
                          <p:cTn id="23" fill="hold">
                            <p:stCondLst>
                              <p:cond delay="4000"/>
                            </p:stCondLst>
                            <p:childTnLst>
                              <p:par>
                                <p:cTn id="24" presetID="14" presetClass="entr" presetSubtype="10" fill="hold" grpId="0" nodeType="afterEffect">
                                  <p:stCondLst>
                                    <p:cond delay="500"/>
                                  </p:stCondLst>
                                  <p:childTnLst>
                                    <p:set>
                                      <p:cBhvr>
                                        <p:cTn id="25"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26" dur="500"/>
                                        <p:tgtEl>
                                          <p:spTgt spid="59395">
                                            <p:txEl>
                                              <p:pRg st="4" end="4"/>
                                            </p:txEl>
                                          </p:spTgt>
                                        </p:tgtEl>
                                      </p:cBhvr>
                                    </p:animEffect>
                                  </p:childTnLst>
                                </p:cTn>
                              </p:par>
                            </p:childTnLst>
                          </p:cTn>
                        </p:par>
                        <p:par>
                          <p:cTn id="27" fill="hold">
                            <p:stCondLst>
                              <p:cond delay="5000"/>
                            </p:stCondLst>
                            <p:childTnLst>
                              <p:par>
                                <p:cTn id="28" presetID="14" presetClass="entr" presetSubtype="10" fill="hold" grpId="0" nodeType="afterEffect">
                                  <p:stCondLst>
                                    <p:cond delay="500"/>
                                  </p:stCondLst>
                                  <p:childTnLst>
                                    <p:set>
                                      <p:cBhvr>
                                        <p:cTn id="29" dur="1" fill="hold">
                                          <p:stCondLst>
                                            <p:cond delay="0"/>
                                          </p:stCondLst>
                                        </p:cTn>
                                        <p:tgtEl>
                                          <p:spTgt spid="59395">
                                            <p:txEl>
                                              <p:pRg st="5" end="5"/>
                                            </p:txEl>
                                          </p:spTgt>
                                        </p:tgtEl>
                                        <p:attrNameLst>
                                          <p:attrName>style.visibility</p:attrName>
                                        </p:attrNameLst>
                                      </p:cBhvr>
                                      <p:to>
                                        <p:strVal val="visible"/>
                                      </p:to>
                                    </p:set>
                                    <p:animEffect transition="in" filter="randombar(horizontal)">
                                      <p:cBhvr>
                                        <p:cTn id="30" dur="5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22225" y="0"/>
            <a:ext cx="9144000" cy="677863"/>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Conclusions</a:t>
            </a:r>
            <a:endParaRPr lang="en-US" altLang="en-US" sz="3600" b="1"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863"/>
            <a:ext cx="9144000" cy="6180137"/>
          </a:xfrm>
          <a:noFill/>
        </p:spPr>
        <p:txBody>
          <a:bodyPr/>
          <a:lstStyle/>
          <a:p>
            <a:pPr eaLnBrk="1" hangingPunct="1"/>
            <a:r>
              <a:rPr lang="en-US" altLang="en-US" sz="4400" b="1" dirty="0" smtClean="0">
                <a:solidFill>
                  <a:srgbClr val="FFFFFF"/>
                </a:solidFill>
                <a:latin typeface="Arial Narrow" panose="020B0606020202030204" pitchFamily="34" charset="0"/>
              </a:rPr>
              <a:t>If you have received the grace of God – rejoice &amp; proclaim it to others</a:t>
            </a:r>
          </a:p>
          <a:p>
            <a:pPr eaLnBrk="1" hangingPunct="1"/>
            <a:r>
              <a:rPr lang="en-US" altLang="en-US" sz="4400" b="1" dirty="0" smtClean="0">
                <a:solidFill>
                  <a:srgbClr val="FFFFFF"/>
                </a:solidFill>
                <a:latin typeface="Arial Narrow" panose="020B0606020202030204" pitchFamily="34" charset="0"/>
              </a:rPr>
              <a:t>If you have not or don’t know – seek the Son of God  to believe Him </a:t>
            </a:r>
          </a:p>
          <a:p>
            <a:pPr eaLnBrk="1" hangingPunct="1"/>
            <a:r>
              <a:rPr lang="en-US" altLang="en-US" sz="4400" b="1" dirty="0" smtClean="0">
                <a:solidFill>
                  <a:srgbClr val="FFFFFF"/>
                </a:solidFill>
                <a:latin typeface="Arial Narrow" panose="020B0606020202030204" pitchFamily="34" charset="0"/>
              </a:rPr>
              <a:t>Those who have the Son have eternal life, those without the Son do not</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50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subTnLst>
                                    <p:animClr clrSpc="rgb" dir="cw">
                                      <p:cBhvr override="childStyle">
                                        <p:cTn dur="1" fill="hold" display="0" masterRel="nextClick" afterEffect="1"/>
                                        <p:tgtEl>
                                          <p:spTgt spid="60419">
                                            <p:txEl>
                                              <p:pRg st="0" end="0"/>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 calcmode="lin" valueType="num">
                                      <p:cBhvr>
                                        <p:cTn id="17"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60419">
                                            <p:txEl>
                                              <p:pRg st="1" end="1"/>
                                            </p:txEl>
                                          </p:spTgt>
                                        </p:tgtEl>
                                      </p:cBhvr>
                                    </p:animEffect>
                                  </p:childTnLst>
                                  <p:subTnLst>
                                    <p:animClr clrSpc="rgb" dir="cw">
                                      <p:cBhvr override="childStyle">
                                        <p:cTn dur="1" fill="hold" display="0" masterRel="nextClick" afterEffect="1"/>
                                        <p:tgtEl>
                                          <p:spTgt spid="60419">
                                            <p:txEl>
                                              <p:pRg st="1" end="1"/>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60419">
                                            <p:txEl>
                                              <p:pRg st="2" end="2"/>
                                            </p:txEl>
                                          </p:spTgt>
                                        </p:tgtEl>
                                        <p:attrNameLst>
                                          <p:attrName>style.visibility</p:attrName>
                                        </p:attrNameLst>
                                      </p:cBhvr>
                                      <p:to>
                                        <p:strVal val="visible"/>
                                      </p:to>
                                    </p:set>
                                    <p:anim calcmode="lin" valueType="num">
                                      <p:cBhvr>
                                        <p:cTn id="24"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60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Grace of </a:t>
            </a:r>
            <a:r>
              <a:rPr lang="en-US" altLang="en-US" b="1" u="sng" dirty="0" smtClean="0">
                <a:solidFill>
                  <a:srgbClr val="A0D0FF"/>
                </a:solidFill>
                <a:latin typeface="Arial Narrow" panose="020B0606020202030204" pitchFamily="34" charset="0"/>
              </a:rPr>
              <a:t>God</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Selected Scriptures</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4400" b="1" dirty="0">
                <a:solidFill>
                  <a:srgbClr val="FFFFFF"/>
                </a:solidFill>
                <a:latin typeface="Arial Narrow" panose="020B0606020202030204" pitchFamily="34" charset="0"/>
              </a:rPr>
              <a:t>Learning to trust God </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50" name="Rectangle 6"/>
          <p:cNvSpPr>
            <a:spLocks noGrp="1" noChangeArrowheads="1"/>
          </p:cNvSpPr>
          <p:nvPr>
            <p:ph type="body" idx="4294967295"/>
          </p:nvPr>
        </p:nvSpPr>
        <p:spPr>
          <a:xfrm>
            <a:off x="0" y="0"/>
            <a:ext cx="9144000" cy="6705600"/>
          </a:xfrm>
          <a:noFill/>
        </p:spPr>
        <p:txBody>
          <a:bodyPr/>
          <a:lstStyle/>
          <a:p>
            <a:pPr marL="0" indent="0" eaLnBrk="1" hangingPunct="1">
              <a:buNone/>
            </a:pPr>
            <a:r>
              <a:rPr lang="en-US" altLang="en-US" b="1" dirty="0" smtClean="0">
                <a:solidFill>
                  <a:srgbClr val="FFFFFF"/>
                </a:solidFill>
                <a:latin typeface="Arial Narrow" panose="020B0606020202030204" pitchFamily="34" charset="0"/>
              </a:rPr>
              <a:t>Mercy</a:t>
            </a:r>
            <a:r>
              <a:rPr lang="en-US" altLang="en-US" b="1" dirty="0">
                <a:solidFill>
                  <a:srgbClr val="FFFFFF"/>
                </a:solidFill>
                <a:latin typeface="Arial Narrow" panose="020B0606020202030204" pitchFamily="34" charset="0"/>
              </a:rPr>
              <a:t>: The elements of God’s love by which He has compassion towards creation, </a:t>
            </a:r>
            <a:r>
              <a:rPr lang="en-US" altLang="en-US" b="1" dirty="0" smtClean="0">
                <a:solidFill>
                  <a:srgbClr val="FFFFFF"/>
                </a:solidFill>
                <a:latin typeface="Arial Narrow" panose="020B0606020202030204" pitchFamily="34" charset="0"/>
              </a:rPr>
              <a:t>&amp; especially </a:t>
            </a:r>
            <a:r>
              <a:rPr lang="en-US" altLang="en-US" b="1" dirty="0">
                <a:solidFill>
                  <a:srgbClr val="FFFFFF"/>
                </a:solidFill>
                <a:latin typeface="Arial Narrow" panose="020B0606020202030204" pitchFamily="34" charset="0"/>
              </a:rPr>
              <a:t>to those He has chosen for Himself, for their afflictions due to their frail state </a:t>
            </a:r>
            <a:r>
              <a:rPr lang="en-US" altLang="en-US" b="1" dirty="0" smtClean="0">
                <a:solidFill>
                  <a:srgbClr val="FFFFFF"/>
                </a:solidFill>
                <a:latin typeface="Arial Narrow" panose="020B0606020202030204" pitchFamily="34" charset="0"/>
              </a:rPr>
              <a:t>&amp; needy </a:t>
            </a:r>
            <a:r>
              <a:rPr lang="en-US" altLang="en-US" b="1" dirty="0">
                <a:solidFill>
                  <a:srgbClr val="FFFFFF"/>
                </a:solidFill>
                <a:latin typeface="Arial Narrow" panose="020B0606020202030204" pitchFamily="34" charset="0"/>
              </a:rPr>
              <a:t>condition, and pity upon them because of the troubles that come upon them due to their sin, by which He extends His lovingkindness to meet their need </a:t>
            </a:r>
            <a:r>
              <a:rPr lang="en-US" altLang="en-US" b="1" dirty="0" smtClean="0">
                <a:solidFill>
                  <a:srgbClr val="FFFFFF"/>
                </a:solidFill>
                <a:latin typeface="Arial Narrow" panose="020B0606020202030204" pitchFamily="34" charset="0"/>
              </a:rPr>
              <a:t>&amp; provide </a:t>
            </a:r>
            <a:r>
              <a:rPr lang="en-US" altLang="en-US" b="1" dirty="0">
                <a:solidFill>
                  <a:srgbClr val="FFFFFF"/>
                </a:solidFill>
                <a:latin typeface="Arial Narrow" panose="020B0606020202030204" pitchFamily="34" charset="0"/>
              </a:rPr>
              <a:t>a means of propitiation </a:t>
            </a:r>
            <a:r>
              <a:rPr lang="en-US" altLang="en-US" b="1" dirty="0" smtClean="0">
                <a:solidFill>
                  <a:srgbClr val="FFFFFF"/>
                </a:solidFill>
                <a:latin typeface="Arial Narrow" panose="020B0606020202030204" pitchFamily="34" charset="0"/>
              </a:rPr>
              <a:t>&amp; expiation </a:t>
            </a:r>
            <a:r>
              <a:rPr lang="en-US" altLang="en-US" b="1" dirty="0">
                <a:solidFill>
                  <a:srgbClr val="FFFFFF"/>
                </a:solidFill>
                <a:latin typeface="Arial Narrow" panose="020B0606020202030204" pitchFamily="34" charset="0"/>
              </a:rPr>
              <a:t>to spare them from the consequences of their sin by receiving His forgiveness</a:t>
            </a:r>
            <a:endParaRPr lang="en-US" altLang="en-US"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58190570"/>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additive="base">
                                        <p:cTn id="7"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Grace of </a:t>
            </a:r>
            <a:r>
              <a:rPr lang="en-US" altLang="en-US" b="1" u="sng" dirty="0" smtClean="0">
                <a:solidFill>
                  <a:srgbClr val="A0D0FF"/>
                </a:solidFill>
                <a:latin typeface="Arial Narrow" panose="020B0606020202030204" pitchFamily="34" charset="0"/>
              </a:rPr>
              <a:t>God</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Selected Scriptures</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marL="569913" indent="-569913" eaLnBrk="1" hangingPunct="1">
              <a:buNone/>
            </a:pPr>
            <a:r>
              <a:rPr lang="en-US" altLang="en-US" sz="4400" b="1" dirty="0">
                <a:solidFill>
                  <a:srgbClr val="FFFFFF"/>
                </a:solidFill>
                <a:latin typeface="Arial Narrow" panose="020B0606020202030204" pitchFamily="34" charset="0"/>
              </a:rPr>
              <a:t>1. God’s general goodness and kindness in providing for everything in Creation - Psalm 145:9</a:t>
            </a:r>
          </a:p>
          <a:p>
            <a:pPr marL="569913" indent="-569913" eaLnBrk="1" hangingPunct="1">
              <a:buNone/>
            </a:pPr>
            <a:r>
              <a:rPr lang="en-US" altLang="en-US" sz="4400" b="1" dirty="0" smtClean="0">
                <a:solidFill>
                  <a:srgbClr val="FFFFFF"/>
                </a:solidFill>
                <a:latin typeface="Arial Narrow" panose="020B0606020202030204" pitchFamily="34" charset="0"/>
              </a:rPr>
              <a:t>2</a:t>
            </a:r>
            <a:r>
              <a:rPr lang="en-US" altLang="en-US" sz="4400" b="1" dirty="0">
                <a:solidFill>
                  <a:srgbClr val="FFFFFF"/>
                </a:solidFill>
                <a:latin typeface="Arial Narrow" panose="020B0606020202030204" pitchFamily="34" charset="0"/>
              </a:rPr>
              <a:t>. God is patient and longsuffering delaying the judgment that is due - 2 Peter </a:t>
            </a:r>
            <a:r>
              <a:rPr lang="en-US" altLang="en-US" sz="4400" b="1" dirty="0" smtClean="0">
                <a:solidFill>
                  <a:srgbClr val="FFFFFF"/>
                </a:solidFill>
                <a:latin typeface="Arial Narrow" panose="020B0606020202030204" pitchFamily="34" charset="0"/>
              </a:rPr>
              <a:t>3:9</a:t>
            </a:r>
            <a:endParaRPr lang="en-US" altLang="en-US" sz="44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2657539480"/>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6150">
                                            <p:txEl>
                                              <p:pRg st="1" end="1"/>
                                            </p:txEl>
                                          </p:spTgt>
                                        </p:tgtEl>
                                        <p:attrNameLst>
                                          <p:attrName>style.visibility</p:attrName>
                                        </p:attrNameLst>
                                      </p:cBhvr>
                                      <p:to>
                                        <p:strVal val="visible"/>
                                      </p:to>
                                    </p:set>
                                    <p:anim calcmode="lin" valueType="num">
                                      <p:cBhvr additive="base">
                                        <p:cTn id="16"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Grace of </a:t>
            </a:r>
            <a:r>
              <a:rPr lang="en-US" altLang="en-US" b="1" u="sng" dirty="0" smtClean="0">
                <a:solidFill>
                  <a:srgbClr val="A0D0FF"/>
                </a:solidFill>
                <a:latin typeface="Arial Narrow" panose="020B0606020202030204" pitchFamily="34" charset="0"/>
              </a:rPr>
              <a:t>God</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Selected Scriptures</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marL="625475" indent="-625475" eaLnBrk="1" hangingPunct="1">
              <a:buNone/>
            </a:pPr>
            <a:r>
              <a:rPr lang="en-US" altLang="en-US" sz="4400" b="1" dirty="0">
                <a:solidFill>
                  <a:srgbClr val="FFFFFF"/>
                </a:solidFill>
                <a:latin typeface="Arial Narrow" panose="020B0606020202030204" pitchFamily="34" charset="0"/>
              </a:rPr>
              <a:t>3. Jesus being the sin sacrifice which pays the redemption price of man’s violations of God’s </a:t>
            </a:r>
            <a:r>
              <a:rPr lang="en-US" altLang="en-US" sz="4400" b="1" dirty="0" smtClean="0">
                <a:solidFill>
                  <a:srgbClr val="FFFFFF"/>
                </a:solidFill>
                <a:latin typeface="Arial Narrow" panose="020B0606020202030204" pitchFamily="34" charset="0"/>
              </a:rPr>
              <a:t>commands</a:t>
            </a:r>
          </a:p>
          <a:p>
            <a:pPr eaLnBrk="1" hangingPunct="1"/>
            <a:r>
              <a:rPr lang="en-US" altLang="en-US" sz="4400" b="1" dirty="0" smtClean="0">
                <a:solidFill>
                  <a:srgbClr val="FFFFFF"/>
                </a:solidFill>
                <a:latin typeface="Arial Narrow" panose="020B0606020202030204" pitchFamily="34" charset="0"/>
              </a:rPr>
              <a:t>Titus </a:t>
            </a:r>
            <a:r>
              <a:rPr lang="en-US" altLang="en-US" sz="4400" b="1" dirty="0">
                <a:solidFill>
                  <a:srgbClr val="FFFFFF"/>
                </a:solidFill>
                <a:latin typeface="Arial Narrow" panose="020B0606020202030204" pitchFamily="34" charset="0"/>
              </a:rPr>
              <a:t>3:5–7   Mercy &amp; grace are joined together in bringing about salvation for man</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3879406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6150">
                                            <p:txEl>
                                              <p:pRg st="1" end="1"/>
                                            </p:txEl>
                                          </p:spTgt>
                                        </p:tgtEl>
                                        <p:attrNameLst>
                                          <p:attrName>style.visibility</p:attrName>
                                        </p:attrNameLst>
                                      </p:cBhvr>
                                      <p:to>
                                        <p:strVal val="visible"/>
                                      </p:to>
                                    </p:set>
                                    <p:anim calcmode="lin" valueType="num">
                                      <p:cBhvr additive="base">
                                        <p:cTn id="16"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Defining </a:t>
            </a:r>
            <a:r>
              <a:rPr lang="en-US" altLang="en-US" b="1" u="sng" dirty="0" smtClean="0">
                <a:solidFill>
                  <a:srgbClr val="A0D0FF"/>
                </a:solidFill>
                <a:latin typeface="Arial Narrow" panose="020B0606020202030204" pitchFamily="34" charset="0"/>
              </a:rPr>
              <a:t>Grace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Hebrew</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 </a:t>
            </a:r>
            <a:r>
              <a:rPr lang="en-US" altLang="en-US" sz="4400" b="1" dirty="0" smtClean="0">
                <a:solidFill>
                  <a:srgbClr val="FFFFFF"/>
                </a:solidFill>
                <a:latin typeface="TekniaHebrew" panose="02000400000000000000" pitchFamily="2" charset="0"/>
              </a:rPr>
              <a:t>,</a:t>
            </a:r>
            <a:r>
              <a:rPr lang="en-US" altLang="en-US" sz="4400" b="1" dirty="0">
                <a:solidFill>
                  <a:srgbClr val="FFFFFF"/>
                </a:solidFill>
                <a:latin typeface="TekniaHebrew" panose="02000400000000000000" pitchFamily="2" charset="0"/>
              </a:rPr>
              <a:t>n1j2 </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Arial Narrow" panose="020B0606020202030204" pitchFamily="34" charset="0"/>
              </a:rPr>
              <a:t>hanan</a:t>
            </a:r>
            <a:r>
              <a:rPr lang="en-US" altLang="en-US" sz="4400" b="1" dirty="0">
                <a:solidFill>
                  <a:srgbClr val="FFFFFF"/>
                </a:solidFill>
                <a:latin typeface="Arial Narrow" panose="020B0606020202030204" pitchFamily="34" charset="0"/>
              </a:rPr>
              <a:t>  - depicts a heartfelt response by someone who has something to give to one who has a need</a:t>
            </a:r>
          </a:p>
          <a:p>
            <a:pPr eaLnBrk="1" hangingPunct="1"/>
            <a:r>
              <a:rPr lang="en-US" altLang="en-US" sz="4400" b="1" dirty="0" smtClean="0">
                <a:solidFill>
                  <a:srgbClr val="FFFFFF"/>
                </a:solidFill>
                <a:latin typeface="Arial Narrow" panose="020B0606020202030204" pitchFamily="34" charset="0"/>
              </a:rPr>
              <a:t>Gracious </a:t>
            </a:r>
            <a:r>
              <a:rPr lang="en-US" altLang="en-US" sz="4400" b="1" dirty="0">
                <a:solidFill>
                  <a:srgbClr val="FFFFFF"/>
                </a:solidFill>
                <a:latin typeface="Arial Narrow" panose="020B0606020202030204" pitchFamily="34" charset="0"/>
              </a:rPr>
              <a:t>blessings received - Genesis 33:5.   A prayer for gracious blessings to be bestowed - Num. </a:t>
            </a:r>
            <a:r>
              <a:rPr lang="en-US" altLang="en-US" sz="4400" b="1" dirty="0" smtClean="0">
                <a:solidFill>
                  <a:srgbClr val="FFFFFF"/>
                </a:solidFill>
                <a:latin typeface="Arial Narrow" panose="020B0606020202030204" pitchFamily="34" charset="0"/>
              </a:rPr>
              <a:t>6:24-26</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1203">
                                            <p:txEl>
                                              <p:pRg st="1" end="1"/>
                                            </p:txEl>
                                          </p:spTgt>
                                        </p:tgtEl>
                                        <p:attrNameLst>
                                          <p:attrName>style.visibility</p:attrName>
                                        </p:attrNameLst>
                                      </p:cBhvr>
                                      <p:to>
                                        <p:strVal val="visible"/>
                                      </p:to>
                                    </p:set>
                                    <p:animEffect transition="in" filter="dissolve">
                                      <p:cBhvr>
                                        <p:cTn id="16"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Defining </a:t>
            </a:r>
            <a:r>
              <a:rPr lang="en-US" altLang="en-US" b="1" u="sng" dirty="0" smtClean="0">
                <a:solidFill>
                  <a:srgbClr val="A0D0FF"/>
                </a:solidFill>
                <a:latin typeface="Arial Narrow" panose="020B0606020202030204" pitchFamily="34" charset="0"/>
              </a:rPr>
              <a:t>Grace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Hebrew</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Parallel </a:t>
            </a:r>
            <a:r>
              <a:rPr lang="en-US" altLang="en-US" sz="4400" b="1" dirty="0">
                <a:solidFill>
                  <a:srgbClr val="FFFFFF"/>
                </a:solidFill>
                <a:latin typeface="Arial Narrow" panose="020B0606020202030204" pitchFamily="34" charset="0"/>
              </a:rPr>
              <a:t>to concepts of mercy </a:t>
            </a:r>
            <a:r>
              <a:rPr lang="en-US" altLang="en-US" sz="4400" b="1" dirty="0" smtClean="0">
                <a:solidFill>
                  <a:srgbClr val="FFFFFF"/>
                </a:solidFill>
                <a:latin typeface="Arial Narrow" panose="020B0606020202030204" pitchFamily="34" charset="0"/>
              </a:rPr>
              <a:t>– </a:t>
            </a:r>
          </a:p>
          <a:p>
            <a:pPr lvl="1" eaLnBrk="1" hangingPunct="1"/>
            <a:r>
              <a:rPr lang="en-US" altLang="en-US" sz="4400" b="1" dirty="0" smtClean="0">
                <a:solidFill>
                  <a:srgbClr val="FFFFFF"/>
                </a:solidFill>
                <a:latin typeface="Arial Narrow" panose="020B0606020202030204" pitchFamily="34" charset="0"/>
              </a:rPr>
              <a:t>2 </a:t>
            </a:r>
            <a:r>
              <a:rPr lang="en-US" altLang="en-US" sz="4400" b="1" dirty="0">
                <a:solidFill>
                  <a:srgbClr val="FFFFFF"/>
                </a:solidFill>
                <a:latin typeface="Arial Narrow" panose="020B0606020202030204" pitchFamily="34" charset="0"/>
              </a:rPr>
              <a:t>Kings 13:22-23; </a:t>
            </a:r>
            <a:endParaRPr lang="en-US" altLang="en-US" sz="4400" b="1" dirty="0" smtClean="0">
              <a:solidFill>
                <a:srgbClr val="FFFFFF"/>
              </a:solidFill>
              <a:latin typeface="Arial Narrow" panose="020B0606020202030204" pitchFamily="34" charset="0"/>
            </a:endParaRPr>
          </a:p>
          <a:p>
            <a:pPr lvl="1" eaLnBrk="1" hangingPunct="1"/>
            <a:r>
              <a:rPr lang="en-US" altLang="en-US" sz="4400" b="1" dirty="0" smtClean="0">
                <a:solidFill>
                  <a:srgbClr val="FFFFFF"/>
                </a:solidFill>
                <a:latin typeface="Arial Narrow" panose="020B0606020202030204" pitchFamily="34" charset="0"/>
              </a:rPr>
              <a:t>Job </a:t>
            </a:r>
            <a:r>
              <a:rPr lang="en-US" altLang="en-US" sz="4400" b="1" dirty="0">
                <a:solidFill>
                  <a:srgbClr val="FFFFFF"/>
                </a:solidFill>
                <a:latin typeface="Arial Narrow" panose="020B0606020202030204" pitchFamily="34" charset="0"/>
              </a:rPr>
              <a:t>19:21 - Job’s </a:t>
            </a:r>
            <a:r>
              <a:rPr lang="en-US" altLang="en-US" sz="4400" b="1" dirty="0" smtClean="0">
                <a:solidFill>
                  <a:srgbClr val="FFFFFF"/>
                </a:solidFill>
                <a:latin typeface="Arial Narrow" panose="020B0606020202030204" pitchFamily="34" charset="0"/>
              </a:rPr>
              <a:t>plea for pity;  </a:t>
            </a:r>
          </a:p>
          <a:p>
            <a:pPr lvl="1" eaLnBrk="1" hangingPunct="1"/>
            <a:r>
              <a:rPr lang="en-US" altLang="en-US" sz="4400" b="1" dirty="0" smtClean="0">
                <a:solidFill>
                  <a:srgbClr val="FFFFFF"/>
                </a:solidFill>
                <a:latin typeface="Arial Narrow" panose="020B0606020202030204" pitchFamily="34" charset="0"/>
              </a:rPr>
              <a:t>Genesis </a:t>
            </a:r>
            <a:r>
              <a:rPr lang="en-US" altLang="en-US" sz="4400" b="1" dirty="0">
                <a:solidFill>
                  <a:srgbClr val="FFFFFF"/>
                </a:solidFill>
                <a:latin typeface="Arial Narrow" panose="020B0606020202030204" pitchFamily="34" charset="0"/>
              </a:rPr>
              <a:t>42:21 - Joseph’s plea</a:t>
            </a:r>
          </a:p>
          <a:p>
            <a:pPr eaLnBrk="1" hangingPunct="1"/>
            <a:r>
              <a:rPr lang="en-US" altLang="en-US" sz="4400" b="1" dirty="0" smtClean="0">
                <a:solidFill>
                  <a:srgbClr val="FFFFFF"/>
                </a:solidFill>
                <a:latin typeface="Arial Narrow" panose="020B0606020202030204" pitchFamily="34" charset="0"/>
              </a:rPr>
              <a:t>Often </a:t>
            </a:r>
            <a:r>
              <a:rPr lang="en-US" altLang="en-US" sz="4400" b="1" dirty="0">
                <a:solidFill>
                  <a:srgbClr val="FFFFFF"/>
                </a:solidFill>
                <a:latin typeface="Arial Narrow" panose="020B0606020202030204" pitchFamily="34" charset="0"/>
              </a:rPr>
              <a:t>used in the Psalms as pleas to Yahweh to be gracious to the supplicant for various </a:t>
            </a:r>
            <a:r>
              <a:rPr lang="en-US" altLang="en-US" sz="4400" b="1" dirty="0" smtClean="0">
                <a:solidFill>
                  <a:srgbClr val="FFFFFF"/>
                </a:solidFill>
                <a:latin typeface="Arial Narrow" panose="020B0606020202030204" pitchFamily="34" charset="0"/>
              </a:rPr>
              <a:t>reasons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7169934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par>
                          <p:cTn id="11" fill="hold">
                            <p:stCondLst>
                              <p:cond delay="500"/>
                            </p:stCondLst>
                            <p:childTnLst>
                              <p:par>
                                <p:cTn id="12" presetID="9" presetClass="entr" presetSubtype="0" fill="hold" grpId="0" nodeType="afterEffect">
                                  <p:stCondLst>
                                    <p:cond delay="500"/>
                                  </p:stCondLst>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dissolve">
                                      <p:cBhvr>
                                        <p:cTn id="14" dur="500"/>
                                        <p:tgtEl>
                                          <p:spTgt spid="51203">
                                            <p:txEl>
                                              <p:pRg st="1" end="1"/>
                                            </p:txEl>
                                          </p:spTgt>
                                        </p:tgtEl>
                                      </p:cBhvr>
                                    </p:animEffect>
                                  </p:childTnLst>
                                </p:cTn>
                              </p:par>
                            </p:childTnLst>
                          </p:cTn>
                        </p:par>
                        <p:par>
                          <p:cTn id="15" fill="hold">
                            <p:stCondLst>
                              <p:cond delay="1500"/>
                            </p:stCondLst>
                            <p:childTnLst>
                              <p:par>
                                <p:cTn id="16" presetID="9" presetClass="entr" presetSubtype="0" fill="hold" grpId="0" nodeType="afterEffect">
                                  <p:stCondLst>
                                    <p:cond delay="1500"/>
                                  </p:stCondLst>
                                  <p:childTnLst>
                                    <p:set>
                                      <p:cBhvr>
                                        <p:cTn id="17" dur="1" fill="hold">
                                          <p:stCondLst>
                                            <p:cond delay="0"/>
                                          </p:stCondLst>
                                        </p:cTn>
                                        <p:tgtEl>
                                          <p:spTgt spid="51203">
                                            <p:txEl>
                                              <p:pRg st="2" end="2"/>
                                            </p:txEl>
                                          </p:spTgt>
                                        </p:tgtEl>
                                        <p:attrNameLst>
                                          <p:attrName>style.visibility</p:attrName>
                                        </p:attrNameLst>
                                      </p:cBhvr>
                                      <p:to>
                                        <p:strVal val="visible"/>
                                      </p:to>
                                    </p:set>
                                    <p:animEffect transition="in" filter="dissolve">
                                      <p:cBhvr>
                                        <p:cTn id="18" dur="500"/>
                                        <p:tgtEl>
                                          <p:spTgt spid="51203">
                                            <p:txEl>
                                              <p:pRg st="2" end="2"/>
                                            </p:txEl>
                                          </p:spTgt>
                                        </p:tgtEl>
                                      </p:cBhvr>
                                    </p:animEffect>
                                  </p:childTnLst>
                                </p:cTn>
                              </p:par>
                            </p:childTnLst>
                          </p:cTn>
                        </p:par>
                        <p:par>
                          <p:cTn id="19" fill="hold">
                            <p:stCondLst>
                              <p:cond delay="3500"/>
                            </p:stCondLst>
                            <p:childTnLst>
                              <p:par>
                                <p:cTn id="20" presetID="9" presetClass="entr" presetSubtype="0" fill="hold" grpId="0" nodeType="afterEffect">
                                  <p:stCondLst>
                                    <p:cond delay="150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dissolve">
                                      <p:cBhvr>
                                        <p:cTn id="22" dur="500"/>
                                        <p:tgtEl>
                                          <p:spTgt spid="512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03">
                                            <p:txEl>
                                              <p:pRg st="4" end="4"/>
                                            </p:txEl>
                                          </p:spTgt>
                                        </p:tgtEl>
                                        <p:attrNameLst>
                                          <p:attrName>style.visibility</p:attrName>
                                        </p:attrNameLst>
                                      </p:cBhvr>
                                      <p:to>
                                        <p:strVal val="visible"/>
                                      </p:to>
                                    </p:set>
                                    <p:animEffect transition="in" filter="dissolve">
                                      <p:cBhvr>
                                        <p:cTn id="27"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Defining </a:t>
            </a:r>
            <a:r>
              <a:rPr lang="en-US" altLang="en-US" b="1" u="sng" dirty="0" smtClean="0">
                <a:solidFill>
                  <a:srgbClr val="A0D0FF"/>
                </a:solidFill>
                <a:latin typeface="Arial Narrow" panose="020B0606020202030204" pitchFamily="34" charset="0"/>
              </a:rPr>
              <a:t>Grace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Hebrew</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Used </a:t>
            </a:r>
            <a:r>
              <a:rPr lang="en-US" altLang="en-US" sz="4400" b="1" dirty="0">
                <a:solidFill>
                  <a:srgbClr val="FFFFFF"/>
                </a:solidFill>
                <a:latin typeface="Arial Narrow" panose="020B0606020202030204" pitchFamily="34" charset="0"/>
              </a:rPr>
              <a:t>in pleading for Yahweh to grant His favor - Moses, Solomon, David, Hosea</a:t>
            </a:r>
          </a:p>
          <a:p>
            <a:pPr eaLnBrk="1" hangingPunct="1"/>
            <a:r>
              <a:rPr lang="en-US" altLang="en-US" sz="4400" b="1" dirty="0" smtClean="0">
                <a:solidFill>
                  <a:srgbClr val="FFFFFF"/>
                </a:solidFill>
                <a:latin typeface="TekniaHebrew" panose="02000400000000000000" pitchFamily="2" charset="0"/>
              </a:rPr>
              <a:t> ,</a:t>
            </a:r>
            <a:r>
              <a:rPr lang="en-US" altLang="en-US" sz="4400" b="1" dirty="0">
                <a:solidFill>
                  <a:srgbClr val="FFFFFF"/>
                </a:solidFill>
                <a:latin typeface="TekniaHebrew" panose="02000400000000000000" pitchFamily="2" charset="0"/>
              </a:rPr>
              <a:t>n1j2 </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Arial Narrow" panose="020B0606020202030204" pitchFamily="34" charset="0"/>
              </a:rPr>
              <a:t>hanan</a:t>
            </a:r>
            <a:r>
              <a:rPr lang="en-US" altLang="en-US" sz="4400" b="1" dirty="0">
                <a:solidFill>
                  <a:srgbClr val="FFFFFF"/>
                </a:solidFill>
                <a:latin typeface="Arial Narrow" panose="020B0606020202030204" pitchFamily="34" charset="0"/>
              </a:rPr>
              <a:t> often combined with </a:t>
            </a:r>
            <a:r>
              <a:rPr lang="en-US" altLang="en-US" sz="4400" b="1" dirty="0">
                <a:solidFill>
                  <a:srgbClr val="FFFFFF"/>
                </a:solidFill>
                <a:latin typeface="TekniaHebrew" panose="02000400000000000000" pitchFamily="2" charset="0"/>
              </a:rPr>
              <a:t>.Ojr1 </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Arial Narrow" panose="020B0606020202030204" pitchFamily="34" charset="0"/>
              </a:rPr>
              <a:t>rahûm</a:t>
            </a:r>
            <a:r>
              <a:rPr lang="en-US" altLang="en-US" sz="4400" b="1" dirty="0">
                <a:solidFill>
                  <a:srgbClr val="FFFFFF"/>
                </a:solidFill>
                <a:latin typeface="Arial Narrow" panose="020B0606020202030204" pitchFamily="34" charset="0"/>
              </a:rPr>
              <a:t> to described God’s character as gracious &amp; </a:t>
            </a:r>
            <a:r>
              <a:rPr lang="en-US" altLang="en-US" sz="4400" b="1" dirty="0" smtClean="0">
                <a:solidFill>
                  <a:srgbClr val="FFFFFF"/>
                </a:solidFill>
                <a:latin typeface="Arial Narrow" panose="020B0606020202030204" pitchFamily="34" charset="0"/>
              </a:rPr>
              <a:t>compassionate – Exodus 34:67; Joel 2:13</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2968039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803</TotalTime>
  <Words>1136</Words>
  <Application>Microsoft Office PowerPoint</Application>
  <PresentationFormat>On-screen Show (4:3)</PresentationFormat>
  <Paragraphs>130</Paragraphs>
  <Slides>29</Slides>
  <Notes>29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29</vt:i4>
      </vt:variant>
    </vt:vector>
  </HeadingPairs>
  <TitlesOfParts>
    <vt:vector size="37" baseType="lpstr">
      <vt:lpstr>Arial</vt:lpstr>
      <vt:lpstr>Arial Narrow</vt:lpstr>
      <vt:lpstr>TekniaGreek</vt:lpstr>
      <vt:lpstr>TekniaHebrew</vt:lpstr>
      <vt:lpstr>Times New Roman</vt:lpstr>
      <vt:lpstr>Wingdings</vt:lpstr>
      <vt:lpstr>Custom Design</vt:lpstr>
      <vt:lpstr>3_Default Design</vt:lpstr>
      <vt:lpstr>Grace Bible Church  Glorifying God  by Making Disciples of Jesus Christ</vt:lpstr>
      <vt:lpstr>A reminder to consider others Please:</vt:lpstr>
      <vt:lpstr>The Grace of God Selected Scriptures</vt:lpstr>
      <vt:lpstr>PowerPoint Presentation</vt:lpstr>
      <vt:lpstr>The Grace of God Selected Scriptures</vt:lpstr>
      <vt:lpstr>The Grace of God Selected Scriptures</vt:lpstr>
      <vt:lpstr>Defining Grace Hebrew</vt:lpstr>
      <vt:lpstr>Defining Grace Hebrew</vt:lpstr>
      <vt:lpstr>Defining Grace Hebrew</vt:lpstr>
      <vt:lpstr>Defining Grace Greek</vt:lpstr>
      <vt:lpstr>Defining Grace Greek</vt:lpstr>
      <vt:lpstr>Defining Grace Gospels &amp; Acts</vt:lpstr>
      <vt:lpstr>Defining Grace Epistles</vt:lpstr>
      <vt:lpstr>Defining Grace Epistles</vt:lpstr>
      <vt:lpstr>Grace &amp; Mercy</vt:lpstr>
      <vt:lpstr>Grace &amp; Mercy</vt:lpstr>
      <vt:lpstr>Grace &amp; Mercy</vt:lpstr>
      <vt:lpstr>Grace &amp; Mercy</vt:lpstr>
      <vt:lpstr>The Need for Grace</vt:lpstr>
      <vt:lpstr>The Need for Grace</vt:lpstr>
      <vt:lpstr>The Need for Grace</vt:lpstr>
      <vt:lpstr>Grace and Salvation</vt:lpstr>
      <vt:lpstr>Grace and Salvation</vt:lpstr>
      <vt:lpstr>Grace and Salvation</vt:lpstr>
      <vt:lpstr>Grace and Salvation</vt:lpstr>
      <vt:lpstr>Additional Blessings of God’s Grace</vt:lpstr>
      <vt:lpstr>Additional Blessings of God’s Grace</vt:lpstr>
      <vt:lpstr>Conclusions</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Microsoft account</cp:lastModifiedBy>
  <cp:revision>54</cp:revision>
  <dcterms:modified xsi:type="dcterms:W3CDTF">2022-06-12T01:38:45Z</dcterms:modified>
</cp:coreProperties>
</file>